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2"/>
      <p:bold r:id="rId13"/>
      <p:italic r:id="rId14"/>
      <p:boldItalic r:id="rId15"/>
    </p:embeddedFont>
    <p:embeddedFont>
      <p:font typeface="Source Sans Pro Light" panose="020B0403030403020204" pitchFamily="34" charset="0"/>
      <p:regular r:id="rId16"/>
      <p:bold r:id="rId17"/>
      <p:italic r:id="rId18"/>
      <p:boldItalic r:id="rId19"/>
    </p:embeddedFont>
    <p:embeddedFont>
      <p:font typeface="Source Sans Pro SemiBold" panose="020B0604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0228870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6b0228870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b0228870d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6b0228870d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b0228870d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6b0228870d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b0228870d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6b0228870d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b0228870d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6b0228870d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b0228870d_0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6b0228870d_0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b0228870d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6b0228870d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b0228870d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6b0228870d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38369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676700" y="678750"/>
            <a:ext cx="71781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urce Sans Pro"/>
              <a:buNone/>
              <a:defRPr sz="4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676700" y="1318950"/>
            <a:ext cx="85206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None/>
              <a:defRPr sz="16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9983" y="46331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ntence">
  <p:cSld name="TITLE_1">
    <p:bg>
      <p:bgPr>
        <a:solidFill>
          <a:srgbClr val="383693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895575" y="1372400"/>
            <a:ext cx="7352700" cy="21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  <a:defRPr sz="28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9983" y="46331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TITLE_AND_BODY_2">
    <p:bg>
      <p:bgPr>
        <a:noFill/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703225" y="614275"/>
            <a:ext cx="35490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36AE"/>
              </a:buClr>
              <a:buSzPts val="2800"/>
              <a:buFont typeface="Source Sans Pro"/>
              <a:buNone/>
              <a:defRPr sz="2800" b="1" i="0" u="none" strike="noStrike" cap="none">
                <a:solidFill>
                  <a:srgbClr val="3836AE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ubTitle" idx="1"/>
          </p:nvPr>
        </p:nvSpPr>
        <p:spPr>
          <a:xfrm>
            <a:off x="703225" y="1876775"/>
            <a:ext cx="2626500" cy="23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29292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2"/>
          </p:nvPr>
        </p:nvSpPr>
        <p:spPr>
          <a:xfrm>
            <a:off x="4166075" y="1876775"/>
            <a:ext cx="2626500" cy="23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29292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s">
  <p:cSld name="TITLE_1_1">
    <p:bg>
      <p:bgPr>
        <a:solidFill>
          <a:srgbClr val="38369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ctrTitle"/>
          </p:nvPr>
        </p:nvSpPr>
        <p:spPr>
          <a:xfrm>
            <a:off x="895575" y="3028425"/>
            <a:ext cx="73527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9983" y="46331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3529625" y="4349975"/>
            <a:ext cx="21072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icture">
  <p:cSld name="TITLE_1_2_1">
    <p:bg>
      <p:bgPr>
        <a:solidFill>
          <a:srgbClr val="FFFFFF">
            <a:alpha val="49410"/>
          </a:srgb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479983" y="46331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xfrm>
            <a:off x="450925" y="551750"/>
            <a:ext cx="3545400" cy="1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Source Sans Pro"/>
              <a:buNone/>
              <a:defRPr sz="3000" b="1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xfrm>
            <a:off x="450925" y="2397975"/>
            <a:ext cx="3545400" cy="16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Source Sans Pro Light"/>
              <a:buChar char="●"/>
              <a:defRPr sz="1200" b="0" i="0" u="none" strike="noStrike" cap="none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18"/>
          <p:cNvPicPr preferRelativeResize="0"/>
          <p:nvPr/>
        </p:nvPicPr>
        <p:blipFill rotWithShape="1">
          <a:blip r:embed="rId2">
            <a:alphaModFix/>
          </a:blip>
          <a:srcRect l="15421" r="15421"/>
          <a:stretch/>
        </p:blipFill>
        <p:spPr>
          <a:xfrm>
            <a:off x="4571992" y="0"/>
            <a:ext cx="457201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/>
          <p:nvPr/>
        </p:nvSpPr>
        <p:spPr>
          <a:xfrm>
            <a:off x="4571950" y="-7525"/>
            <a:ext cx="4572000" cy="5151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icture 1">
  <p:cSld name="TITLE_1_2_1_1">
    <p:bg>
      <p:bgPr>
        <a:solidFill>
          <a:srgbClr val="FFFFFF">
            <a:alpha val="49410"/>
          </a:srgbClr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479983" y="46331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ctrTitle"/>
          </p:nvPr>
        </p:nvSpPr>
        <p:spPr>
          <a:xfrm>
            <a:off x="5129225" y="551750"/>
            <a:ext cx="3545400" cy="1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Source Sans Pro"/>
              <a:buNone/>
              <a:defRPr sz="3000" b="1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ubTitle" idx="1"/>
          </p:nvPr>
        </p:nvSpPr>
        <p:spPr>
          <a:xfrm>
            <a:off x="5129225" y="2397975"/>
            <a:ext cx="3545400" cy="16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Source Sans Pro Light"/>
              <a:buChar char="●"/>
              <a:defRPr sz="1200" b="0" i="0" u="none" strike="noStrike" cap="none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/>
          <p:nvPr/>
        </p:nvSpPr>
        <p:spPr>
          <a:xfrm>
            <a:off x="0" y="-7525"/>
            <a:ext cx="4572000" cy="5151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s" type="tx">
  <p:cSld name="TITLE_AND_BODY">
    <p:bg>
      <p:bgPr>
        <a:solidFill>
          <a:srgbClr val="38369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ctrTitle"/>
          </p:nvPr>
        </p:nvSpPr>
        <p:spPr>
          <a:xfrm>
            <a:off x="703225" y="614275"/>
            <a:ext cx="35490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  <a:defRPr sz="28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ubTitle" idx="1"/>
          </p:nvPr>
        </p:nvSpPr>
        <p:spPr>
          <a:xfrm>
            <a:off x="703225" y="1876775"/>
            <a:ext cx="2626500" cy="23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ubTitle" idx="2"/>
          </p:nvPr>
        </p:nvSpPr>
        <p:spPr>
          <a:xfrm>
            <a:off x="4166075" y="1876775"/>
            <a:ext cx="2626500" cy="23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s 1">
  <p:cSld name="TITLE_AND_BODY_1">
    <p:bg>
      <p:bgPr>
        <a:solidFill>
          <a:srgbClr val="38369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1"/>
          </p:nvPr>
        </p:nvSpPr>
        <p:spPr>
          <a:xfrm>
            <a:off x="1316100" y="3076875"/>
            <a:ext cx="17610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R="0"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marR="0"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marR="0"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marR="0"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marR="0"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/>
          <p:nvPr/>
        </p:nvSpPr>
        <p:spPr>
          <a:xfrm>
            <a:off x="1361250" y="1196325"/>
            <a:ext cx="1670700" cy="16707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>
            <a:spLocks noGrp="1"/>
          </p:cNvSpPr>
          <p:nvPr>
            <p:ph type="subTitle" idx="2"/>
          </p:nvPr>
        </p:nvSpPr>
        <p:spPr>
          <a:xfrm>
            <a:off x="3656675" y="3076875"/>
            <a:ext cx="17610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R="0"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marR="0"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marR="0"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marR="0"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marR="0"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/>
          <p:nvPr/>
        </p:nvSpPr>
        <p:spPr>
          <a:xfrm>
            <a:off x="3701825" y="1196325"/>
            <a:ext cx="1670700" cy="16707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3"/>
          </p:nvPr>
        </p:nvSpPr>
        <p:spPr>
          <a:xfrm>
            <a:off x="5986900" y="3076875"/>
            <a:ext cx="17610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R="0"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marR="0"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marR="0"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marR="0"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marR="0"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/>
          <p:nvPr/>
        </p:nvSpPr>
        <p:spPr>
          <a:xfrm>
            <a:off x="6032050" y="1196325"/>
            <a:ext cx="1670700" cy="16707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Case 2 pictures">
  <p:cSld name="TITLE_1_2_1_2_1">
    <p:bg>
      <p:bgPr>
        <a:solidFill>
          <a:srgbClr val="FFFFFF">
            <a:alpha val="49410"/>
          </a:srgbClr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8479983" y="46331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ctrTitle"/>
          </p:nvPr>
        </p:nvSpPr>
        <p:spPr>
          <a:xfrm>
            <a:off x="450925" y="780350"/>
            <a:ext cx="3545400" cy="1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Source Sans Pro"/>
              <a:buNone/>
              <a:defRPr sz="3000" b="1" i="0" u="none" strike="noStrike" cap="none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ubTitle" idx="1"/>
          </p:nvPr>
        </p:nvSpPr>
        <p:spPr>
          <a:xfrm>
            <a:off x="450925" y="2397975"/>
            <a:ext cx="3545400" cy="16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Source Sans Pro Light"/>
              <a:buChar char="●"/>
              <a:defRPr sz="1200" b="0" i="0" u="none" strike="noStrike" cap="none">
                <a:solidFill>
                  <a:srgbClr val="43434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ctrTitle" idx="2"/>
          </p:nvPr>
        </p:nvSpPr>
        <p:spPr>
          <a:xfrm>
            <a:off x="489499" y="495323"/>
            <a:ext cx="35454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 SemiBold"/>
              <a:buNone/>
              <a:defRPr sz="1600" b="0" i="0" u="none" strike="noStrike" cap="none">
                <a:solidFill>
                  <a:srgbClr val="43434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9" name="Google Shape;9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9" y="0"/>
            <a:ext cx="45720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9" y="2590800"/>
            <a:ext cx="45720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 txBox="1">
            <a:spLocks noGrp="1"/>
          </p:cNvSpPr>
          <p:nvPr>
            <p:ph type="ctrTitle"/>
          </p:nvPr>
        </p:nvSpPr>
        <p:spPr>
          <a:xfrm>
            <a:off x="676700" y="678750"/>
            <a:ext cx="71781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Verdensrejsen 2030</a:t>
            </a:r>
            <a:endParaRPr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urce Sans Pro"/>
              <a:buNone/>
            </a:pPr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ubTitle" idx="1"/>
          </p:nvPr>
        </p:nvSpPr>
        <p:spPr>
          <a:xfrm>
            <a:off x="676700" y="1318950"/>
            <a:ext cx="85206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None/>
            </a:pPr>
            <a:r>
              <a:rPr lang="en" b="1" dirty="0"/>
              <a:t>Danmarks rolle som globalt laboratorium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None/>
            </a:pPr>
            <a:r>
              <a:rPr lang="en" sz="1400" b="1" dirty="0"/>
              <a:t>Erik Rasmussen </a:t>
            </a:r>
            <a:endParaRPr sz="1400" b="1" dirty="0"/>
          </a:p>
          <a:p>
            <a:pPr marL="0" lvl="0" indent="0"/>
            <a:r>
              <a:rPr lang="en" sz="1400" b="1" dirty="0"/>
              <a:t>ATV ‘</a:t>
            </a:r>
            <a:r>
              <a:rPr lang="da-DK" sz="1400" b="1" dirty="0"/>
              <a:t>s Teknologiske Topmøde</a:t>
            </a:r>
            <a:r>
              <a:rPr lang="en" sz="1400" b="1" dirty="0"/>
              <a:t> 2019</a:t>
            </a:r>
            <a:endParaRPr sz="1400" b="1" dirty="0"/>
          </a:p>
        </p:txBody>
      </p:sp>
      <p:pic>
        <p:nvPicPr>
          <p:cNvPr id="108" name="Google Shape;108;p23" descr="logo_white_sustainia.png"/>
          <p:cNvPicPr preferRelativeResize="0"/>
          <p:nvPr/>
        </p:nvPicPr>
        <p:blipFill rotWithShape="1">
          <a:blip r:embed="rId4">
            <a:alphaModFix/>
          </a:blip>
          <a:srcRect t="239"/>
          <a:stretch/>
        </p:blipFill>
        <p:spPr>
          <a:xfrm>
            <a:off x="752898" y="3894127"/>
            <a:ext cx="800125" cy="7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4"/>
          <p:cNvSpPr txBox="1">
            <a:spLocks noGrp="1"/>
          </p:cNvSpPr>
          <p:nvPr>
            <p:ph type="ctrTitle"/>
          </p:nvPr>
        </p:nvSpPr>
        <p:spPr>
          <a:xfrm>
            <a:off x="636275" y="446325"/>
            <a:ext cx="71781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</a:rPr>
              <a:t>Den perfekte revolution</a:t>
            </a:r>
            <a:endParaRPr sz="36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urce Sans Pro"/>
              <a:buNone/>
            </a:pPr>
            <a:endParaRPr sz="3600"/>
          </a:p>
        </p:txBody>
      </p:sp>
      <p:sp>
        <p:nvSpPr>
          <p:cNvPr id="115" name="Google Shape;115;p24"/>
          <p:cNvSpPr txBox="1">
            <a:spLocks noGrp="1"/>
          </p:cNvSpPr>
          <p:nvPr>
            <p:ph type="subTitle" idx="1"/>
          </p:nvPr>
        </p:nvSpPr>
        <p:spPr>
          <a:xfrm>
            <a:off x="446550" y="1359125"/>
            <a:ext cx="8520600" cy="25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Eksponentiel udvikling i fem selvforstærkende kræfter: Klimaforandringer, biodiversitet, affald, digitalisering og ulighed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Den mest altomfattende, komplekse, uforberedte - og mindst forstået udfordring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Største udfordring til menneskehedens mindset 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Risiko for verdensomspændende “Thunberg-effekt”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Globalt shock eller globalt innovationsspring</a:t>
            </a:r>
            <a:endParaRPr sz="15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ource Sans Pro"/>
              <a:buNone/>
            </a:pPr>
            <a:endParaRPr sz="1400" b="1" i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None/>
            </a:pPr>
            <a:endParaRPr sz="1700" b="1">
              <a:solidFill>
                <a:srgbClr val="FF7674"/>
              </a:solidFill>
            </a:endParaRPr>
          </a:p>
        </p:txBody>
      </p:sp>
      <p:sp>
        <p:nvSpPr>
          <p:cNvPr id="116" name="Google Shape;116;p24"/>
          <p:cNvSpPr txBox="1"/>
          <p:nvPr/>
        </p:nvSpPr>
        <p:spPr>
          <a:xfrm>
            <a:off x="576025" y="3513450"/>
            <a:ext cx="8099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ource Sans Pro"/>
              <a:buNone/>
            </a:pPr>
            <a:r>
              <a:rPr lang="en" sz="1700" b="1">
                <a:solidFill>
                  <a:srgbClr val="FF767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 næste verdensmål: </a:t>
            </a:r>
            <a:endParaRPr sz="1700" b="1">
              <a:solidFill>
                <a:srgbClr val="FF767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ource Sans Pro"/>
              <a:buNone/>
            </a:pPr>
            <a:r>
              <a:rPr lang="en" sz="1500" b="1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 gennemføre den hurtigste, mest gennemgribende “adfærdsrevolution” </a:t>
            </a:r>
            <a:endParaRPr sz="1500" b="1" i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ource Sans Pro"/>
              <a:buNone/>
            </a:pPr>
            <a:r>
              <a:rPr lang="en" sz="1500" b="1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på 4000 dage</a:t>
            </a:r>
            <a:r>
              <a:rPr lang="en" b="1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8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5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5"/>
          <p:cNvSpPr txBox="1">
            <a:spLocks noGrp="1"/>
          </p:cNvSpPr>
          <p:nvPr>
            <p:ph type="ctrTitle"/>
          </p:nvPr>
        </p:nvSpPr>
        <p:spPr>
          <a:xfrm>
            <a:off x="636275" y="446325"/>
            <a:ext cx="71781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urce Sans Pro"/>
              <a:buNone/>
            </a:pPr>
            <a:r>
              <a:rPr lang="en" sz="3600"/>
              <a:t>Mission impossible?</a:t>
            </a:r>
            <a:endParaRPr sz="3600" b="1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25"/>
          <p:cNvSpPr txBox="1">
            <a:spLocks noGrp="1"/>
          </p:cNvSpPr>
          <p:nvPr>
            <p:ph type="subTitle" idx="1"/>
          </p:nvPr>
        </p:nvSpPr>
        <p:spPr>
          <a:xfrm>
            <a:off x="446550" y="1359125"/>
            <a:ext cx="8520600" cy="25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Et mentalt “Apollo-projekt” 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Mulighederne eksisterer, men er spredte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Kræver systemiske svar på komplekse udfordringer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Behov for stærke og synlige rollemodeller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Overbevisende og engagerende fortællinger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En lærings- og formidlingsindsats uden sidestykke</a:t>
            </a:r>
            <a:endParaRPr sz="14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24" name="Google Shape;124;p25"/>
          <p:cNvSpPr txBox="1"/>
          <p:nvPr/>
        </p:nvSpPr>
        <p:spPr>
          <a:xfrm>
            <a:off x="589975" y="3769200"/>
            <a:ext cx="7624800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rgbClr val="FF767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mission possible? </a:t>
            </a:r>
            <a:endParaRPr sz="1700" b="1">
              <a:solidFill>
                <a:srgbClr val="FF767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 etablere “laboratorier” der dokumenterer, demonstrerer og kommunikerer muligheder og fordele i en bæredygtig samfundsmodel  - og skabe ny “COP-proces”.</a:t>
            </a:r>
            <a:endParaRPr sz="1500" b="1" i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</a:pPr>
            <a:endParaRPr sz="15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 txBox="1">
            <a:spLocks noGrp="1"/>
          </p:cNvSpPr>
          <p:nvPr>
            <p:ph type="ctrTitle"/>
          </p:nvPr>
        </p:nvSpPr>
        <p:spPr>
          <a:xfrm>
            <a:off x="636275" y="446325"/>
            <a:ext cx="71781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</a:rPr>
              <a:t>Danmarks mulige rolle</a:t>
            </a:r>
            <a:endParaRPr sz="36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urce Sans Pro"/>
              <a:buNone/>
            </a:pPr>
            <a:endParaRPr sz="3600">
              <a:solidFill>
                <a:srgbClr val="FFFFFF"/>
              </a:solidFill>
            </a:endParaRPr>
          </a:p>
        </p:txBody>
      </p:sp>
      <p:sp>
        <p:nvSpPr>
          <p:cNvPr id="131" name="Google Shape;131;p26"/>
          <p:cNvSpPr txBox="1">
            <a:spLocks noGrp="1"/>
          </p:cNvSpPr>
          <p:nvPr>
            <p:ph type="subTitle" idx="1"/>
          </p:nvPr>
        </p:nvSpPr>
        <p:spPr>
          <a:xfrm>
            <a:off x="446550" y="1359125"/>
            <a:ext cx="8520600" cy="25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Danmark som første bud på et globalt laboratorium?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Opfylder alle centrale forudsætninger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En betingelse for at opfylde “Mission 70/30”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Kan skabe ny national identitet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En potentiel global eksportvare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“Turning big risks into new opportunities”</a:t>
            </a:r>
            <a:endParaRPr sz="15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None/>
            </a:pPr>
            <a:endParaRPr sz="1700">
              <a:solidFill>
                <a:srgbClr val="FFFFFF"/>
              </a:solidFill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558050" y="3697525"/>
            <a:ext cx="8201700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rgbClr val="FF767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Perspektivet: </a:t>
            </a:r>
            <a:endParaRPr sz="1700" b="1">
              <a:solidFill>
                <a:srgbClr val="FF767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Danmark kan som frontløber bevise, hvordan små lande kan gøre en stor forskel i løsningen af klodens største udfordringer - og dermed positionere sig som en af verdensmålenes mest innovative “stormagter”.</a:t>
            </a:r>
            <a:endParaRPr sz="1500" b="1" i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i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7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>
            <a:spLocks noGrp="1"/>
          </p:cNvSpPr>
          <p:nvPr>
            <p:ph type="ctrTitle"/>
          </p:nvPr>
        </p:nvSpPr>
        <p:spPr>
          <a:xfrm>
            <a:off x="636275" y="446325"/>
            <a:ext cx="71781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</a:rPr>
              <a:t>Fra vision til virkelighed</a:t>
            </a:r>
            <a:endParaRPr sz="36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urce Sans Pro"/>
              <a:buNone/>
            </a:pPr>
            <a:endParaRPr sz="3600">
              <a:solidFill>
                <a:srgbClr val="FFFFFF"/>
              </a:solidFill>
            </a:endParaRPr>
          </a:p>
        </p:txBody>
      </p:sp>
      <p:sp>
        <p:nvSpPr>
          <p:cNvPr id="140" name="Google Shape;140;p27"/>
          <p:cNvSpPr txBox="1">
            <a:spLocks noGrp="1"/>
          </p:cNvSpPr>
          <p:nvPr>
            <p:ph type="subTitle" idx="1"/>
          </p:nvPr>
        </p:nvSpPr>
        <p:spPr>
          <a:xfrm>
            <a:off x="446550" y="1282925"/>
            <a:ext cx="8520600" cy="25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Source Sans Pro"/>
              <a:buChar char="●"/>
            </a:pPr>
            <a:r>
              <a:rPr lang="en" sz="1500">
                <a:solidFill>
                  <a:srgbClr val="FFFFFF"/>
                </a:solidFill>
              </a:rPr>
              <a:t>At erkende behovet</a:t>
            </a:r>
            <a:endParaRPr sz="1500">
              <a:solidFill>
                <a:srgbClr val="FFFFFF"/>
              </a:solidFill>
            </a:endParaRPr>
          </a:p>
          <a:p>
            <a:pPr marL="5969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Source Sans Pro"/>
              <a:buChar char="●"/>
            </a:pPr>
            <a:r>
              <a:rPr lang="en" sz="1500">
                <a:solidFill>
                  <a:srgbClr val="FFFFFF"/>
                </a:solidFill>
              </a:rPr>
              <a:t>At sætte et højt ambitionsniveau</a:t>
            </a:r>
            <a:endParaRPr sz="1500">
              <a:solidFill>
                <a:srgbClr val="FFFFFF"/>
              </a:solidFill>
            </a:endParaRPr>
          </a:p>
          <a:p>
            <a:pPr marL="5969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Source Sans Pro"/>
              <a:buChar char="●"/>
            </a:pPr>
            <a:r>
              <a:rPr lang="en" sz="1500">
                <a:solidFill>
                  <a:srgbClr val="FFFFFF"/>
                </a:solidFill>
              </a:rPr>
              <a:t>At tilknytte stærkere partnere og kompetencer</a:t>
            </a:r>
            <a:endParaRPr sz="1500">
              <a:solidFill>
                <a:srgbClr val="FFFFFF"/>
              </a:solidFill>
            </a:endParaRPr>
          </a:p>
          <a:p>
            <a:pPr marL="5969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Source Sans Pro"/>
              <a:buChar char="●"/>
            </a:pPr>
            <a:r>
              <a:rPr lang="en" sz="1500">
                <a:solidFill>
                  <a:srgbClr val="FFFFFF"/>
                </a:solidFill>
              </a:rPr>
              <a:t>At t sikre  den nødvendige funding</a:t>
            </a:r>
            <a:endParaRPr sz="1500">
              <a:solidFill>
                <a:srgbClr val="FFFFFF"/>
              </a:solidFill>
            </a:endParaRPr>
          </a:p>
          <a:p>
            <a:pPr marL="5969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Source Sans Pro"/>
              <a:buChar char="●"/>
            </a:pPr>
            <a:r>
              <a:rPr lang="en" sz="1500">
                <a:solidFill>
                  <a:srgbClr val="FFFFFF"/>
                </a:solidFill>
              </a:rPr>
              <a:t>At  beskrive en realistisk udviklingsprocess</a:t>
            </a:r>
            <a:endParaRPr sz="1500">
              <a:solidFill>
                <a:srgbClr val="FFFFFF"/>
              </a:solidFill>
            </a:endParaRPr>
          </a:p>
          <a:p>
            <a:pPr marL="5969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Source Sans Pro"/>
              <a:buChar char="●"/>
            </a:pPr>
            <a:r>
              <a:rPr lang="en" sz="1500">
                <a:solidFill>
                  <a:srgbClr val="FFFFFF"/>
                </a:solidFill>
              </a:rPr>
              <a:t>At gøre det til en national satsning med global effekt</a:t>
            </a:r>
            <a:endParaRPr sz="15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732225" y="3641750"/>
            <a:ext cx="80622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rgbClr val="FF767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Timingen og muligheden:</a:t>
            </a:r>
            <a:endParaRPr sz="1700" b="1">
              <a:solidFill>
                <a:srgbClr val="FF767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Laboratoriet bør udnytte det vacum og den jagt på nye løsninger,  der opstår i kølvandet på de politiske initiativer - og som hidtil har overset betydningen af et bredt nationalt engagement. Kan afgøre forskellen på en risiko og en mulighe</a:t>
            </a:r>
            <a:r>
              <a:rPr lang="en" sz="15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 </a:t>
            </a:r>
            <a:r>
              <a:rPr lang="en" sz="1500" b="1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 en adfærdskløft eller et innovationsspring.</a:t>
            </a:r>
            <a:endParaRPr sz="1500" b="1" i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</a:pPr>
            <a:endParaRPr sz="15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 txBox="1">
            <a:spLocks noGrp="1"/>
          </p:cNvSpPr>
          <p:nvPr>
            <p:ph type="ctrTitle"/>
          </p:nvPr>
        </p:nvSpPr>
        <p:spPr>
          <a:xfrm>
            <a:off x="636275" y="446325"/>
            <a:ext cx="71781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urce Sans Pro"/>
              <a:buNone/>
            </a:pPr>
            <a:r>
              <a:rPr lang="en" sz="3600"/>
              <a:t>ATVs mulige rolle</a:t>
            </a:r>
            <a:endParaRPr sz="3600" b="1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p28"/>
          <p:cNvSpPr txBox="1">
            <a:spLocks noGrp="1"/>
          </p:cNvSpPr>
          <p:nvPr>
            <p:ph type="subTitle" idx="1"/>
          </p:nvPr>
        </p:nvSpPr>
        <p:spPr>
          <a:xfrm>
            <a:off x="446550" y="1359125"/>
            <a:ext cx="8520600" cy="25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Teknologien som limen der binder processerne sammen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Men også kan polarisere samfund og udvikle adfærdskløfter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Behov for teknologiens svar på den danske “flexicurity model”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Dokumentere teknologiens sociale muligheder</a:t>
            </a:r>
            <a:endParaRPr sz="1500">
              <a:solidFill>
                <a:srgbClr val="FFFFFF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ATV som teknologisk “stakeholder” i et dansk globalt laboratorium?</a:t>
            </a: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Source Sans Pro"/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562525" y="3408825"/>
            <a:ext cx="8001000" cy="1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rgbClr val="FF767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ATVs udfordring og mulighed:</a:t>
            </a:r>
            <a:endParaRPr sz="1700" b="1">
              <a:solidFill>
                <a:srgbClr val="FF767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i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 redefinere sine opgaver og roller i lyset af af det vigtigste paradigmeskifte i samfundsudviklingen i mange generationer, og hvor teknologien bliver en central spiller - en stor udfordring og en unik mulighed for ATV.</a:t>
            </a:r>
            <a:endParaRPr sz="1500" b="1" i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urce Sans Pro"/>
              <a:buNone/>
            </a:pPr>
            <a:endParaRPr sz="15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>
            <a:spLocks noGrp="1"/>
          </p:cNvSpPr>
          <p:nvPr>
            <p:ph type="ctrTitle"/>
          </p:nvPr>
        </p:nvSpPr>
        <p:spPr>
          <a:xfrm>
            <a:off x="895575" y="1677200"/>
            <a:ext cx="7352700" cy="21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0">
                <a:solidFill>
                  <a:srgbClr val="FFFFFF"/>
                </a:solidFill>
              </a:rPr>
              <a:t>Hvad nu hvis </a:t>
            </a:r>
            <a:r>
              <a:rPr lang="en">
                <a:solidFill>
                  <a:srgbClr val="FFFFFF"/>
                </a:solidFill>
              </a:rPr>
              <a:t>Danmark</a:t>
            </a:r>
            <a:r>
              <a:rPr lang="en" b="0">
                <a:solidFill>
                  <a:srgbClr val="FFFFFF"/>
                </a:solidFill>
              </a:rPr>
              <a:t> blev </a:t>
            </a:r>
            <a:r>
              <a:rPr lang="en">
                <a:solidFill>
                  <a:srgbClr val="FFFFFF"/>
                </a:solidFill>
              </a:rPr>
              <a:t>verdens førende udbyder af systemer</a:t>
            </a:r>
            <a:r>
              <a:rPr lang="en" b="0">
                <a:solidFill>
                  <a:srgbClr val="FFFFFF"/>
                </a:solidFill>
              </a:rPr>
              <a:t>, der fremmer menneskers livskvalitet?</a:t>
            </a:r>
            <a:endParaRPr b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0">
                <a:solidFill>
                  <a:srgbClr val="FFFFFF"/>
                </a:solidFill>
              </a:rPr>
              <a:t>Vi har </a:t>
            </a:r>
            <a:r>
              <a:rPr lang="en">
                <a:solidFill>
                  <a:srgbClr val="FFFFFF"/>
                </a:solidFill>
              </a:rPr>
              <a:t>chancen</a:t>
            </a:r>
            <a:r>
              <a:rPr lang="en" b="0">
                <a:solidFill>
                  <a:srgbClr val="FFFFFF"/>
                </a:solidFill>
              </a:rPr>
              <a:t> og </a:t>
            </a:r>
            <a:r>
              <a:rPr lang="en">
                <a:solidFill>
                  <a:srgbClr val="FFFFFF"/>
                </a:solidFill>
              </a:rPr>
              <a:t>muligheden</a:t>
            </a:r>
            <a:r>
              <a:rPr lang="en" b="0">
                <a:solidFill>
                  <a:srgbClr val="FFFFFF"/>
                </a:solidFill>
              </a:rPr>
              <a:t>, men </a:t>
            </a:r>
            <a:r>
              <a:rPr lang="en">
                <a:solidFill>
                  <a:srgbClr val="FFFFFF"/>
                </a:solidFill>
              </a:rPr>
              <a:t>har vi modet</a:t>
            </a:r>
            <a:r>
              <a:rPr lang="en" b="0">
                <a:solidFill>
                  <a:srgbClr val="FFFFFF"/>
                </a:solidFill>
              </a:rPr>
              <a:t>?</a:t>
            </a:r>
            <a:endParaRPr b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</a:pPr>
            <a:endParaRPr b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693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/>
          <p:nvPr/>
        </p:nvSpPr>
        <p:spPr>
          <a:xfrm>
            <a:off x="1154600" y="1168450"/>
            <a:ext cx="6834900" cy="11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4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en" sz="4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ustainiaworld.com</a:t>
            </a:r>
            <a:endParaRPr sz="44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5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15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Erik Rasm</a:t>
            </a:r>
            <a:r>
              <a:rPr lang="en" sz="15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ussen</a:t>
            </a:r>
            <a:endParaRPr sz="1500" b="1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2" name="Google Shape;162;p30" descr="logo_white_sustainia.png"/>
          <p:cNvPicPr preferRelativeResize="0"/>
          <p:nvPr/>
        </p:nvPicPr>
        <p:blipFill rotWithShape="1">
          <a:blip r:embed="rId4">
            <a:alphaModFix/>
          </a:blip>
          <a:srcRect t="239"/>
          <a:stretch/>
        </p:blipFill>
        <p:spPr>
          <a:xfrm>
            <a:off x="4214922" y="3894127"/>
            <a:ext cx="800125" cy="7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stai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Skærmshow (16:9)</PresentationFormat>
  <Paragraphs>62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Source Sans Pro Light</vt:lpstr>
      <vt:lpstr>Source Sans Pro</vt:lpstr>
      <vt:lpstr>Source Sans Pro SemiBold</vt:lpstr>
      <vt:lpstr>Simple Light</vt:lpstr>
      <vt:lpstr>Sustainia</vt:lpstr>
      <vt:lpstr>Verdensrejsen 2030 </vt:lpstr>
      <vt:lpstr>Den perfekte revolution </vt:lpstr>
      <vt:lpstr>Mission impossible?</vt:lpstr>
      <vt:lpstr>Danmarks mulige rolle </vt:lpstr>
      <vt:lpstr>Fra vision til virkelighed </vt:lpstr>
      <vt:lpstr>ATVs mulige rolle</vt:lpstr>
      <vt:lpstr>Hvad nu hvis Danmark blev verdens førende udbyder af systemer, der fremmer menneskers livskvalitet?  Vi har chancen og muligheden, men har vi modet?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Verdensrejsen 2030 </dc:title>
  <dc:creator>Mette Gad</dc:creator>
  <cp:lastModifiedBy>Mette Gad</cp:lastModifiedBy>
  <cp:revision>1</cp:revision>
  <dcterms:modified xsi:type="dcterms:W3CDTF">2019-11-11T13:41:51Z</dcterms:modified>
</cp:coreProperties>
</file>