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Ex2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Ex3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charts/chart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</p:sldMasterIdLst>
  <p:notesMasterIdLst>
    <p:notesMasterId r:id="rId29"/>
  </p:notesMasterIdLst>
  <p:handoutMasterIdLst>
    <p:handoutMasterId r:id="rId30"/>
  </p:handoutMasterIdLst>
  <p:sldIdLst>
    <p:sldId id="256" r:id="rId5"/>
    <p:sldId id="440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1" r:id="rId14"/>
    <p:sldId id="442" r:id="rId15"/>
    <p:sldId id="443" r:id="rId16"/>
    <p:sldId id="444" r:id="rId17"/>
    <p:sldId id="445" r:id="rId18"/>
    <p:sldId id="308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350" r:id="rId27"/>
    <p:sldId id="329" r:id="rId2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2" userDrawn="1">
          <p15:clr>
            <a:srgbClr val="A4A3A4"/>
          </p15:clr>
        </p15:guide>
        <p15:guide id="2" pos="3137" userDrawn="1">
          <p15:clr>
            <a:srgbClr val="A4A3A4"/>
          </p15:clr>
        </p15:guide>
        <p15:guide id="3" orient="horz" pos="1457" userDrawn="1">
          <p15:clr>
            <a:srgbClr val="A4A3A4"/>
          </p15:clr>
        </p15:guide>
        <p15:guide id="4" pos="42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j Munksgaard Jacobsen" initials="NMJ" lastIdx="10" clrIdx="0">
    <p:extLst>
      <p:ext uri="{19B8F6BF-5375-455C-9EA6-DF929625EA0E}">
        <p15:presenceInfo xmlns:p15="http://schemas.microsoft.com/office/powerpoint/2012/main" userId="S::nmj@damvad.com::56789985-5979-4bb9-acf1-8bbcb49249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A371"/>
    <a:srgbClr val="96D6F1"/>
    <a:srgbClr val="245163"/>
    <a:srgbClr val="277999"/>
    <a:srgbClr val="000000"/>
    <a:srgbClr val="E6E6E7"/>
    <a:srgbClr val="D1D5D7"/>
    <a:srgbClr val="B3B3B3"/>
    <a:srgbClr val="5146B9"/>
    <a:srgbClr val="C67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EBA42E-4BAC-2D46-9748-CB8F16678B3F}" v="393" dt="2021-11-03T15:36:03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til typografi 1 - Marker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 til typografi 1 - Marker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til typografi 1 - Marker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llemlayout 1 - Marker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8"/>
    <p:restoredTop sz="94609"/>
  </p:normalViewPr>
  <p:slideViewPr>
    <p:cSldViewPr snapToGrid="0" snapToObjects="1" showGuides="1">
      <p:cViewPr varScale="1">
        <p:scale>
          <a:sx n="106" d="100"/>
          <a:sy n="106" d="100"/>
        </p:scale>
        <p:origin x="618" y="96"/>
      </p:cViewPr>
      <p:guideLst>
        <p:guide orient="horz" pos="3022"/>
        <p:guide pos="3137"/>
        <p:guide orient="horz" pos="1457"/>
        <p:guide pos="42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amvadanalytics.sharepoint.com/sites/customersabc/Customers%20A/ATV/2021/State%20of%20Nation%202021%20(5021230)/ATV%20State%20of%20Nation%202021%20-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amvadanalytics.sharepoint.com/sites/customersabc/Customers%20A/ATV/2021/State%20of%20Nation%202021%20(5021230)/ATV%20State%20of%20Nation%202021%20-%20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amvadanalytics.sharepoint.com/sites/customersabc/Customers%20A/ATV/2021/State%20of%20Nation%202021%20(5021230)/ATV%20State%20of%20Nation%202021%20-%20Da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amvadanalytics.sharepoint.com/sites/customersabc/Customers%20A/ATV/2021/State%20of%20Nation%202021%20(5021230)/ATV%20State%20of%20Nation%202021%20-%20Da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amvadanalytics.sharepoint.com/sites/customersabc/Customers%20A/ATV/2021/State%20of%20Nation%202021%20(5021230)/ATV%20State%20of%20Nation%202021%20-%20Dat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amvadanalytics.sharepoint.com/sites/customersabc/Customers%20A/ATV/2021/State%20of%20Nation%202021%20(5021230)/ATV%20State%20of%20Nation%202021%20-%20Dat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amvadanalytics.sharepoint.com/sites/customersabc/Customers%20A/ATV/2021/State%20of%20Nation%202021%20(5021230)/ATV%20State%20of%20Nation%202021%20-%20Dat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amvadanalytics.sharepoint.com/sites/customersabc/Customers%20A/ATV/2021/State%20of%20Nation%202021%20(5021230)/ATV%20State%20of%20Nation%202021%20-%20Dat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damvadanalytics.sharepoint.com/sites/customersabc/Customers%20A/ATV/2021/State%20of%20Nation%202021%20(5021230)/ATV%20State%20of%20Nation%202021%20-%20Dat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amvadanalytics.sharepoint.com/sites/customersabc/Customers%20A/ATV/2021/State%20of%20Nation%202021%20(5021230)/ATV%20State%20of%20Nation%202021%20-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amvadanalytics.sharepoint.com/sites/customersabc/Customers%20A/ATV/2021/State%20of%20Nation%202021%20(5021230)/ATV%20State%20of%20Nation%202021%20-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amvadanalytics.sharepoint.com/sites/customersabc/Customers%20A/ATV/2021/State%20of%20Nation%202021%20(5021230)/ATV%20State%20of%20Nation%202021%20-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amvadanalytics.sharepoint.com/sites/customersabc/Customers%20A/ATV/2021/State%20of%20Nation%202021%20(5021230)/ATV%20State%20of%20Nation%202021%20-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amvadanalytics.sharepoint.com/sites/customersabc/Customers%20A/ATV/2021/State%20of%20Nation%202021%20(5021230)/ATV%20State%20of%20Nation%202021%20-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amvadanalytics.sharepoint.com/sites/customersabc/Customers%20A/ATV/2021/State%20of%20Nation%202021%20(5021230)/ATV%20State%20of%20Nation%202021%20-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amvadanalytics.sharepoint.com/sites/customersabc/Customers%20A/ATV/2021/State%20of%20Nation%202021%20(5021230)/ATV%20State%20of%20Nation%202021%20-%20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amvadanalytics.sharepoint.com/sites/customersabc/Customers%20A/ATV/2021/State%20of%20Nation%202021%20(5021230)/ATV%20State%20of%20Nation%202021%20-%20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damvadanalytics.sharepoint.com/sites/customersabc/Customers%20A/ATV/2021/State%20of%20Nation%202021%20(5021230)/ATV%20State%20of%20Nation%202021%20-%20Data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https://damvadanalytics.sharepoint.com/sites/customersabc/Customers%20A/ATV/2021/State%20of%20Nation%202021%20(5021230)/ATV%20State%20of%20Nation%202021%20-%20Data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https://damvadanalytics.sharepoint.com/sites/customersabc/Customers%20A/ATV/2021/State%20of%20Nation%202021%20(5021230)/ATV%20State%20of%20Nation%202021%20-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 - Beskæftigelse'!$B$2</c:f>
              <c:strCache>
                <c:ptCount val="1"/>
                <c:pt idx="0">
                  <c:v>Bidrag fra nyopstartede S&amp;E-virksomheder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Beskæftigelse'!$A$4:$A$11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'A - Beskæftigelse'!$B$4:$B$11</c:f>
              <c:numCache>
                <c:formatCode>_-* #,##0_-;\-* #,##0_-;_-* "-"??_-;_-@_-</c:formatCode>
                <c:ptCount val="8"/>
                <c:pt idx="0">
                  <c:v>1823</c:v>
                </c:pt>
                <c:pt idx="1">
                  <c:v>3608</c:v>
                </c:pt>
                <c:pt idx="2">
                  <c:v>4111</c:v>
                </c:pt>
                <c:pt idx="3">
                  <c:v>5814</c:v>
                </c:pt>
                <c:pt idx="4">
                  <c:v>7749.41</c:v>
                </c:pt>
                <c:pt idx="5">
                  <c:v>8706.85</c:v>
                </c:pt>
                <c:pt idx="6">
                  <c:v>10594.75</c:v>
                </c:pt>
                <c:pt idx="7">
                  <c:v>11225.76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CE-5646-92A0-79AD22A1BA38}"/>
            </c:ext>
          </c:extLst>
        </c:ser>
        <c:ser>
          <c:idx val="1"/>
          <c:order val="1"/>
          <c:tx>
            <c:strRef>
              <c:f>'A - Beskæftigelse'!$C$2</c:f>
              <c:strCache>
                <c:ptCount val="1"/>
                <c:pt idx="0">
                  <c:v> Etablerede S&amp;E-virksomheder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Beskæftigelse'!$A$4:$A$11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'A - Beskæftigelse'!$C$4:$C$11</c:f>
              <c:numCache>
                <c:formatCode>_-* #,##0_-;\-* #,##0_-;_-* "-"??_-;_-@_-</c:formatCode>
                <c:ptCount val="8"/>
                <c:pt idx="0">
                  <c:v>284773</c:v>
                </c:pt>
                <c:pt idx="1">
                  <c:v>287919</c:v>
                </c:pt>
                <c:pt idx="2">
                  <c:v>289964</c:v>
                </c:pt>
                <c:pt idx="3">
                  <c:v>290053</c:v>
                </c:pt>
                <c:pt idx="4">
                  <c:v>290322.86</c:v>
                </c:pt>
                <c:pt idx="5">
                  <c:v>295112.2</c:v>
                </c:pt>
                <c:pt idx="6">
                  <c:v>292446.46000000002</c:v>
                </c:pt>
                <c:pt idx="7">
                  <c:v>284138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CE-5646-92A0-79AD22A1B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14414959"/>
        <c:axId val="585843199"/>
      </c:barChart>
      <c:catAx>
        <c:axId val="51441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85843199"/>
        <c:crosses val="autoZero"/>
        <c:auto val="1"/>
        <c:lblAlgn val="ctr"/>
        <c:lblOffset val="100"/>
        <c:noMultiLvlLbl val="0"/>
      </c:catAx>
      <c:valAx>
        <c:axId val="585843199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51441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 - Oms, vtv og produktivitet'!$D$36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451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94A-5E48-96C7-DC4C2884E145}"/>
              </c:ext>
            </c:extLst>
          </c:dPt>
          <c:dPt>
            <c:idx val="1"/>
            <c:invertIfNegative val="0"/>
            <c:bubble3D val="0"/>
            <c:spPr>
              <a:solidFill>
                <a:srgbClr val="277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4A-5E48-96C7-DC4C2884E145}"/>
              </c:ext>
            </c:extLst>
          </c:dPt>
          <c:dPt>
            <c:idx val="2"/>
            <c:invertIfNegative val="0"/>
            <c:bubble3D val="0"/>
            <c:spPr>
              <a:solidFill>
                <a:srgbClr val="96D6F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94A-5E48-96C7-DC4C2884E145}"/>
              </c:ext>
            </c:extLst>
          </c:dPt>
          <c:dPt>
            <c:idx val="3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4A-5E48-96C7-DC4C2884E145}"/>
              </c:ext>
            </c:extLst>
          </c:dPt>
          <c:dPt>
            <c:idx val="4"/>
            <c:invertIfNegative val="0"/>
            <c:bubble3D val="0"/>
            <c:spPr>
              <a:solidFill>
                <a:srgbClr val="E6E6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94A-5E48-96C7-DC4C2884E145}"/>
              </c:ext>
            </c:extLst>
          </c:dPt>
          <c:dPt>
            <c:idx val="5"/>
            <c:invertIfNegative val="0"/>
            <c:bubble3D val="0"/>
            <c:spPr>
              <a:solidFill>
                <a:srgbClr val="D9A3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4A-5E48-96C7-DC4C2884E1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Oms, vtv og produktivitet'!$B$37:$B$42</c:f>
              <c:strCache>
                <c:ptCount val="6"/>
                <c:pt idx="0">
                  <c:v>Forskningsintensive</c:v>
                </c:pt>
                <c:pt idx="1">
                  <c:v>Videnstærke</c:v>
                </c:pt>
                <c:pt idx="2">
                  <c:v>Driftsorienterede</c:v>
                </c:pt>
                <c:pt idx="3">
                  <c:v>S&amp;E-virksomheder</c:v>
                </c:pt>
                <c:pt idx="4">
                  <c:v>Industrien</c:v>
                </c:pt>
                <c:pt idx="5">
                  <c:v>Danmark*</c:v>
                </c:pt>
              </c:strCache>
            </c:strRef>
          </c:cat>
          <c:val>
            <c:numRef>
              <c:f>'A - Oms, vtv og produktivitet'!$D$37:$D$42</c:f>
              <c:numCache>
                <c:formatCode>_-* #,##0_-;\-* #,##0_-;_-* "-"??_-;_-@_-</c:formatCode>
                <c:ptCount val="6"/>
                <c:pt idx="0">
                  <c:v>1396</c:v>
                </c:pt>
                <c:pt idx="1">
                  <c:v>1407</c:v>
                </c:pt>
                <c:pt idx="2">
                  <c:v>995</c:v>
                </c:pt>
                <c:pt idx="3">
                  <c:v>1344</c:v>
                </c:pt>
                <c:pt idx="4">
                  <c:v>1078</c:v>
                </c:pt>
                <c:pt idx="5">
                  <c:v>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A-5E48-96C7-DC4C2884E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707615"/>
        <c:axId val="82561951"/>
      </c:barChart>
      <c:catAx>
        <c:axId val="10770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2561951"/>
        <c:crosses val="autoZero"/>
        <c:auto val="1"/>
        <c:lblAlgn val="ctr"/>
        <c:lblOffset val="100"/>
        <c:noMultiLvlLbl val="0"/>
      </c:catAx>
      <c:valAx>
        <c:axId val="82561951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07707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 - Eksport &amp; eksportintensitet'!$F$3</c:f>
              <c:strCache>
                <c:ptCount val="1"/>
                <c:pt idx="0">
                  <c:v>Driftsorienterede S&amp;E-virksomheder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Eksport &amp; eksportintensitet'!$E$5:$E$12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'A - Eksport &amp; eksportintensitet'!$F$5:$F$12</c:f>
              <c:numCache>
                <c:formatCode>_-* #,##0_-;\-* #,##0_-;_-* "-"??_-;_-@_-</c:formatCode>
                <c:ptCount val="8"/>
                <c:pt idx="0">
                  <c:v>39.136377000000003</c:v>
                </c:pt>
                <c:pt idx="1">
                  <c:v>44.096716000000001</c:v>
                </c:pt>
                <c:pt idx="2">
                  <c:v>53.971961999999998</c:v>
                </c:pt>
                <c:pt idx="3">
                  <c:v>56.643526000000001</c:v>
                </c:pt>
                <c:pt idx="4">
                  <c:v>69.631020000000007</c:v>
                </c:pt>
                <c:pt idx="5">
                  <c:v>85.351349999999996</c:v>
                </c:pt>
                <c:pt idx="6">
                  <c:v>107.930284</c:v>
                </c:pt>
                <c:pt idx="7" formatCode="General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42-A649-9AD8-E01645AB90EA}"/>
            </c:ext>
          </c:extLst>
        </c:ser>
        <c:ser>
          <c:idx val="1"/>
          <c:order val="1"/>
          <c:tx>
            <c:strRef>
              <c:f>'A - Eksport &amp; eksportintensitet'!$G$3</c:f>
              <c:strCache>
                <c:ptCount val="1"/>
                <c:pt idx="0">
                  <c:v>Videnstærke S&amp;E-virksomheder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Eksport &amp; eksportintensitet'!$E$5:$E$12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'A - Eksport &amp; eksportintensitet'!$G$5:$G$12</c:f>
              <c:numCache>
                <c:formatCode>_-* #,##0_-;\-* #,##0_-;_-* "-"??_-;_-@_-</c:formatCode>
                <c:ptCount val="8"/>
                <c:pt idx="0">
                  <c:v>346.14394299999998</c:v>
                </c:pt>
                <c:pt idx="1">
                  <c:v>378.37880999999999</c:v>
                </c:pt>
                <c:pt idx="2">
                  <c:v>311.14088700000002</c:v>
                </c:pt>
                <c:pt idx="3">
                  <c:v>329.24602900000002</c:v>
                </c:pt>
                <c:pt idx="4">
                  <c:v>425.03357699999998</c:v>
                </c:pt>
                <c:pt idx="5">
                  <c:v>355.99008099999998</c:v>
                </c:pt>
                <c:pt idx="6">
                  <c:v>397.729443</c:v>
                </c:pt>
                <c:pt idx="7" formatCode="General">
                  <c:v>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42-A649-9AD8-E01645AB90EA}"/>
            </c:ext>
          </c:extLst>
        </c:ser>
        <c:ser>
          <c:idx val="2"/>
          <c:order val="2"/>
          <c:tx>
            <c:strRef>
              <c:f>'A - Eksport &amp; eksportintensitet'!$H$3</c:f>
              <c:strCache>
                <c:ptCount val="1"/>
                <c:pt idx="0">
                  <c:v>Forskningsintensive S&amp;E-virksomheder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Eksport &amp; eksportintensitet'!$E$5:$E$12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'A - Eksport &amp; eksportintensitet'!$H$5:$H$12</c:f>
              <c:numCache>
                <c:formatCode>_-* #,##0_-;\-* #,##0_-;_-* "-"??_-;_-@_-</c:formatCode>
                <c:ptCount val="8"/>
                <c:pt idx="0">
                  <c:v>73.598904000000005</c:v>
                </c:pt>
                <c:pt idx="1">
                  <c:v>85.451132000000001</c:v>
                </c:pt>
                <c:pt idx="2">
                  <c:v>53.707394999999998</c:v>
                </c:pt>
                <c:pt idx="3">
                  <c:v>60.330789000000003</c:v>
                </c:pt>
                <c:pt idx="4">
                  <c:v>94.765995000000004</c:v>
                </c:pt>
                <c:pt idx="5">
                  <c:v>77.567257999999995</c:v>
                </c:pt>
                <c:pt idx="6">
                  <c:v>93.059714</c:v>
                </c:pt>
                <c:pt idx="7" formatCode="General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42-A649-9AD8-E01645AB9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71799119"/>
        <c:axId val="120622495"/>
      </c:barChart>
      <c:catAx>
        <c:axId val="571799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0622495"/>
        <c:crosses val="autoZero"/>
        <c:auto val="1"/>
        <c:lblAlgn val="ctr"/>
        <c:lblOffset val="100"/>
        <c:noMultiLvlLbl val="0"/>
      </c:catAx>
      <c:valAx>
        <c:axId val="120622495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571799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 - Eksport &amp; eksportintensitet'!$B$24</c:f>
              <c:strCache>
                <c:ptCount val="1"/>
                <c:pt idx="0">
                  <c:v>Forskningsintensive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Eksport &amp; eksportintensitet'!$D$23:$E$23</c:f>
              <c:strCache>
                <c:ptCount val="2"/>
                <c:pt idx="0">
                  <c:v>2018</c:v>
                </c:pt>
                <c:pt idx="1">
                  <c:v>2019</c:v>
                </c:pt>
              </c:strCache>
            </c:strRef>
          </c:cat>
          <c:val>
            <c:numRef>
              <c:f>'A - Eksport &amp; eksportintensitet'!$D$24:$E$24</c:f>
              <c:numCache>
                <c:formatCode>0%</c:formatCode>
                <c:ptCount val="2"/>
                <c:pt idx="0">
                  <c:v>0.60577390754514304</c:v>
                </c:pt>
                <c:pt idx="1">
                  <c:v>0.60289999999999999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DD43-9D65-1C4F63E62E25}"/>
            </c:ext>
          </c:extLst>
        </c:ser>
        <c:ser>
          <c:idx val="1"/>
          <c:order val="1"/>
          <c:tx>
            <c:strRef>
              <c:f>'A - Eksport &amp; eksportintensitet'!$B$25</c:f>
              <c:strCache>
                <c:ptCount val="1"/>
                <c:pt idx="0">
                  <c:v>Videnstærke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Eksport &amp; eksportintensitet'!$D$23:$E$23</c:f>
              <c:strCache>
                <c:ptCount val="2"/>
                <c:pt idx="0">
                  <c:v>2018</c:v>
                </c:pt>
                <c:pt idx="1">
                  <c:v>2019</c:v>
                </c:pt>
              </c:strCache>
            </c:strRef>
          </c:cat>
          <c:val>
            <c:numRef>
              <c:f>'A - Eksport &amp; eksportintensitet'!$D$25:$E$25</c:f>
              <c:numCache>
                <c:formatCode>0%</c:formatCode>
                <c:ptCount val="2"/>
                <c:pt idx="0">
                  <c:v>0.53819174090022903</c:v>
                </c:pt>
                <c:pt idx="1">
                  <c:v>0.58030000000000004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47-DD43-9D65-1C4F63E62E25}"/>
            </c:ext>
          </c:extLst>
        </c:ser>
        <c:ser>
          <c:idx val="2"/>
          <c:order val="2"/>
          <c:tx>
            <c:strRef>
              <c:f>'A - Eksport &amp; eksportintensitet'!$B$26</c:f>
              <c:strCache>
                <c:ptCount val="1"/>
                <c:pt idx="0">
                  <c:v>Driftsorienterede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Eksport &amp; eksportintensitet'!$D$23:$E$23</c:f>
              <c:strCache>
                <c:ptCount val="2"/>
                <c:pt idx="0">
                  <c:v>2018</c:v>
                </c:pt>
                <c:pt idx="1">
                  <c:v>2019</c:v>
                </c:pt>
              </c:strCache>
            </c:strRef>
          </c:cat>
          <c:val>
            <c:numRef>
              <c:f>'A - Eksport &amp; eksportintensitet'!$D$26:$E$26</c:f>
              <c:numCache>
                <c:formatCode>0%</c:formatCode>
                <c:ptCount val="2"/>
                <c:pt idx="0">
                  <c:v>0.60893828169720798</c:v>
                </c:pt>
                <c:pt idx="1">
                  <c:v>0.57230000000000003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47-DD43-9D65-1C4F63E62E25}"/>
            </c:ext>
          </c:extLst>
        </c:ser>
        <c:ser>
          <c:idx val="3"/>
          <c:order val="3"/>
          <c:tx>
            <c:strRef>
              <c:f>'A - Eksport &amp; eksportintensitet'!$B$27</c:f>
              <c:strCache>
                <c:ptCount val="1"/>
                <c:pt idx="0">
                  <c:v>Alle S&amp;E-virksomheder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Eksport &amp; eksportintensitet'!$D$23:$E$23</c:f>
              <c:strCache>
                <c:ptCount val="2"/>
                <c:pt idx="0">
                  <c:v>2018</c:v>
                </c:pt>
                <c:pt idx="1">
                  <c:v>2019</c:v>
                </c:pt>
              </c:strCache>
            </c:strRef>
          </c:cat>
          <c:val>
            <c:numRef>
              <c:f>'A - Eksport &amp; eksportintensitet'!$D$27:$E$27</c:f>
              <c:numCache>
                <c:formatCode>0%</c:formatCode>
                <c:ptCount val="2"/>
                <c:pt idx="0">
                  <c:v>0.55962018174514305</c:v>
                </c:pt>
                <c:pt idx="1">
                  <c:v>0.58299999999999996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47-DD43-9D65-1C4F63E62E25}"/>
            </c:ext>
          </c:extLst>
        </c:ser>
        <c:ser>
          <c:idx val="4"/>
          <c:order val="4"/>
          <c:tx>
            <c:strRef>
              <c:f>'A - Eksport &amp; eksportintensitet'!$B$28</c:f>
              <c:strCache>
                <c:ptCount val="1"/>
                <c:pt idx="0">
                  <c:v>Industrien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Eksport &amp; eksportintensitet'!$D$23:$E$23</c:f>
              <c:strCache>
                <c:ptCount val="2"/>
                <c:pt idx="0">
                  <c:v>2018</c:v>
                </c:pt>
                <c:pt idx="1">
                  <c:v>2019</c:v>
                </c:pt>
              </c:strCache>
            </c:strRef>
          </c:cat>
          <c:val>
            <c:numRef>
              <c:f>'A - Eksport &amp; eksportintensitet'!$D$28:$E$28</c:f>
              <c:numCache>
                <c:formatCode>0%</c:formatCode>
                <c:ptCount val="2"/>
                <c:pt idx="0">
                  <c:v>0.50610589436087605</c:v>
                </c:pt>
                <c:pt idx="1">
                  <c:v>0.51339999999999997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47-DD43-9D65-1C4F63E62E25}"/>
            </c:ext>
          </c:extLst>
        </c:ser>
        <c:ser>
          <c:idx val="5"/>
          <c:order val="5"/>
          <c:tx>
            <c:strRef>
              <c:f>'A - Eksport &amp; eksportintensitet'!$B$29</c:f>
              <c:strCache>
                <c:ptCount val="1"/>
                <c:pt idx="0">
                  <c:v>Danmark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Eksport &amp; eksportintensitet'!$D$23:$E$23</c:f>
              <c:strCache>
                <c:ptCount val="2"/>
                <c:pt idx="0">
                  <c:v>2018</c:v>
                </c:pt>
                <c:pt idx="1">
                  <c:v>2019</c:v>
                </c:pt>
              </c:strCache>
            </c:strRef>
          </c:cat>
          <c:val>
            <c:numRef>
              <c:f>'A - Eksport &amp; eksportintensitet'!$D$29:$E$29</c:f>
              <c:numCache>
                <c:formatCode>0%</c:formatCode>
                <c:ptCount val="2"/>
                <c:pt idx="0">
                  <c:v>0.30163236337828248</c:v>
                </c:pt>
                <c:pt idx="1">
                  <c:v>0.31027443864821957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47-DD43-9D65-1C4F63E62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78010671"/>
        <c:axId val="577339055"/>
      </c:barChart>
      <c:catAx>
        <c:axId val="57801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77339055"/>
        <c:crosses val="autoZero"/>
        <c:auto val="1"/>
        <c:lblAlgn val="ctr"/>
        <c:lblOffset val="100"/>
        <c:noMultiLvlLbl val="0"/>
      </c:catAx>
      <c:valAx>
        <c:axId val="57733905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7801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 - Uddannelse'!$B$38</c:f>
              <c:strCache>
                <c:ptCount val="1"/>
                <c:pt idx="0">
                  <c:v>Ufaglærte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Uddannelse'!$A$39:$A$44</c:f>
              <c:strCache>
                <c:ptCount val="6"/>
                <c:pt idx="0">
                  <c:v>Danmark</c:v>
                </c:pt>
                <c:pt idx="1">
                  <c:v>Industri</c:v>
                </c:pt>
                <c:pt idx="2">
                  <c:v>S&amp;E total</c:v>
                </c:pt>
                <c:pt idx="3">
                  <c:v>Driftsorienterede</c:v>
                </c:pt>
                <c:pt idx="4">
                  <c:v>Videnstærke</c:v>
                </c:pt>
                <c:pt idx="5">
                  <c:v>Forskningsintensive</c:v>
                </c:pt>
              </c:strCache>
            </c:strRef>
          </c:cat>
          <c:val>
            <c:numRef>
              <c:f>'A - Uddannelse'!$B$39:$B$44</c:f>
              <c:numCache>
                <c:formatCode>0.0%</c:formatCode>
                <c:ptCount val="6"/>
                <c:pt idx="0">
                  <c:v>0.41660000000000003</c:v>
                </c:pt>
                <c:pt idx="1">
                  <c:v>0.32050000000000001</c:v>
                </c:pt>
                <c:pt idx="2">
                  <c:v>0.20988000000000001</c:v>
                </c:pt>
                <c:pt idx="3">
                  <c:v>0.23175000000000001</c:v>
                </c:pt>
                <c:pt idx="4">
                  <c:v>0.22314400000000001</c:v>
                </c:pt>
                <c:pt idx="5">
                  <c:v>0.11774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80-5147-8E5A-BBA4A5419AAF}"/>
            </c:ext>
          </c:extLst>
        </c:ser>
        <c:ser>
          <c:idx val="1"/>
          <c:order val="1"/>
          <c:tx>
            <c:strRef>
              <c:f>'A - Uddannelse'!$C$38</c:f>
              <c:strCache>
                <c:ptCount val="1"/>
                <c:pt idx="0">
                  <c:v>Faglærte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Uddannelse'!$A$39:$A$44</c:f>
              <c:strCache>
                <c:ptCount val="6"/>
                <c:pt idx="0">
                  <c:v>Danmark</c:v>
                </c:pt>
                <c:pt idx="1">
                  <c:v>Industri</c:v>
                </c:pt>
                <c:pt idx="2">
                  <c:v>S&amp;E total</c:v>
                </c:pt>
                <c:pt idx="3">
                  <c:v>Driftsorienterede</c:v>
                </c:pt>
                <c:pt idx="4">
                  <c:v>Videnstærke</c:v>
                </c:pt>
                <c:pt idx="5">
                  <c:v>Forskningsintensive</c:v>
                </c:pt>
              </c:strCache>
            </c:strRef>
          </c:cat>
          <c:val>
            <c:numRef>
              <c:f>'A - Uddannelse'!$C$39:$C$44</c:f>
              <c:numCache>
                <c:formatCode>0.0%</c:formatCode>
                <c:ptCount val="6"/>
                <c:pt idx="0">
                  <c:v>0.33550000000000002</c:v>
                </c:pt>
                <c:pt idx="1">
                  <c:v>0.41184999999999999</c:v>
                </c:pt>
                <c:pt idx="2">
                  <c:v>0.28248000000000001</c:v>
                </c:pt>
                <c:pt idx="3">
                  <c:v>0.31290000000000001</c:v>
                </c:pt>
                <c:pt idx="4">
                  <c:v>0.30070000000000002</c:v>
                </c:pt>
                <c:pt idx="5">
                  <c:v>0.15553549999999999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80-5147-8E5A-BBA4A5419AAF}"/>
            </c:ext>
          </c:extLst>
        </c:ser>
        <c:ser>
          <c:idx val="2"/>
          <c:order val="2"/>
          <c:tx>
            <c:strRef>
              <c:f>'A - Uddannelse'!$D$38</c:f>
              <c:strCache>
                <c:ptCount val="1"/>
                <c:pt idx="0">
                  <c:v>KVU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Uddannelse'!$A$39:$A$44</c:f>
              <c:strCache>
                <c:ptCount val="6"/>
                <c:pt idx="0">
                  <c:v>Danmark</c:v>
                </c:pt>
                <c:pt idx="1">
                  <c:v>Industri</c:v>
                </c:pt>
                <c:pt idx="2">
                  <c:v>S&amp;E total</c:v>
                </c:pt>
                <c:pt idx="3">
                  <c:v>Driftsorienterede</c:v>
                </c:pt>
                <c:pt idx="4">
                  <c:v>Videnstærke</c:v>
                </c:pt>
                <c:pt idx="5">
                  <c:v>Forskningsintensive</c:v>
                </c:pt>
              </c:strCache>
            </c:strRef>
          </c:cat>
          <c:val>
            <c:numRef>
              <c:f>'A - Uddannelse'!$D$39:$D$44</c:f>
              <c:numCache>
                <c:formatCode>0.0%</c:formatCode>
                <c:ptCount val="6"/>
                <c:pt idx="0">
                  <c:v>5.8599999999999999E-2</c:v>
                </c:pt>
                <c:pt idx="1">
                  <c:v>7.5300000000000006E-2</c:v>
                </c:pt>
                <c:pt idx="2">
                  <c:v>9.6210000000000004E-2</c:v>
                </c:pt>
                <c:pt idx="3">
                  <c:v>0.10474</c:v>
                </c:pt>
                <c:pt idx="4">
                  <c:v>9.5640000000000003E-2</c:v>
                </c:pt>
                <c:pt idx="5">
                  <c:v>8.9009000000000005E-2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80-5147-8E5A-BBA4A5419AAF}"/>
            </c:ext>
          </c:extLst>
        </c:ser>
        <c:ser>
          <c:idx val="3"/>
          <c:order val="3"/>
          <c:tx>
            <c:strRef>
              <c:f>'A - Uddannelse'!$E$38</c:f>
              <c:strCache>
                <c:ptCount val="1"/>
                <c:pt idx="0">
                  <c:v>MVU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Uddannelse'!$A$39:$A$44</c:f>
              <c:strCache>
                <c:ptCount val="6"/>
                <c:pt idx="0">
                  <c:v>Danmark</c:v>
                </c:pt>
                <c:pt idx="1">
                  <c:v>Industri</c:v>
                </c:pt>
                <c:pt idx="2">
                  <c:v>S&amp;E total</c:v>
                </c:pt>
                <c:pt idx="3">
                  <c:v>Driftsorienterede</c:v>
                </c:pt>
                <c:pt idx="4">
                  <c:v>Videnstærke</c:v>
                </c:pt>
                <c:pt idx="5">
                  <c:v>Forskningsintensive</c:v>
                </c:pt>
              </c:strCache>
            </c:strRef>
          </c:cat>
          <c:val>
            <c:numRef>
              <c:f>'A - Uddannelse'!$E$39:$E$44</c:f>
              <c:numCache>
                <c:formatCode>0.0%</c:formatCode>
                <c:ptCount val="6"/>
                <c:pt idx="0">
                  <c:v>9.4500000000000001E-2</c:v>
                </c:pt>
                <c:pt idx="1">
                  <c:v>9.3759999999999996E-2</c:v>
                </c:pt>
                <c:pt idx="2">
                  <c:v>0.16769999999999999</c:v>
                </c:pt>
                <c:pt idx="3">
                  <c:v>0.15303</c:v>
                </c:pt>
                <c:pt idx="4">
                  <c:v>0.157888</c:v>
                </c:pt>
                <c:pt idx="5">
                  <c:v>0.23388500000000001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80-5147-8E5A-BBA4A5419AAF}"/>
            </c:ext>
          </c:extLst>
        </c:ser>
        <c:ser>
          <c:idx val="4"/>
          <c:order val="4"/>
          <c:tx>
            <c:strRef>
              <c:f>'A - Uddannelse'!$F$38</c:f>
              <c:strCache>
                <c:ptCount val="1"/>
                <c:pt idx="0">
                  <c:v>LVU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Uddannelse'!$A$39:$A$44</c:f>
              <c:strCache>
                <c:ptCount val="6"/>
                <c:pt idx="0">
                  <c:v>Danmark</c:v>
                </c:pt>
                <c:pt idx="1">
                  <c:v>Industri</c:v>
                </c:pt>
                <c:pt idx="2">
                  <c:v>S&amp;E total</c:v>
                </c:pt>
                <c:pt idx="3">
                  <c:v>Driftsorienterede</c:v>
                </c:pt>
                <c:pt idx="4">
                  <c:v>Videnstærke</c:v>
                </c:pt>
                <c:pt idx="5">
                  <c:v>Forskningsintensive</c:v>
                </c:pt>
              </c:strCache>
            </c:strRef>
          </c:cat>
          <c:val>
            <c:numRef>
              <c:f>'A - Uddannelse'!$F$39:$F$44</c:f>
              <c:numCache>
                <c:formatCode>0.0%</c:formatCode>
                <c:ptCount val="6"/>
                <c:pt idx="0">
                  <c:v>8.8340000000000002E-2</c:v>
                </c:pt>
                <c:pt idx="1">
                  <c:v>8.4970000000000004E-2</c:v>
                </c:pt>
                <c:pt idx="2">
                  <c:v>0.21759999999999999</c:v>
                </c:pt>
                <c:pt idx="3">
                  <c:v>0.18616769999999999</c:v>
                </c:pt>
                <c:pt idx="4">
                  <c:v>0.19983000000000001</c:v>
                </c:pt>
                <c:pt idx="5">
                  <c:v>0.34316999999999998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80-5147-8E5A-BBA4A5419AAF}"/>
            </c:ext>
          </c:extLst>
        </c:ser>
        <c:ser>
          <c:idx val="5"/>
          <c:order val="5"/>
          <c:tx>
            <c:strRef>
              <c:f>'A - Uddannelse'!$G$38</c:f>
              <c:strCache>
                <c:ptCount val="1"/>
                <c:pt idx="0">
                  <c:v>PhD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Uddannelse'!$A$39:$A$44</c:f>
              <c:strCache>
                <c:ptCount val="6"/>
                <c:pt idx="0">
                  <c:v>Danmark</c:v>
                </c:pt>
                <c:pt idx="1">
                  <c:v>Industri</c:v>
                </c:pt>
                <c:pt idx="2">
                  <c:v>S&amp;E total</c:v>
                </c:pt>
                <c:pt idx="3">
                  <c:v>Driftsorienterede</c:v>
                </c:pt>
                <c:pt idx="4">
                  <c:v>Videnstærke</c:v>
                </c:pt>
                <c:pt idx="5">
                  <c:v>Forskningsintensive</c:v>
                </c:pt>
              </c:strCache>
            </c:strRef>
          </c:cat>
          <c:val>
            <c:numRef>
              <c:f>'A - Uddannelse'!$G$39:$G$44</c:f>
              <c:numCache>
                <c:formatCode>0.0%</c:formatCode>
                <c:ptCount val="6"/>
                <c:pt idx="0">
                  <c:v>6.5599999999999999E-3</c:v>
                </c:pt>
                <c:pt idx="1">
                  <c:v>1.3650000000000001E-2</c:v>
                </c:pt>
                <c:pt idx="2">
                  <c:v>2.622E-2</c:v>
                </c:pt>
                <c:pt idx="3">
                  <c:v>1.142E-2</c:v>
                </c:pt>
                <c:pt idx="4">
                  <c:v>2.281E-2</c:v>
                </c:pt>
                <c:pt idx="5">
                  <c:v>6.0664999999999997E-2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80-5147-8E5A-BBA4A5419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9750591"/>
        <c:axId val="158937455"/>
      </c:barChart>
      <c:catAx>
        <c:axId val="519750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8937455"/>
        <c:crosses val="autoZero"/>
        <c:auto val="1"/>
        <c:lblAlgn val="ctr"/>
        <c:lblOffset val="100"/>
        <c:noMultiLvlLbl val="0"/>
      </c:catAx>
      <c:valAx>
        <c:axId val="158937455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975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 - Vækstlagsanalyse'!$I$27</c:f>
              <c:strCache>
                <c:ptCount val="1"/>
                <c:pt idx="0">
                  <c:v>Erhvervslivet generelt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 - Vækstlagsanalyse'!$H$28:$H$43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'A - Vækstlagsanalyse'!$I$28:$I$43</c:f>
              <c:numCache>
                <c:formatCode>0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49-154F-BB94-3227570AD97A}"/>
            </c:ext>
          </c:extLst>
        </c:ser>
        <c:ser>
          <c:idx val="1"/>
          <c:order val="1"/>
          <c:tx>
            <c:strRef>
              <c:f>'A - Vækstlagsanalyse'!$J$27</c:f>
              <c:strCache>
                <c:ptCount val="1"/>
                <c:pt idx="0">
                  <c:v>Industri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 - Vækstlagsanalyse'!$H$28:$H$43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'A - Vækstlagsanalyse'!$J$28:$J$43</c:f>
              <c:numCache>
                <c:formatCode>0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1.06</c:v>
                </c:pt>
                <c:pt idx="4">
                  <c:v>1.31</c:v>
                </c:pt>
                <c:pt idx="5">
                  <c:v>1.67</c:v>
                </c:pt>
                <c:pt idx="6">
                  <c:v>1.85</c:v>
                </c:pt>
                <c:pt idx="7">
                  <c:v>1.93</c:v>
                </c:pt>
                <c:pt idx="8">
                  <c:v>1.94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2.02</c:v>
                </c:pt>
                <c:pt idx="14">
                  <c:v>2.1800000000000002</c:v>
                </c:pt>
                <c:pt idx="15">
                  <c:v>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49-154F-BB94-3227570AD97A}"/>
            </c:ext>
          </c:extLst>
        </c:ser>
        <c:ser>
          <c:idx val="2"/>
          <c:order val="2"/>
          <c:tx>
            <c:strRef>
              <c:f>'A - Vækstlagsanalyse'!$K$27</c:f>
              <c:strCache>
                <c:ptCount val="1"/>
                <c:pt idx="0">
                  <c:v>10% akadeemikere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 - Vækstlagsanalyse'!$H$28:$H$43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'A - Vækstlagsanalyse'!$K$28:$K$43</c:f>
              <c:numCache>
                <c:formatCode>0</c:formatCode>
                <c:ptCount val="16"/>
                <c:pt idx="0">
                  <c:v>1</c:v>
                </c:pt>
                <c:pt idx="1">
                  <c:v>1.83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2.0049999999999999</c:v>
                </c:pt>
                <c:pt idx="9">
                  <c:v>2</c:v>
                </c:pt>
                <c:pt idx="10">
                  <c:v>2</c:v>
                </c:pt>
                <c:pt idx="11">
                  <c:v>2.02</c:v>
                </c:pt>
                <c:pt idx="12">
                  <c:v>2.02</c:v>
                </c:pt>
                <c:pt idx="13">
                  <c:v>2.14</c:v>
                </c:pt>
                <c:pt idx="14">
                  <c:v>2.4900000000000002</c:v>
                </c:pt>
                <c:pt idx="15">
                  <c:v>2.81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49-154F-BB94-3227570AD97A}"/>
            </c:ext>
          </c:extLst>
        </c:ser>
        <c:ser>
          <c:idx val="3"/>
          <c:order val="3"/>
          <c:tx>
            <c:strRef>
              <c:f>'A - Vækstlagsanalyse'!$L$27</c:f>
              <c:strCache>
                <c:ptCount val="1"/>
                <c:pt idx="0">
                  <c:v>20% akademikere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 - Vækstlagsanalyse'!$H$28:$H$43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'A - Vækstlagsanalyse'!$L$28:$L$43</c:f>
              <c:numCache>
                <c:formatCode>0</c:formatCode>
                <c:ptCount val="1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4.9050000000000002</c:v>
                </c:pt>
                <c:pt idx="4">
                  <c:v>5</c:v>
                </c:pt>
                <c:pt idx="5">
                  <c:v>5.34</c:v>
                </c:pt>
                <c:pt idx="6">
                  <c:v>6</c:v>
                </c:pt>
                <c:pt idx="7">
                  <c:v>6.79</c:v>
                </c:pt>
                <c:pt idx="8">
                  <c:v>7.0949999999999998</c:v>
                </c:pt>
                <c:pt idx="9">
                  <c:v>7.8949999999999996</c:v>
                </c:pt>
                <c:pt idx="10">
                  <c:v>8</c:v>
                </c:pt>
                <c:pt idx="11">
                  <c:v>8</c:v>
                </c:pt>
                <c:pt idx="12">
                  <c:v>8.9049999999999994</c:v>
                </c:pt>
                <c:pt idx="13">
                  <c:v>9.35</c:v>
                </c:pt>
                <c:pt idx="14">
                  <c:v>9.1199999999999992</c:v>
                </c:pt>
                <c:pt idx="15">
                  <c:v>8.4600000000000009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49-154F-BB94-3227570AD97A}"/>
            </c:ext>
          </c:extLst>
        </c:ser>
        <c:ser>
          <c:idx val="4"/>
          <c:order val="4"/>
          <c:tx>
            <c:strRef>
              <c:f>'A - Vækstlagsanalyse'!$M$27</c:f>
              <c:strCache>
                <c:ptCount val="1"/>
                <c:pt idx="0">
                  <c:v>30% akademikere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 - Vækstlagsanalyse'!$H$28:$H$43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'A - Vækstlagsanalyse'!$M$28:$M$43</c:f>
              <c:numCache>
                <c:formatCode>0</c:formatCode>
                <c:ptCount val="16"/>
                <c:pt idx="0">
                  <c:v>1.0349999999999999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6.2649999999999997</c:v>
                </c:pt>
                <c:pt idx="5">
                  <c:v>7</c:v>
                </c:pt>
                <c:pt idx="6">
                  <c:v>8</c:v>
                </c:pt>
                <c:pt idx="7">
                  <c:v>8.2200000000000006</c:v>
                </c:pt>
                <c:pt idx="8">
                  <c:v>9</c:v>
                </c:pt>
                <c:pt idx="9">
                  <c:v>9.8049999999999997</c:v>
                </c:pt>
                <c:pt idx="10">
                  <c:v>10</c:v>
                </c:pt>
                <c:pt idx="11">
                  <c:v>10.44</c:v>
                </c:pt>
                <c:pt idx="12">
                  <c:v>11.04</c:v>
                </c:pt>
                <c:pt idx="13">
                  <c:v>11</c:v>
                </c:pt>
                <c:pt idx="14">
                  <c:v>11.244999999999999</c:v>
                </c:pt>
                <c:pt idx="15">
                  <c:v>11.34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B49-154F-BB94-3227570AD97A}"/>
            </c:ext>
          </c:extLst>
        </c:ser>
        <c:ser>
          <c:idx val="5"/>
          <c:order val="5"/>
          <c:tx>
            <c:strRef>
              <c:f>'A - Vækstlagsanalyse'!$N$27</c:f>
              <c:strCache>
                <c:ptCount val="1"/>
                <c:pt idx="0">
                  <c:v>S&amp;E-startups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'A - Vækstlagsanalyse'!$H$28:$H$43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'A - Vækstlagsanalyse'!$N$28:$N$43</c:f>
              <c:numCache>
                <c:formatCode>0</c:formatCode>
                <c:ptCount val="1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7.09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10.77</c:v>
                </c:pt>
                <c:pt idx="10">
                  <c:v>11.4</c:v>
                </c:pt>
                <c:pt idx="11">
                  <c:v>12</c:v>
                </c:pt>
                <c:pt idx="12">
                  <c:v>13.074999999999999</c:v>
                </c:pt>
                <c:pt idx="13">
                  <c:v>13.86</c:v>
                </c:pt>
                <c:pt idx="14">
                  <c:v>13.975</c:v>
                </c:pt>
                <c:pt idx="15">
                  <c:v>14.85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B49-154F-BB94-3227570AD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730847"/>
        <c:axId val="208937631"/>
      </c:lineChart>
      <c:catAx>
        <c:axId val="2087308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da-DK" sz="1000" b="0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noProof="0" dirty="0"/>
                  <a:t>Virksomhedens alder</a:t>
                </a:r>
              </a:p>
            </c:rich>
          </c:tx>
          <c:layout>
            <c:manualLayout>
              <c:xMode val="edge"/>
              <c:yMode val="edge"/>
              <c:x val="0.68458243893418302"/>
              <c:y val="0.700446211972003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da-DK" sz="1000" b="0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8937631"/>
        <c:crosses val="autoZero"/>
        <c:auto val="1"/>
        <c:lblAlgn val="ctr"/>
        <c:lblOffset val="100"/>
        <c:noMultiLvlLbl val="0"/>
      </c:catAx>
      <c:valAx>
        <c:axId val="208937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da-DK" sz="1000" b="0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noProof="0" dirty="0"/>
                  <a:t>Årsværk</a:t>
                </a:r>
              </a:p>
            </c:rich>
          </c:tx>
          <c:layout>
            <c:manualLayout>
              <c:xMode val="edge"/>
              <c:yMode val="edge"/>
              <c:x val="2.7500540807879274E-2"/>
              <c:y val="3.195450571410731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da-DK" sz="1000" b="0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8730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 - Vækstlagsanalyse'!$I$45</c:f>
              <c:strCache>
                <c:ptCount val="1"/>
                <c:pt idx="0">
                  <c:v>Erhvervslivet generelt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 - Vækstlagsanalyse'!$H$46:$H$61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'A - Vækstlagsanalyse'!$I$46:$I$61</c:f>
              <c:numCache>
                <c:formatCode>0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2.25</c:v>
                </c:pt>
                <c:pt idx="4">
                  <c:v>2.59</c:v>
                </c:pt>
                <c:pt idx="5">
                  <c:v>2.8</c:v>
                </c:pt>
                <c:pt idx="6">
                  <c:v>2.97</c:v>
                </c:pt>
                <c:pt idx="7">
                  <c:v>2.9950000000000001</c:v>
                </c:pt>
                <c:pt idx="8">
                  <c:v>2.94</c:v>
                </c:pt>
                <c:pt idx="9">
                  <c:v>2.92</c:v>
                </c:pt>
                <c:pt idx="10">
                  <c:v>2.89</c:v>
                </c:pt>
                <c:pt idx="11">
                  <c:v>2.92</c:v>
                </c:pt>
                <c:pt idx="12">
                  <c:v>2.9</c:v>
                </c:pt>
                <c:pt idx="13">
                  <c:v>2.92</c:v>
                </c:pt>
                <c:pt idx="14">
                  <c:v>2.98</c:v>
                </c:pt>
                <c:pt idx="15">
                  <c:v>2.98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FC-FC46-9BE8-509FEB47AB05}"/>
            </c:ext>
          </c:extLst>
        </c:ser>
        <c:ser>
          <c:idx val="1"/>
          <c:order val="1"/>
          <c:tx>
            <c:strRef>
              <c:f>'A - Vækstlagsanalyse'!$J$45</c:f>
              <c:strCache>
                <c:ptCount val="1"/>
                <c:pt idx="0">
                  <c:v>Industri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 - Vækstlagsanalyse'!$H$46:$H$61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'A - Vækstlagsanalyse'!$J$46:$J$61</c:f>
              <c:numCache>
                <c:formatCode>0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4.5650000000000004</c:v>
                </c:pt>
                <c:pt idx="3">
                  <c:v>5</c:v>
                </c:pt>
                <c:pt idx="4">
                  <c:v>5</c:v>
                </c:pt>
                <c:pt idx="5">
                  <c:v>5.585</c:v>
                </c:pt>
                <c:pt idx="6">
                  <c:v>6</c:v>
                </c:pt>
                <c:pt idx="7">
                  <c:v>6</c:v>
                </c:pt>
                <c:pt idx="8">
                  <c:v>6.22</c:v>
                </c:pt>
                <c:pt idx="9">
                  <c:v>6.6524999999999999</c:v>
                </c:pt>
                <c:pt idx="10">
                  <c:v>7</c:v>
                </c:pt>
                <c:pt idx="11">
                  <c:v>7</c:v>
                </c:pt>
                <c:pt idx="12">
                  <c:v>7.71</c:v>
                </c:pt>
                <c:pt idx="13">
                  <c:v>8</c:v>
                </c:pt>
                <c:pt idx="14">
                  <c:v>8.4124999999999996</c:v>
                </c:pt>
                <c:pt idx="15">
                  <c:v>8.69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FC-FC46-9BE8-509FEB47AB05}"/>
            </c:ext>
          </c:extLst>
        </c:ser>
        <c:ser>
          <c:idx val="2"/>
          <c:order val="2"/>
          <c:tx>
            <c:strRef>
              <c:f>'A - Vækstlagsanalyse'!$K$45</c:f>
              <c:strCache>
                <c:ptCount val="1"/>
                <c:pt idx="0">
                  <c:v>10% akademikere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 - Vækstlagsanalyse'!$H$46:$H$61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'A - Vækstlagsanalyse'!$K$46:$K$61</c:f>
              <c:numCache>
                <c:formatCode>0</c:formatCode>
                <c:ptCount val="16"/>
                <c:pt idx="0">
                  <c:v>1.87</c:v>
                </c:pt>
                <c:pt idx="1">
                  <c:v>4</c:v>
                </c:pt>
                <c:pt idx="2">
                  <c:v>4.97</c:v>
                </c:pt>
                <c:pt idx="3">
                  <c:v>5.17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7.5025000000000004</c:v>
                </c:pt>
                <c:pt idx="8">
                  <c:v>8</c:v>
                </c:pt>
                <c:pt idx="9">
                  <c:v>8.5449999999999999</c:v>
                </c:pt>
                <c:pt idx="10">
                  <c:v>9</c:v>
                </c:pt>
                <c:pt idx="11">
                  <c:v>9.66</c:v>
                </c:pt>
                <c:pt idx="12">
                  <c:v>9.6724999999999994</c:v>
                </c:pt>
                <c:pt idx="13">
                  <c:v>10.38</c:v>
                </c:pt>
                <c:pt idx="14">
                  <c:v>11.605</c:v>
                </c:pt>
                <c:pt idx="15">
                  <c:v>11.9475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FC-FC46-9BE8-509FEB47AB05}"/>
            </c:ext>
          </c:extLst>
        </c:ser>
        <c:ser>
          <c:idx val="3"/>
          <c:order val="3"/>
          <c:tx>
            <c:strRef>
              <c:f>'A - Vækstlagsanalyse'!$L$45</c:f>
              <c:strCache>
                <c:ptCount val="1"/>
                <c:pt idx="0">
                  <c:v>20% akademikere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 - Vækstlagsanalyse'!$H$46:$H$61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'A - Vækstlagsanalyse'!$L$46:$L$61</c:f>
              <c:numCache>
                <c:formatCode>0</c:formatCode>
                <c:ptCount val="16"/>
                <c:pt idx="0">
                  <c:v>3</c:v>
                </c:pt>
                <c:pt idx="1">
                  <c:v>7.47</c:v>
                </c:pt>
                <c:pt idx="2">
                  <c:v>9.6300000000000008</c:v>
                </c:pt>
                <c:pt idx="3">
                  <c:v>11</c:v>
                </c:pt>
                <c:pt idx="4">
                  <c:v>11.98</c:v>
                </c:pt>
                <c:pt idx="5">
                  <c:v>13</c:v>
                </c:pt>
                <c:pt idx="6">
                  <c:v>13.984999999999999</c:v>
                </c:pt>
                <c:pt idx="7">
                  <c:v>14</c:v>
                </c:pt>
                <c:pt idx="8">
                  <c:v>15</c:v>
                </c:pt>
                <c:pt idx="9">
                  <c:v>15.022500000000001</c:v>
                </c:pt>
                <c:pt idx="10">
                  <c:v>16.690000000000001</c:v>
                </c:pt>
                <c:pt idx="11">
                  <c:v>17</c:v>
                </c:pt>
                <c:pt idx="12">
                  <c:v>17.37</c:v>
                </c:pt>
                <c:pt idx="13">
                  <c:v>18.100000000000001</c:v>
                </c:pt>
                <c:pt idx="14">
                  <c:v>19.61</c:v>
                </c:pt>
                <c:pt idx="15">
                  <c:v>18.8675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FC-FC46-9BE8-509FEB47AB05}"/>
            </c:ext>
          </c:extLst>
        </c:ser>
        <c:ser>
          <c:idx val="4"/>
          <c:order val="4"/>
          <c:tx>
            <c:strRef>
              <c:f>'A - Vækstlagsanalyse'!$M$45</c:f>
              <c:strCache>
                <c:ptCount val="1"/>
                <c:pt idx="0">
                  <c:v>30% akademikere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 - Vækstlagsanalyse'!$H$46:$H$61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'A - Vækstlagsanalyse'!$M$46:$M$61</c:f>
              <c:numCache>
                <c:formatCode>0</c:formatCode>
                <c:ptCount val="16"/>
                <c:pt idx="0">
                  <c:v>3</c:v>
                </c:pt>
                <c:pt idx="1">
                  <c:v>7</c:v>
                </c:pt>
                <c:pt idx="2">
                  <c:v>10</c:v>
                </c:pt>
                <c:pt idx="3">
                  <c:v>11.012499999999999</c:v>
                </c:pt>
                <c:pt idx="4">
                  <c:v>12.547499999999999</c:v>
                </c:pt>
                <c:pt idx="5">
                  <c:v>13.487500000000001</c:v>
                </c:pt>
                <c:pt idx="6">
                  <c:v>14</c:v>
                </c:pt>
                <c:pt idx="7">
                  <c:v>15.035</c:v>
                </c:pt>
                <c:pt idx="8">
                  <c:v>16.127500000000001</c:v>
                </c:pt>
                <c:pt idx="9">
                  <c:v>17</c:v>
                </c:pt>
                <c:pt idx="10">
                  <c:v>17.579999999999998</c:v>
                </c:pt>
                <c:pt idx="11">
                  <c:v>18</c:v>
                </c:pt>
                <c:pt idx="12">
                  <c:v>19.82</c:v>
                </c:pt>
                <c:pt idx="13">
                  <c:v>19.695</c:v>
                </c:pt>
                <c:pt idx="14">
                  <c:v>19.93</c:v>
                </c:pt>
                <c:pt idx="15">
                  <c:v>22.31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5FC-FC46-9BE8-509FEB47AB05}"/>
            </c:ext>
          </c:extLst>
        </c:ser>
        <c:ser>
          <c:idx val="5"/>
          <c:order val="5"/>
          <c:tx>
            <c:strRef>
              <c:f>'A - Vækstlagsanalyse'!$N$45</c:f>
              <c:strCache>
                <c:ptCount val="1"/>
                <c:pt idx="0">
                  <c:v>S&amp;E-startups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'A - Vækstlagsanalyse'!$H$46:$H$61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'A - Vækstlagsanalyse'!$N$46:$N$61</c:f>
              <c:numCache>
                <c:formatCode>0</c:formatCode>
                <c:ptCount val="16"/>
                <c:pt idx="0">
                  <c:v>3</c:v>
                </c:pt>
                <c:pt idx="1">
                  <c:v>7</c:v>
                </c:pt>
                <c:pt idx="2">
                  <c:v>10</c:v>
                </c:pt>
                <c:pt idx="3">
                  <c:v>12</c:v>
                </c:pt>
                <c:pt idx="4">
                  <c:v>14.23</c:v>
                </c:pt>
                <c:pt idx="5">
                  <c:v>16</c:v>
                </c:pt>
                <c:pt idx="6">
                  <c:v>18.637499999999999</c:v>
                </c:pt>
                <c:pt idx="7">
                  <c:v>20.059999999999999</c:v>
                </c:pt>
                <c:pt idx="8">
                  <c:v>22</c:v>
                </c:pt>
                <c:pt idx="9">
                  <c:v>24</c:v>
                </c:pt>
                <c:pt idx="10">
                  <c:v>26</c:v>
                </c:pt>
                <c:pt idx="11">
                  <c:v>27</c:v>
                </c:pt>
                <c:pt idx="12">
                  <c:v>30</c:v>
                </c:pt>
                <c:pt idx="13">
                  <c:v>32.707500000000003</c:v>
                </c:pt>
                <c:pt idx="14">
                  <c:v>35.79</c:v>
                </c:pt>
                <c:pt idx="15">
                  <c:v>37.755000000000003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5FC-FC46-9BE8-509FEB47A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7145647"/>
        <c:axId val="230094399"/>
      </c:lineChart>
      <c:catAx>
        <c:axId val="2471456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da-DK" sz="1000" b="0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noProof="0" dirty="0"/>
                  <a:t>Virksomhedens alder</a:t>
                </a:r>
              </a:p>
            </c:rich>
          </c:tx>
          <c:layout>
            <c:manualLayout>
              <c:xMode val="edge"/>
              <c:yMode val="edge"/>
              <c:x val="0.6865097402188981"/>
              <c:y val="0.689007095499058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da-DK" sz="1000" b="0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30094399"/>
        <c:crosses val="autoZero"/>
        <c:auto val="1"/>
        <c:lblAlgn val="ctr"/>
        <c:lblOffset val="100"/>
        <c:noMultiLvlLbl val="0"/>
      </c:catAx>
      <c:valAx>
        <c:axId val="23009439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da-DK" sz="1000" b="0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noProof="0" dirty="0"/>
                  <a:t>Årsværk</a:t>
                </a:r>
              </a:p>
            </c:rich>
          </c:tx>
          <c:layout>
            <c:manualLayout>
              <c:xMode val="edge"/>
              <c:yMode val="edge"/>
              <c:x val="2.3963731113099587E-2"/>
              <c:y val="2.051548877219016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da-DK" sz="1000" b="0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47145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 - Vækstlagsanalyse'!$I$63</c:f>
              <c:strCache>
                <c:ptCount val="1"/>
                <c:pt idx="0">
                  <c:v>10% akademikere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 - Vækstlagsanalyse'!$H$64:$H$79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'A - Vækstlagsanalyse'!$I$64:$I$79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D5-B846-A22C-5A83DDDFC530}"/>
            </c:ext>
          </c:extLst>
        </c:ser>
        <c:ser>
          <c:idx val="1"/>
          <c:order val="1"/>
          <c:tx>
            <c:strRef>
              <c:f>'A - Vækstlagsanalyse'!$J$63</c:f>
              <c:strCache>
                <c:ptCount val="1"/>
                <c:pt idx="0">
                  <c:v>20% akademikere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 - Vækstlagsanalyse'!$H$64:$H$79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'A - Vækstlagsanalyse'!$J$64:$J$79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D5-B846-A22C-5A83DDDFC530}"/>
            </c:ext>
          </c:extLst>
        </c:ser>
        <c:ser>
          <c:idx val="2"/>
          <c:order val="2"/>
          <c:tx>
            <c:strRef>
              <c:f>'A - Vækstlagsanalyse'!$K$63</c:f>
              <c:strCache>
                <c:ptCount val="1"/>
                <c:pt idx="0">
                  <c:v>30% akademikere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 - Vækstlagsanalyse'!$H$64:$H$79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'A - Vækstlagsanalyse'!$K$64:$K$79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D5-B846-A22C-5A83DDDFC530}"/>
            </c:ext>
          </c:extLst>
        </c:ser>
        <c:ser>
          <c:idx val="3"/>
          <c:order val="3"/>
          <c:tx>
            <c:strRef>
              <c:f>'A - Vækstlagsanalyse'!$L$63</c:f>
              <c:strCache>
                <c:ptCount val="1"/>
                <c:pt idx="0">
                  <c:v>S&amp;E-startups</c:v>
                </c:pt>
              </c:strCache>
            </c:strRef>
          </c:tx>
          <c:spPr>
            <a:ln w="28575" cap="rnd">
              <a:solidFill>
                <a:srgbClr val="D9A371"/>
              </a:solidFill>
              <a:round/>
            </a:ln>
            <a:effectLst/>
          </c:spPr>
          <c:marker>
            <c:symbol val="none"/>
          </c:marker>
          <c:cat>
            <c:numRef>
              <c:f>'A - Vækstlagsanalyse'!$H$64:$H$79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'A - Vækstlagsanalyse'!$L$64:$L$79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0.02</c:v>
                </c:pt>
                <c:pt idx="7">
                  <c:v>6.0999999999999999E-2</c:v>
                </c:pt>
                <c:pt idx="8">
                  <c:v>0.11</c:v>
                </c:pt>
                <c:pt idx="9">
                  <c:v>0.16600000000000001</c:v>
                </c:pt>
                <c:pt idx="10">
                  <c:v>0.54900000000000004</c:v>
                </c:pt>
                <c:pt idx="11">
                  <c:v>0.55500000000000005</c:v>
                </c:pt>
                <c:pt idx="12">
                  <c:v>0.88800000000000001</c:v>
                </c:pt>
                <c:pt idx="13">
                  <c:v>0.65649999999999997</c:v>
                </c:pt>
                <c:pt idx="14">
                  <c:v>0.84099999999999997</c:v>
                </c:pt>
                <c:pt idx="15">
                  <c:v>1.464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D5-B846-A22C-5A83DDDFC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114591"/>
        <c:axId val="196454927"/>
      </c:lineChart>
      <c:catAx>
        <c:axId val="2321145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da-DK" sz="1000" b="0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noProof="0" dirty="0"/>
                  <a:t>Virksomhedernes</a:t>
                </a:r>
                <a:r>
                  <a:rPr lang="da-DK" baseline="0" noProof="0" dirty="0"/>
                  <a:t> alder</a:t>
                </a:r>
                <a:endParaRPr lang="da-DK" noProof="0" dirty="0"/>
              </a:p>
            </c:rich>
          </c:tx>
          <c:layout>
            <c:manualLayout>
              <c:xMode val="edge"/>
              <c:yMode val="edge"/>
              <c:x val="0.66160037594652232"/>
              <c:y val="0.753857357425697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da-DK" sz="1000" b="0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96454927"/>
        <c:crosses val="autoZero"/>
        <c:auto val="1"/>
        <c:lblAlgn val="ctr"/>
        <c:lblOffset val="100"/>
        <c:noMultiLvlLbl val="0"/>
      </c:catAx>
      <c:valAx>
        <c:axId val="1964549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da-DK" sz="1000" b="0" i="0" u="none" strike="noStrike" kern="1200" baseline="0" noProof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noProof="0" dirty="0"/>
                  <a:t>Eksport (mio. kr.)</a:t>
                </a:r>
              </a:p>
            </c:rich>
          </c:tx>
          <c:layout>
            <c:manualLayout>
              <c:xMode val="edge"/>
              <c:yMode val="edge"/>
              <c:x val="2.4151690364764479E-2"/>
              <c:y val="3.618041964407627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a-DK" sz="1000" b="0" i="0" u="none" strike="noStrike" kern="1200" baseline="0" noProof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32114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 - Vækstlagsanalyse'!$I$81</c:f>
              <c:strCache>
                <c:ptCount val="1"/>
                <c:pt idx="0">
                  <c:v>S&amp;E-startups</c:v>
                </c:pt>
              </c:strCache>
            </c:strRef>
          </c:tx>
          <c:spPr>
            <a:ln w="28575" cap="rnd">
              <a:solidFill>
                <a:srgbClr val="D9A371"/>
              </a:solidFill>
              <a:round/>
            </a:ln>
            <a:effectLst/>
          </c:spPr>
          <c:marker>
            <c:symbol val="none"/>
          </c:marker>
          <c:cat>
            <c:numRef>
              <c:f>'A - Vækstlagsanalyse'!$H$82:$H$97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'A - Vækstlagsanalyse'!$I$82:$I$97</c:f>
              <c:numCache>
                <c:formatCode>0%</c:formatCode>
                <c:ptCount val="16"/>
                <c:pt idx="0">
                  <c:v>0.226441631504923</c:v>
                </c:pt>
                <c:pt idx="1">
                  <c:v>0.320125130344108</c:v>
                </c:pt>
                <c:pt idx="2">
                  <c:v>0.39040451552210698</c:v>
                </c:pt>
                <c:pt idx="3">
                  <c:v>0.43384879725085901</c:v>
                </c:pt>
                <c:pt idx="4">
                  <c:v>0.46683893195521098</c:v>
                </c:pt>
                <c:pt idx="5">
                  <c:v>0.48769771528998201</c:v>
                </c:pt>
                <c:pt idx="6">
                  <c:v>0.51624883936861699</c:v>
                </c:pt>
                <c:pt idx="7">
                  <c:v>0.53998025666337601</c:v>
                </c:pt>
                <c:pt idx="8">
                  <c:v>0.55932203389830504</c:v>
                </c:pt>
                <c:pt idx="9">
                  <c:v>0.56995412844036697</c:v>
                </c:pt>
                <c:pt idx="10">
                  <c:v>0.59974587039390104</c:v>
                </c:pt>
                <c:pt idx="11">
                  <c:v>0.61714285714285699</c:v>
                </c:pt>
                <c:pt idx="12">
                  <c:v>0.625</c:v>
                </c:pt>
                <c:pt idx="13">
                  <c:v>0.62548262548262501</c:v>
                </c:pt>
                <c:pt idx="14">
                  <c:v>0.64759725400457702</c:v>
                </c:pt>
                <c:pt idx="15">
                  <c:v>0.68799999999999994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9B-6E49-A633-45BB7DA4C903}"/>
            </c:ext>
          </c:extLst>
        </c:ser>
        <c:ser>
          <c:idx val="1"/>
          <c:order val="1"/>
          <c:tx>
            <c:strRef>
              <c:f>'A - Vækstlagsanalyse'!$J$81</c:f>
              <c:strCache>
                <c:ptCount val="1"/>
                <c:pt idx="0">
                  <c:v>S&amp;E top 25%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 - Vækstlagsanalyse'!$H$82:$H$97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'A - Vækstlagsanalyse'!$J$82:$J$97</c:f>
              <c:numCache>
                <c:formatCode>0%</c:formatCode>
                <c:ptCount val="16"/>
                <c:pt idx="0">
                  <c:v>0.35</c:v>
                </c:pt>
                <c:pt idx="1">
                  <c:v>0.40151515151515099</c:v>
                </c:pt>
                <c:pt idx="2">
                  <c:v>0.48749999999999999</c:v>
                </c:pt>
                <c:pt idx="3">
                  <c:v>0.51813471502590702</c:v>
                </c:pt>
                <c:pt idx="4">
                  <c:v>0.56185567010309301</c:v>
                </c:pt>
                <c:pt idx="5">
                  <c:v>0.61025641025640998</c:v>
                </c:pt>
                <c:pt idx="6">
                  <c:v>0.67005076142132003</c:v>
                </c:pt>
                <c:pt idx="7">
                  <c:v>0.69387755102040805</c:v>
                </c:pt>
                <c:pt idx="8">
                  <c:v>0.71356783919597999</c:v>
                </c:pt>
                <c:pt idx="9">
                  <c:v>0.73232323232323204</c:v>
                </c:pt>
                <c:pt idx="10">
                  <c:v>0.76767676767676796</c:v>
                </c:pt>
                <c:pt idx="11">
                  <c:v>0.8125</c:v>
                </c:pt>
                <c:pt idx="12">
                  <c:v>0.82499999999999996</c:v>
                </c:pt>
                <c:pt idx="13">
                  <c:v>0.79710144927536197</c:v>
                </c:pt>
                <c:pt idx="14">
                  <c:v>0.80991735537190102</c:v>
                </c:pt>
                <c:pt idx="15">
                  <c:v>0.86915887850467299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9B-6E49-A633-45BB7DA4C903}"/>
            </c:ext>
          </c:extLst>
        </c:ser>
        <c:ser>
          <c:idx val="2"/>
          <c:order val="2"/>
          <c:tx>
            <c:strRef>
              <c:f>'A - Vækstlagsanalyse'!$K$81</c:f>
              <c:strCache>
                <c:ptCount val="1"/>
                <c:pt idx="0">
                  <c:v>Industri (median)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 - Vækstlagsanalyse'!$H$82:$H$97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'A - Vækstlagsanalyse'!$K$82:$K$97</c:f>
              <c:numCache>
                <c:formatCode>0%</c:formatCode>
                <c:ptCount val="16"/>
                <c:pt idx="0">
                  <c:v>0.212068965517241</c:v>
                </c:pt>
                <c:pt idx="1">
                  <c:v>0.28283687943262398</c:v>
                </c:pt>
                <c:pt idx="2">
                  <c:v>0.303612192829327</c:v>
                </c:pt>
                <c:pt idx="3">
                  <c:v>0.32078431372548999</c:v>
                </c:pt>
                <c:pt idx="4">
                  <c:v>0.33007760235483002</c:v>
                </c:pt>
                <c:pt idx="5">
                  <c:v>0.345514950166113</c:v>
                </c:pt>
                <c:pt idx="6">
                  <c:v>0.34764083951396602</c:v>
                </c:pt>
                <c:pt idx="7">
                  <c:v>0.35884674789771798</c:v>
                </c:pt>
                <c:pt idx="8">
                  <c:v>0.36552636552636603</c:v>
                </c:pt>
                <c:pt idx="9">
                  <c:v>0.37400084139671902</c:v>
                </c:pt>
                <c:pt idx="10">
                  <c:v>0.38071780436312502</c:v>
                </c:pt>
                <c:pt idx="11">
                  <c:v>0.38794023479188899</c:v>
                </c:pt>
                <c:pt idx="12">
                  <c:v>0.39711869715001602</c:v>
                </c:pt>
                <c:pt idx="13">
                  <c:v>0.39696969696969697</c:v>
                </c:pt>
                <c:pt idx="14">
                  <c:v>0.40819209039547999</c:v>
                </c:pt>
                <c:pt idx="15">
                  <c:v>0.42309958750736598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9B-6E49-A633-45BB7DA4C903}"/>
            </c:ext>
          </c:extLst>
        </c:ser>
        <c:ser>
          <c:idx val="3"/>
          <c:order val="3"/>
          <c:tx>
            <c:strRef>
              <c:f>'A - Vækstlagsanalyse'!$L$81</c:f>
              <c:strCache>
                <c:ptCount val="1"/>
                <c:pt idx="0">
                  <c:v>Industri top 25%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 - Vækstlagsanalyse'!$H$82:$H$97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'A - Vækstlagsanalyse'!$L$82:$L$97</c:f>
              <c:numCache>
                <c:formatCode>0%</c:formatCode>
                <c:ptCount val="16"/>
                <c:pt idx="0">
                  <c:v>0.32558139534883701</c:v>
                </c:pt>
                <c:pt idx="1">
                  <c:v>0.45194274028629899</c:v>
                </c:pt>
                <c:pt idx="2">
                  <c:v>0.47953736654804302</c:v>
                </c:pt>
                <c:pt idx="3">
                  <c:v>0.51474103585657405</c:v>
                </c:pt>
                <c:pt idx="4">
                  <c:v>0.53506698187549295</c:v>
                </c:pt>
                <c:pt idx="5">
                  <c:v>0.553375196232339</c:v>
                </c:pt>
                <c:pt idx="6">
                  <c:v>0.55990602975724402</c:v>
                </c:pt>
                <c:pt idx="7">
                  <c:v>0.572876071706937</c:v>
                </c:pt>
                <c:pt idx="8">
                  <c:v>0.59704968944099401</c:v>
                </c:pt>
                <c:pt idx="9">
                  <c:v>0.61270333075135597</c:v>
                </c:pt>
                <c:pt idx="10">
                  <c:v>0.62509682416731205</c:v>
                </c:pt>
                <c:pt idx="11">
                  <c:v>0.62307692307692297</c:v>
                </c:pt>
                <c:pt idx="12">
                  <c:v>0.63303659742828899</c:v>
                </c:pt>
                <c:pt idx="13">
                  <c:v>0.65529411764705903</c:v>
                </c:pt>
                <c:pt idx="14">
                  <c:v>0.67183098591549295</c:v>
                </c:pt>
                <c:pt idx="15">
                  <c:v>0.70154373927958802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9B-6E49-A633-45BB7DA4C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18735"/>
        <c:axId val="186490799"/>
      </c:lineChart>
      <c:catAx>
        <c:axId val="2308187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da-DK" sz="1000" b="0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noProof="0" dirty="0"/>
                  <a:t>Virksomhedernes</a:t>
                </a:r>
                <a:r>
                  <a:rPr lang="da-DK" baseline="0" noProof="0" dirty="0"/>
                  <a:t> alder</a:t>
                </a:r>
                <a:endParaRPr lang="da-DK" noProof="0" dirty="0"/>
              </a:p>
            </c:rich>
          </c:tx>
          <c:layout>
            <c:manualLayout>
              <c:xMode val="edge"/>
              <c:yMode val="edge"/>
              <c:x val="0.7055640592420046"/>
              <c:y val="0.750724439791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da-DK" sz="1000" b="0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6490799"/>
        <c:crosses val="autoZero"/>
        <c:auto val="1"/>
        <c:lblAlgn val="ctr"/>
        <c:lblOffset val="100"/>
        <c:noMultiLvlLbl val="0"/>
      </c:catAx>
      <c:valAx>
        <c:axId val="18649079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da-DK" sz="1000" b="0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noProof="0" dirty="0"/>
                  <a:t>Andel eksportvirksomheder</a:t>
                </a:r>
              </a:p>
            </c:rich>
          </c:tx>
          <c:layout>
            <c:manualLayout>
              <c:xMode val="edge"/>
              <c:yMode val="edge"/>
              <c:x val="2.2168872110627909E-2"/>
              <c:y val="1.420933654969429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da-DK" sz="1000" b="0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30818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26437896893287E-3"/>
          <c:y val="5.0925789785435695E-2"/>
          <c:w val="0.9985373562103107"/>
          <c:h val="0.736225575969670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 - Oms, vtv og produktivitet'!$B$3</c:f>
              <c:strCache>
                <c:ptCount val="1"/>
                <c:pt idx="0">
                  <c:v>Bidrag fra nyopstartede S&amp;E-virksomheder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Oms, vtv og produktivitet'!$A$5:$A$12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'A - Oms, vtv og produktivitet'!$B$5:$B$12</c:f>
              <c:numCache>
                <c:formatCode>0</c:formatCode>
                <c:ptCount val="8"/>
                <c:pt idx="0">
                  <c:v>17.7</c:v>
                </c:pt>
                <c:pt idx="1">
                  <c:v>24.3</c:v>
                </c:pt>
                <c:pt idx="2">
                  <c:v>20.9</c:v>
                </c:pt>
                <c:pt idx="3">
                  <c:v>36.6</c:v>
                </c:pt>
                <c:pt idx="4">
                  <c:v>48.586026988661999</c:v>
                </c:pt>
                <c:pt idx="5">
                  <c:v>60.998351</c:v>
                </c:pt>
                <c:pt idx="6">
                  <c:v>84.318589000000003</c:v>
                </c:pt>
                <c:pt idx="7" formatCode="General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E-1647-A440-9FCE60C889A6}"/>
            </c:ext>
          </c:extLst>
        </c:ser>
        <c:ser>
          <c:idx val="1"/>
          <c:order val="1"/>
          <c:tx>
            <c:strRef>
              <c:f>'A - Oms, vtv og produktivitet'!$C$3</c:f>
              <c:strCache>
                <c:ptCount val="1"/>
                <c:pt idx="0">
                  <c:v> Etablerede S&amp;E-virksomheder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Oms, vtv og produktivitet'!$A$5:$A$12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'A - Oms, vtv og produktivitet'!$C$5:$C$12</c:f>
              <c:numCache>
                <c:formatCode>0</c:formatCode>
                <c:ptCount val="8"/>
                <c:pt idx="0">
                  <c:v>759.40000000000009</c:v>
                </c:pt>
                <c:pt idx="1">
                  <c:v>773.6</c:v>
                </c:pt>
                <c:pt idx="2">
                  <c:v>814.8</c:v>
                </c:pt>
                <c:pt idx="3">
                  <c:v>834.6</c:v>
                </c:pt>
                <c:pt idx="4">
                  <c:v>845.00467286680009</c:v>
                </c:pt>
                <c:pt idx="5">
                  <c:v>923.82808899999998</c:v>
                </c:pt>
                <c:pt idx="6">
                  <c:v>985.66136800000004</c:v>
                </c:pt>
                <c:pt idx="7" formatCode="General">
                  <c:v>1027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9E-1647-A440-9FCE60C88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98224175"/>
        <c:axId val="598131055"/>
      </c:barChart>
      <c:catAx>
        <c:axId val="59822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98131055"/>
        <c:crosses val="autoZero"/>
        <c:auto val="1"/>
        <c:lblAlgn val="ctr"/>
        <c:lblOffset val="100"/>
        <c:noMultiLvlLbl val="0"/>
      </c:catAx>
      <c:valAx>
        <c:axId val="598131055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598224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 - Oms, vtv og produktivitet'!$B$17</c:f>
              <c:strCache>
                <c:ptCount val="1"/>
                <c:pt idx="0">
                  <c:v>Bidrag fra nyopstartede S&amp;E-virksomheder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Oms, vtv og produktivitet'!$A$19:$A$26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'A - Oms, vtv og produktivitet'!$B$19:$B$26</c:f>
              <c:numCache>
                <c:formatCode>0</c:formatCode>
                <c:ptCount val="8"/>
                <c:pt idx="0">
                  <c:v>4</c:v>
                </c:pt>
                <c:pt idx="1">
                  <c:v>6.4</c:v>
                </c:pt>
                <c:pt idx="2">
                  <c:v>4.9000000000000004</c:v>
                </c:pt>
                <c:pt idx="3">
                  <c:v>7.5</c:v>
                </c:pt>
                <c:pt idx="4">
                  <c:v>15.471592159540364</c:v>
                </c:pt>
                <c:pt idx="5">
                  <c:v>16.602732</c:v>
                </c:pt>
                <c:pt idx="6">
                  <c:v>21.720793</c:v>
                </c:pt>
                <c:pt idx="7" formatCode="General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F9-F642-8A0A-2ADD6E35B1CC}"/>
            </c:ext>
          </c:extLst>
        </c:ser>
        <c:ser>
          <c:idx val="1"/>
          <c:order val="1"/>
          <c:tx>
            <c:strRef>
              <c:f>'A - Oms, vtv og produktivitet'!$C$17</c:f>
              <c:strCache>
                <c:ptCount val="1"/>
                <c:pt idx="0">
                  <c:v> Etablerede S&amp;E-virksomheder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Oms, vtv og produktivitet'!$A$19:$A$26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'A - Oms, vtv og produktivitet'!$C$19:$C$26</c:f>
              <c:numCache>
                <c:formatCode>0</c:formatCode>
                <c:ptCount val="8"/>
                <c:pt idx="0">
                  <c:v>245.20000000000002</c:v>
                </c:pt>
                <c:pt idx="1">
                  <c:v>247.60000000000002</c:v>
                </c:pt>
                <c:pt idx="2">
                  <c:v>256.8</c:v>
                </c:pt>
                <c:pt idx="3">
                  <c:v>270.90000000000003</c:v>
                </c:pt>
                <c:pt idx="4">
                  <c:v>283.6628300103373</c:v>
                </c:pt>
                <c:pt idx="5">
                  <c:v>315.89201800000001</c:v>
                </c:pt>
                <c:pt idx="6">
                  <c:v>307.01509900000002</c:v>
                </c:pt>
                <c:pt idx="7" formatCode="General">
                  <c:v>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F9-F642-8A0A-2ADD6E35B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3525039"/>
        <c:axId val="93597519"/>
      </c:barChart>
      <c:catAx>
        <c:axId val="9352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3597519"/>
        <c:crosses val="autoZero"/>
        <c:auto val="1"/>
        <c:lblAlgn val="ctr"/>
        <c:lblOffset val="100"/>
        <c:noMultiLvlLbl val="0"/>
      </c:catAx>
      <c:valAx>
        <c:axId val="93597519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93525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 - Oms, vtv og produktivitet'!$B$40</c:f>
              <c:strCache>
                <c:ptCount val="1"/>
                <c:pt idx="0">
                  <c:v>S&amp;E-virksomheder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Oms, vtv og produktivitet'!$C$36:$D$36</c:f>
              <c:strCache>
                <c:ptCount val="2"/>
                <c:pt idx="0">
                  <c:v>2018</c:v>
                </c:pt>
                <c:pt idx="1">
                  <c:v>2019</c:v>
                </c:pt>
              </c:strCache>
            </c:strRef>
          </c:cat>
          <c:val>
            <c:numRef>
              <c:f>'A - Oms, vtv og produktivitet'!$C$40:$D$40</c:f>
              <c:numCache>
                <c:formatCode>_-* #,##0_-;\-* #,##0_-;_-* "-"??_-;_-@_-</c:formatCode>
                <c:ptCount val="2"/>
                <c:pt idx="0">
                  <c:v>1273.7948309360588</c:v>
                </c:pt>
                <c:pt idx="1">
                  <c:v>1344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08-9440-98C9-F9CDCB024E6A}"/>
            </c:ext>
          </c:extLst>
        </c:ser>
        <c:ser>
          <c:idx val="1"/>
          <c:order val="1"/>
          <c:tx>
            <c:strRef>
              <c:f>'A - Oms, vtv og produktivitet'!$B$41</c:f>
              <c:strCache>
                <c:ptCount val="1"/>
                <c:pt idx="0">
                  <c:v>Industrien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Oms, vtv og produktivitet'!$C$36:$D$36</c:f>
              <c:strCache>
                <c:ptCount val="2"/>
                <c:pt idx="0">
                  <c:v>2018</c:v>
                </c:pt>
                <c:pt idx="1">
                  <c:v>2019</c:v>
                </c:pt>
              </c:strCache>
            </c:strRef>
          </c:cat>
          <c:val>
            <c:numRef>
              <c:f>'A - Oms, vtv og produktivitet'!$C$41:$D$41</c:f>
              <c:numCache>
                <c:formatCode>_-* #,##0_-;\-* #,##0_-;_-* "-"??_-;_-@_-</c:formatCode>
                <c:ptCount val="2"/>
                <c:pt idx="0">
                  <c:v>973.194470284967</c:v>
                </c:pt>
                <c:pt idx="1">
                  <c:v>1078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08-9440-98C9-F9CDCB024E6A}"/>
            </c:ext>
          </c:extLst>
        </c:ser>
        <c:ser>
          <c:idx val="2"/>
          <c:order val="2"/>
          <c:tx>
            <c:strRef>
              <c:f>'A - Oms, vtv og produktivitet'!$B$42</c:f>
              <c:strCache>
                <c:ptCount val="1"/>
                <c:pt idx="0">
                  <c:v>Danmark*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Oms, vtv og produktivitet'!$C$36:$D$36</c:f>
              <c:strCache>
                <c:ptCount val="2"/>
                <c:pt idx="0">
                  <c:v>2018</c:v>
                </c:pt>
                <c:pt idx="1">
                  <c:v>2019</c:v>
                </c:pt>
              </c:strCache>
            </c:strRef>
          </c:cat>
          <c:val>
            <c:numRef>
              <c:f>'A - Oms, vtv og produktivitet'!$C$42:$D$42</c:f>
              <c:numCache>
                <c:formatCode>_-* #,##0_-;\-* #,##0_-;_-* "-"??_-;_-@_-</c:formatCode>
                <c:ptCount val="2"/>
                <c:pt idx="0">
                  <c:v>857.8</c:v>
                </c:pt>
                <c:pt idx="1">
                  <c:v>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08-9440-98C9-F9CDCB024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0906063"/>
        <c:axId val="100871823"/>
      </c:barChart>
      <c:catAx>
        <c:axId val="100906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0871823"/>
        <c:crosses val="autoZero"/>
        <c:auto val="1"/>
        <c:lblAlgn val="ctr"/>
        <c:lblOffset val="100"/>
        <c:noMultiLvlLbl val="0"/>
      </c:catAx>
      <c:valAx>
        <c:axId val="100871823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00906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 - Eksport &amp; eksportintensitet'!$B$3</c:f>
              <c:strCache>
                <c:ptCount val="1"/>
                <c:pt idx="0">
                  <c:v>Bidrag fra nyopstartede S&amp;E-virksomheder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Eksport &amp; eksportintensitet'!$A$5:$A$12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'A - Eksport &amp; eksportintensitet'!$B$5:$B$12</c:f>
              <c:numCache>
                <c:formatCode>0</c:formatCode>
                <c:ptCount val="8"/>
                <c:pt idx="0">
                  <c:v>61.273648000000001</c:v>
                </c:pt>
                <c:pt idx="1">
                  <c:v>84.377887999999999</c:v>
                </c:pt>
                <c:pt idx="2">
                  <c:v>15.532144000000001</c:v>
                </c:pt>
                <c:pt idx="3">
                  <c:v>25.018239999999999</c:v>
                </c:pt>
                <c:pt idx="4">
                  <c:v>79.761928000000012</c:v>
                </c:pt>
                <c:pt idx="5">
                  <c:v>42.636035999999997</c:v>
                </c:pt>
                <c:pt idx="6">
                  <c:v>61.296635999999999</c:v>
                </c:pt>
                <c:pt idx="7" formatCode="General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F-434B-A8B9-2AFD08819B9D}"/>
            </c:ext>
          </c:extLst>
        </c:ser>
        <c:ser>
          <c:idx val="1"/>
          <c:order val="1"/>
          <c:tx>
            <c:strRef>
              <c:f>'A - Eksport &amp; eksportintensitet'!$C$3</c:f>
              <c:strCache>
                <c:ptCount val="1"/>
                <c:pt idx="0">
                  <c:v>Etablerede S&amp;E-virksomheder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Eksport &amp; eksportintensitet'!$A$5:$A$12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'A - Eksport &amp; eksportintensitet'!$C$5:$C$12</c:f>
              <c:numCache>
                <c:formatCode>0</c:formatCode>
                <c:ptCount val="8"/>
                <c:pt idx="0">
                  <c:v>397.60557599999999</c:v>
                </c:pt>
                <c:pt idx="1">
                  <c:v>423.54876999999999</c:v>
                </c:pt>
                <c:pt idx="2">
                  <c:v>403.28809999999999</c:v>
                </c:pt>
                <c:pt idx="3">
                  <c:v>421.18450999999999</c:v>
                </c:pt>
                <c:pt idx="4">
                  <c:v>509.66728800000004</c:v>
                </c:pt>
                <c:pt idx="5">
                  <c:v>476.25886499999996</c:v>
                </c:pt>
                <c:pt idx="6">
                  <c:v>537.48574200000007</c:v>
                </c:pt>
                <c:pt idx="7" formatCode="General">
                  <c:v>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6F-434B-A8B9-2AFD08819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97818335"/>
        <c:axId val="598424447"/>
      </c:barChart>
      <c:catAx>
        <c:axId val="597818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98424447"/>
        <c:crosses val="autoZero"/>
        <c:auto val="1"/>
        <c:lblAlgn val="ctr"/>
        <c:lblOffset val="100"/>
        <c:noMultiLvlLbl val="0"/>
      </c:catAx>
      <c:valAx>
        <c:axId val="598424447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597818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 - Eksport &amp; eksportintensitet'!$B$27</c:f>
              <c:strCache>
                <c:ptCount val="1"/>
                <c:pt idx="0">
                  <c:v>Alle S&amp;E-virksomheder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Eksport &amp; eksportintensitet'!$D$23:$E$23</c:f>
              <c:strCache>
                <c:ptCount val="2"/>
                <c:pt idx="0">
                  <c:v>2018</c:v>
                </c:pt>
                <c:pt idx="1">
                  <c:v>2019</c:v>
                </c:pt>
              </c:strCache>
            </c:strRef>
          </c:cat>
          <c:val>
            <c:numRef>
              <c:f>'A - Eksport &amp; eksportintensitet'!$D$27:$E$27</c:f>
              <c:numCache>
                <c:formatCode>0%</c:formatCode>
                <c:ptCount val="2"/>
                <c:pt idx="0">
                  <c:v>0.55962018174514305</c:v>
                </c:pt>
                <c:pt idx="1">
                  <c:v>0.58299999999999996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A-C742-BE04-AFFF2854E7FA}"/>
            </c:ext>
          </c:extLst>
        </c:ser>
        <c:ser>
          <c:idx val="1"/>
          <c:order val="1"/>
          <c:tx>
            <c:strRef>
              <c:f>'A - Eksport &amp; eksportintensitet'!$B$28</c:f>
              <c:strCache>
                <c:ptCount val="1"/>
                <c:pt idx="0">
                  <c:v>Industrien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Eksport &amp; eksportintensitet'!$D$23:$E$23</c:f>
              <c:strCache>
                <c:ptCount val="2"/>
                <c:pt idx="0">
                  <c:v>2018</c:v>
                </c:pt>
                <c:pt idx="1">
                  <c:v>2019</c:v>
                </c:pt>
              </c:strCache>
            </c:strRef>
          </c:cat>
          <c:val>
            <c:numRef>
              <c:f>'A - Eksport &amp; eksportintensitet'!$D$28:$E$28</c:f>
              <c:numCache>
                <c:formatCode>0%</c:formatCode>
                <c:ptCount val="2"/>
                <c:pt idx="0">
                  <c:v>0.50610589436087605</c:v>
                </c:pt>
                <c:pt idx="1">
                  <c:v>0.51339999999999997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DA-C742-BE04-AFFF2854E7FA}"/>
            </c:ext>
          </c:extLst>
        </c:ser>
        <c:ser>
          <c:idx val="2"/>
          <c:order val="2"/>
          <c:tx>
            <c:strRef>
              <c:f>'A - Eksport &amp; eksportintensitet'!$B$29</c:f>
              <c:strCache>
                <c:ptCount val="1"/>
                <c:pt idx="0">
                  <c:v>Danmark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Eksport &amp; eksportintensitet'!$D$23:$E$23</c:f>
              <c:strCache>
                <c:ptCount val="2"/>
                <c:pt idx="0">
                  <c:v>2018</c:v>
                </c:pt>
                <c:pt idx="1">
                  <c:v>2019</c:v>
                </c:pt>
              </c:strCache>
            </c:strRef>
          </c:cat>
          <c:val>
            <c:numRef>
              <c:f>'A - Eksport &amp; eksportintensitet'!$D$29:$E$29</c:f>
              <c:numCache>
                <c:formatCode>0%</c:formatCode>
                <c:ptCount val="2"/>
                <c:pt idx="0">
                  <c:v>0.30163236337828248</c:v>
                </c:pt>
                <c:pt idx="1">
                  <c:v>0.31027443864821957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DA-C742-BE04-AFFF2854E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1439839"/>
        <c:axId val="574957567"/>
      </c:barChart>
      <c:catAx>
        <c:axId val="101439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74957567"/>
        <c:crosses val="autoZero"/>
        <c:auto val="1"/>
        <c:lblAlgn val="ctr"/>
        <c:lblOffset val="100"/>
        <c:noMultiLvlLbl val="0"/>
      </c:catAx>
      <c:valAx>
        <c:axId val="5749575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143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 - Beskæftigelse'!$B$14</c:f>
              <c:strCache>
                <c:ptCount val="1"/>
                <c:pt idx="0">
                  <c:v>Driftsorienterede S&amp;E-virksomheder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Beskæftigelse'!$A$16:$A$23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'A - Beskæftigelse'!$B$16:$B$23</c:f>
              <c:numCache>
                <c:formatCode>_-* #,##0_-;\-* #,##0_-;_-* "-"??_-;_-@_-</c:formatCode>
                <c:ptCount val="8"/>
                <c:pt idx="0">
                  <c:v>36003</c:v>
                </c:pt>
                <c:pt idx="1">
                  <c:v>36338</c:v>
                </c:pt>
                <c:pt idx="2">
                  <c:v>37284</c:v>
                </c:pt>
                <c:pt idx="3">
                  <c:v>37468</c:v>
                </c:pt>
                <c:pt idx="4">
                  <c:v>39607</c:v>
                </c:pt>
                <c:pt idx="5">
                  <c:v>46246</c:v>
                </c:pt>
                <c:pt idx="6">
                  <c:v>46894.29</c:v>
                </c:pt>
                <c:pt idx="7">
                  <c:v>47282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E-0643-89FB-0A81E8B6F0DC}"/>
            </c:ext>
          </c:extLst>
        </c:ser>
        <c:ser>
          <c:idx val="1"/>
          <c:order val="1"/>
          <c:tx>
            <c:strRef>
              <c:f>'A - Beskæftigelse'!$C$14</c:f>
              <c:strCache>
                <c:ptCount val="1"/>
                <c:pt idx="0">
                  <c:v>Vidensstærke S&amp;E-virksomheder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Beskæftigelse'!$A$16:$A$23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'A - Beskæftigelse'!$C$16:$C$23</c:f>
              <c:numCache>
                <c:formatCode>_-* #,##0_-;\-* #,##0_-;_-* "-"??_-;_-@_-</c:formatCode>
                <c:ptCount val="8"/>
                <c:pt idx="0">
                  <c:v>212640</c:v>
                </c:pt>
                <c:pt idx="1">
                  <c:v>216298</c:v>
                </c:pt>
                <c:pt idx="2">
                  <c:v>217846</c:v>
                </c:pt>
                <c:pt idx="3">
                  <c:v>218531</c:v>
                </c:pt>
                <c:pt idx="4">
                  <c:v>217811</c:v>
                </c:pt>
                <c:pt idx="5">
                  <c:v>216034</c:v>
                </c:pt>
                <c:pt idx="6">
                  <c:v>214060.76</c:v>
                </c:pt>
                <c:pt idx="7">
                  <c:v>205610.5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3E-0643-89FB-0A81E8B6F0DC}"/>
            </c:ext>
          </c:extLst>
        </c:ser>
        <c:ser>
          <c:idx val="2"/>
          <c:order val="2"/>
          <c:tx>
            <c:strRef>
              <c:f>'A - Beskæftigelse'!$D$14</c:f>
              <c:strCache>
                <c:ptCount val="1"/>
                <c:pt idx="0">
                  <c:v>Forskningsintensive S&amp;E-virksomheder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Beskæftigelse'!$A$16:$A$23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'A - Beskæftigelse'!$D$16:$D$23</c:f>
              <c:numCache>
                <c:formatCode>_-* #,##0_-;\-* #,##0_-;_-* "-"??_-;_-@_-</c:formatCode>
                <c:ptCount val="8"/>
                <c:pt idx="0">
                  <c:v>37955</c:v>
                </c:pt>
                <c:pt idx="1">
                  <c:v>38890</c:v>
                </c:pt>
                <c:pt idx="2">
                  <c:v>38944</c:v>
                </c:pt>
                <c:pt idx="3">
                  <c:v>39868</c:v>
                </c:pt>
                <c:pt idx="4">
                  <c:v>40654</c:v>
                </c:pt>
                <c:pt idx="5">
                  <c:v>41538</c:v>
                </c:pt>
                <c:pt idx="6">
                  <c:v>42086.17</c:v>
                </c:pt>
                <c:pt idx="7">
                  <c:v>42472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3E-0643-89FB-0A81E8B6F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4933695"/>
        <c:axId val="604628607"/>
      </c:barChart>
      <c:catAx>
        <c:axId val="604933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04628607"/>
        <c:crosses val="autoZero"/>
        <c:auto val="1"/>
        <c:lblAlgn val="ctr"/>
        <c:lblOffset val="100"/>
        <c:noMultiLvlLbl val="0"/>
      </c:catAx>
      <c:valAx>
        <c:axId val="604628607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0493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 - Oms, vtv og produktivitet'!$F$3</c:f>
              <c:strCache>
                <c:ptCount val="1"/>
                <c:pt idx="0">
                  <c:v>Driftsorienterede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Oms, vtv og produktivitet'!$E$5:$E$12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'A - Oms, vtv og produktivitet'!$F$5:$F$12</c:f>
              <c:numCache>
                <c:formatCode>_-* #,##0_-;\-* #,##0_-;_-* "-"??_-;_-@_-</c:formatCode>
                <c:ptCount val="8"/>
                <c:pt idx="0">
                  <c:v>99.759577128999993</c:v>
                </c:pt>
                <c:pt idx="1">
                  <c:v>104.445942329</c:v>
                </c:pt>
                <c:pt idx="2">
                  <c:v>116.307553</c:v>
                </c:pt>
                <c:pt idx="3">
                  <c:v>119.551474</c:v>
                </c:pt>
                <c:pt idx="4">
                  <c:v>122.49970465308201</c:v>
                </c:pt>
                <c:pt idx="5">
                  <c:v>153.45395300000001</c:v>
                </c:pt>
                <c:pt idx="6">
                  <c:v>177.23007100000001</c:v>
                </c:pt>
                <c:pt idx="7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7-9A49-8C1E-B7084437B6E5}"/>
            </c:ext>
          </c:extLst>
        </c:ser>
        <c:ser>
          <c:idx val="1"/>
          <c:order val="1"/>
          <c:tx>
            <c:strRef>
              <c:f>'A - Oms, vtv og produktivitet'!$G$3</c:f>
              <c:strCache>
                <c:ptCount val="1"/>
                <c:pt idx="0">
                  <c:v>Videnstærke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Oms, vtv og produktivitet'!$E$5:$E$12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'A - Oms, vtv og produktivitet'!$G$5:$G$12</c:f>
              <c:numCache>
                <c:formatCode>_-* #,##0_-;\-* #,##0_-;_-* "-"??_-;_-@_-</c:formatCode>
                <c:ptCount val="8"/>
                <c:pt idx="0">
                  <c:v>583.87798661299996</c:v>
                </c:pt>
                <c:pt idx="1">
                  <c:v>601.47115142400003</c:v>
                </c:pt>
                <c:pt idx="2">
                  <c:v>614.81640500000003</c:v>
                </c:pt>
                <c:pt idx="3">
                  <c:v>637.30350099999998</c:v>
                </c:pt>
                <c:pt idx="4">
                  <c:v>642.93896737565001</c:v>
                </c:pt>
                <c:pt idx="5">
                  <c:v>692.01829399999997</c:v>
                </c:pt>
                <c:pt idx="6">
                  <c:v>739.01261499999998</c:v>
                </c:pt>
                <c:pt idx="7">
                  <c:v>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47-9A49-8C1E-B7084437B6E5}"/>
            </c:ext>
          </c:extLst>
        </c:ser>
        <c:ser>
          <c:idx val="2"/>
          <c:order val="2"/>
          <c:tx>
            <c:strRef>
              <c:f>'A - Oms, vtv og produktivitet'!$H$3</c:f>
              <c:strCache>
                <c:ptCount val="1"/>
                <c:pt idx="0">
                  <c:v>Forskningsintensive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Oms, vtv og produktivitet'!$E$5:$E$12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'A - Oms, vtv og produktivitet'!$H$5:$H$12</c:f>
              <c:numCache>
                <c:formatCode>_-* #,##0_-;\-* #,##0_-;_-* "-"??_-;_-@_-</c:formatCode>
                <c:ptCount val="8"/>
                <c:pt idx="0">
                  <c:v>93.433124000000007</c:v>
                </c:pt>
                <c:pt idx="1">
                  <c:v>92.076457000000005</c:v>
                </c:pt>
                <c:pt idx="2">
                  <c:v>104.495189</c:v>
                </c:pt>
                <c:pt idx="3">
                  <c:v>114.431907</c:v>
                </c:pt>
                <c:pt idx="4">
                  <c:v>128.16130482673</c:v>
                </c:pt>
                <c:pt idx="5">
                  <c:v>139.37350000000001</c:v>
                </c:pt>
                <c:pt idx="6">
                  <c:v>153.62119899999999</c:v>
                </c:pt>
                <c:pt idx="7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47-9A49-8C1E-B7084437B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5980335"/>
        <c:axId val="105969775"/>
      </c:barChart>
      <c:catAx>
        <c:axId val="10598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5969775"/>
        <c:crosses val="autoZero"/>
        <c:auto val="1"/>
        <c:lblAlgn val="ctr"/>
        <c:lblOffset val="100"/>
        <c:noMultiLvlLbl val="0"/>
      </c:catAx>
      <c:valAx>
        <c:axId val="105969775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05980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 - Oms, vtv og produktivitet'!$F$3</c:f>
              <c:strCache>
                <c:ptCount val="1"/>
                <c:pt idx="0">
                  <c:v>Driftsorienterede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Oms, vtv og produktivitet'!$E$19:$E$26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'A - Oms, vtv og produktivitet'!$F$19:$F$26</c:f>
              <c:numCache>
                <c:formatCode>_-* #,##0_-;\-* #,##0_-;_-* "-"??_-;_-@_-</c:formatCode>
                <c:ptCount val="8"/>
                <c:pt idx="0">
                  <c:v>25.578851488000002</c:v>
                </c:pt>
                <c:pt idx="1">
                  <c:v>25.510106468</c:v>
                </c:pt>
                <c:pt idx="2">
                  <c:v>26.772416</c:v>
                </c:pt>
                <c:pt idx="3">
                  <c:v>27.727808</c:v>
                </c:pt>
                <c:pt idx="4">
                  <c:v>28.721796058871199</c:v>
                </c:pt>
                <c:pt idx="5">
                  <c:v>39.780301000000001</c:v>
                </c:pt>
                <c:pt idx="6">
                  <c:v>32.994824999999999</c:v>
                </c:pt>
                <c:pt idx="7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F5-214C-B631-18186C78F5CB}"/>
            </c:ext>
          </c:extLst>
        </c:ser>
        <c:ser>
          <c:idx val="1"/>
          <c:order val="1"/>
          <c:tx>
            <c:strRef>
              <c:f>'A - Oms, vtv og produktivitet'!$G$3</c:f>
              <c:strCache>
                <c:ptCount val="1"/>
                <c:pt idx="0">
                  <c:v>Videnstærke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Oms, vtv og produktivitet'!$E$19:$E$26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'A - Oms, vtv og produktivitet'!$G$19:$G$26</c:f>
              <c:numCache>
                <c:formatCode>_-* #,##0_-;\-* #,##0_-;_-* "-"??_-;_-@_-</c:formatCode>
                <c:ptCount val="8"/>
                <c:pt idx="0">
                  <c:v>176.82718302800001</c:v>
                </c:pt>
                <c:pt idx="1">
                  <c:v>195.47407881199999</c:v>
                </c:pt>
                <c:pt idx="2">
                  <c:v>197.40106800000001</c:v>
                </c:pt>
                <c:pt idx="3">
                  <c:v>209.680894</c:v>
                </c:pt>
                <c:pt idx="4">
                  <c:v>215.68182775005999</c:v>
                </c:pt>
                <c:pt idx="5">
                  <c:v>232.24000799999999</c:v>
                </c:pt>
                <c:pt idx="6">
                  <c:v>239.75478799999999</c:v>
                </c:pt>
                <c:pt idx="7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F5-214C-B631-18186C78F5CB}"/>
            </c:ext>
          </c:extLst>
        </c:ser>
        <c:ser>
          <c:idx val="2"/>
          <c:order val="2"/>
          <c:tx>
            <c:strRef>
              <c:f>'A - Oms, vtv og produktivitet'!$H$3</c:f>
              <c:strCache>
                <c:ptCount val="1"/>
                <c:pt idx="0">
                  <c:v>Forskningsintensive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- Oms, vtv og produktivitet'!$E$19:$E$26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'A - Oms, vtv og produktivitet'!$H$19:$H$26</c:f>
              <c:numCache>
                <c:formatCode>_-* #,##0_-;\-* #,##0_-;_-* "-"??_-;_-@_-</c:formatCode>
                <c:ptCount val="8"/>
                <c:pt idx="0">
                  <c:v>31.164798999999999</c:v>
                </c:pt>
                <c:pt idx="1">
                  <c:v>32.917870999999998</c:v>
                </c:pt>
                <c:pt idx="2">
                  <c:v>37.478228000000001</c:v>
                </c:pt>
                <c:pt idx="3">
                  <c:v>40.943772000000003</c:v>
                </c:pt>
                <c:pt idx="4">
                  <c:v>54.735091666965801</c:v>
                </c:pt>
                <c:pt idx="5">
                  <c:v>60.478180999999999</c:v>
                </c:pt>
                <c:pt idx="6">
                  <c:v>55.986279000000003</c:v>
                </c:pt>
                <c:pt idx="7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F5-214C-B631-18186C78F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5980335"/>
        <c:axId val="105969775"/>
      </c:barChart>
      <c:catAx>
        <c:axId val="10598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5969775"/>
        <c:crosses val="autoZero"/>
        <c:auto val="1"/>
        <c:lblAlgn val="ctr"/>
        <c:lblOffset val="100"/>
        <c:noMultiLvlLbl val="0"/>
      </c:catAx>
      <c:valAx>
        <c:axId val="105969775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05980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 - Geografi'!$G$4:$G$8</cx:f>
        <cx:lvl ptCount="5">
          <cx:pt idx="0">Region Hovedstaden</cx:pt>
          <cx:pt idx="1">Region Midtjylland</cx:pt>
          <cx:pt idx="2">Region Nordjylland</cx:pt>
          <cx:pt idx="3">Region Sjælland</cx:pt>
          <cx:pt idx="4">Region Syddanmark</cx:pt>
        </cx:lvl>
      </cx:strDim>
      <cx:numDim type="colorVal">
        <cx:f>'A - Geografi'!$H$4:$H$8</cx:f>
        <cx:nf>'A - Geografi'!$H$3</cx:nf>
        <cx:lvl ptCount="5" formatCode="Standard" name="Antal virksomheder">
          <cx:pt idx="0">1213</cx:pt>
          <cx:pt idx="1">462</cx:pt>
          <cx:pt idx="2">187</cx:pt>
          <cx:pt idx="3">150</cx:pt>
          <cx:pt idx="4">360</cx:pt>
        </cx:lvl>
      </cx:numDim>
    </cx:data>
  </cx:chartData>
  <cx:chart>
    <cx:plotArea>
      <cx:plotAreaRegion>
        <cx:series layoutId="regionMap" uniqueId="{F6A86620-6B52-8B4F-9B56-28ED3C300838}">
          <cx:spPr>
            <a:ln>
              <a:solidFill>
                <a:schemeClr val="tx1"/>
              </a:solidFill>
            </a:ln>
          </cx:spPr>
          <cx:dataPt idx="0"/>
          <cx:dataPt idx="3"/>
          <cx:dataId val="0"/>
          <cx:layoutPr>
            <cx:geography cultureLanguage="en-GB" cultureRegion="DK" attribution="Powered by Bing">
              <cx:geoCache provider="{E9337A44-BEBE-4D9F-B70C-5C5E7DAFC167}">
                <cx:binary>1HrbkqQ4kvarlNX1Ug0ICTE2vRcC4piZlYeqrMMNFpUHISQkQAgED7Qv8r/Y7xE93dtVMz1jYzO2
tttmnZWRQYDkcv8O7vHnJ/+nJ/VyGt74Vmn7pyf/89t6HLs//fSTfapf2pN914qnwVjzOr57Mu1P
5vVVPL389DycZqH5T3EYJT891adhfPFv//PPcDf+Yq7M02kURt+5l2G5f7FOjfbvvPc333pzem6F
LoQdB/E0Rj+/vX/hcMs3OzO9PNvx9Pyi37550aMYlw9L9/Lz2++uf/vmpx/v+lcreKNgkaN7hs9i
/I6mJMKYYhSnUUKTt2+U0fwvb0fxOxTFEUY0InGMogT/+uibUwsfz0+dGE/qzS9L/I83xYtuT4P8
9aK/tb7L6k7Pz8OLtbDVy79/50bfbe7H696+eTJOj+dQn0P089vfni+syX95KzfnfRbHS2B++v6Y
/vPPP/wBQvXDX353kj/G9R+99UcHeS2ex2ZR6qSf/16g/smDJO/iBI4ypThOKYpD9N1BZu8QTbMw
zWhE0xiOm/z66F8OEtb0rF7eHNx4Xta/cJB/eKMfDvL76/6XH+QfZdnvq/C7a/7ZKiTvQpTQMIui
GCeUxvTHw4uykIQoxlCFf314v2X9H6/nb1fdbx/8bvH/R8roxgzP//4ySt/FIYmiDKMUYYQjqJPf
4WH2jqRhRGkWIhpSnCE4qF+C/ksZwZrG+t9QRX90nx+K6LvL/pfX0HdL/29We2j+33/9u6EQv0tI
GFMcUQKAiNPvqymK3qUxnGyCMaE0SckPUPj15fQvYuBf3+G7zf/89i8X/B89seX5+fQPaf6fZC84
sihEKEpjEqZJHGU/lF2ISQTcBaIrSoHBfpAhD8ZB2f0Fzf4F8vqj+/xwfN9d9j99iH+sT37TecVp
PJUXgfg7ifL33/1V2/zw0b+nM3/Bvf3zz28jEhFEkhAO7Tfxeb7Rd9D4I+H/zY+/nOwI94veEQJi
NMMJSoHxwvTtm/nl/A59F2aYRlmSopgQEp7hWZ8xF5QseQfFnMF7JImiCJ051J7z4iJyCaFxRmiE
MgIaN/lNsN8atXCjfwvOX16/0a69NUKP9ue3JHr7pvvlsvNmSZZRBPQA8A+PR2FGQ3j/6XQPpgCu
jv4jNatBMk5c3vZuI0Wu2+mWj8uxCvw9jl3FVDpL1tnwUdorj6JnhCfJuFcnF5htv2S32RrPrKfy
NUvsJlBrx9aCs0H0j853iKU+udHrfJ9JuE8jbM84jgxLgvUh1DxjuCUb3cphJ9pszAcbqHyiPAfd
lzHqmqVQyWaZpGdznM0srntYjRkKEk4zi8JwZqF0B9tmC2uFeF1TdNOYdimmQXxLSbfTcfNKhgdE
pnFjdDQz1emCZ0PAjBAuTyp/twaNYl0TF7/LiL8RWjiOv4ptEoZZCiqWJiRKwx9iS4zkNkvlmNeZ
a3L6NatgcwHGB50kn8zsZ6bXoWcZne6TaIrzdCZljJsWYmKCXLZTiZslLoa1cnn1da5zjpeKpRUE
kiTGMT1NOXIjRNRZySweZ+YphDxG6Lq11fuwrtrSZ6hicR/ka3Ss46dU+U3Kvw5t9GhpMaK6ZTzs
H5ZF3iz9VNCA7OZqvIesoIUddc9q1/dsAKXdJU4yATsqmxF+Q6s9NK/0vBijxKma+CkSrmcK0ycu
Ozao4KXW9WFs7i55sMYfOZo5wwNs+ZJUELobJ9GjTvCNq+QpbJb7cyzGbH0calWzgSfXkUfXg8Yn
jearqHYfSAQHF0/MYT8yV7Ufm2zybA3VnZhSzyitdWGTyeZBGr2uCSUs7SKVz7Ip6NDv0xmWLntH
Cx6469Sl+2EeOma1bfPJkCSf6m4thJ9Q2Y19y9ASh1tE896TqljpcBtlfiu0tHm7UruvovBZB7q6
FISazcC4ImXGgyPSPWKNhwB2sYyZqmQ+NnPFqhQWoKvucxDcrzFc4y8/tLlN2kqz4DZI6p30kJqk
qU9BOlVM1M3Oj0mS64B1WTMyMcE9ejv9g4Ql8Xf5CvmZYIowIREQE00ucvH3WKBWOveKxmHeNomF
tLBduTqW0jVizYcubh99NtCCwjH5NPvQrivU/WhDtg50F8qlzt1itqGBXxofi7LKqpsmVF+sSkIo
7JKEAZRCME451+mUV2udT7qaWNB38Jsh9ylCTbGOZqtN0OfVYEI2q6XPhW0fB2TuwglqvgrEq067
ok4nxwac9HnK3ScvPuGY0EvW9W005K77kKzzlOOgfhqhtp1G9zYqV0Sf07kXjEf6ayfF0yKRKtYE
s3G+S9rgypB4yjOLU0Yz/g8CHKUZGNffwS3I7RAQG3CdQouC4Bifj+B3cCtbL2Q6cACeXuREG7cV
onquFm33bZfepK6/7mZPGFLRvKkgVZPW3NBlPm9oxbtg4Lrss9s56MYi62JIsSm6CRbTbQYdHte0
bvNRAvwJl+SB7rp8ENUn7fku8cvM3AAJR9qVmcV+kyPkFnHNqyfPyg+Pwyhe225ATKr6c4vNx9WP
FVsbJ3Kp1jyYwuMFpbiTZWXJtmurLzywVxO1MVzR9WxVXZwHQ+1ynq5fVZcdbUZ8SRvymMbhzbgM
FVvOADXKpGwJfU/D5nGxwZFEX0IsPwUzsMNAYloEtL1b+HW2TIBmQaby1OhTQ+qTd9mGtC1hhuB9
ylmHuyPu0+vLo+PzHlE7zTla9JB7vKoieajsZl0Dl8c6Pi7nYssS/JnoieTp4vNk7K8rf4bbIWIo
yVDu1jnLM0M20TpyyG3vt7XNRTyb/ZzNe1sRV0oXVMxk0mzEAr+lat1NRCGmYkDjeg4fezUZ1q/h
PubydIkQLDofEl3nPWAp70cCuZpnHUQjcWYplmnKSlvLVwOE1apwzae5ub2QbXWOqBibhKFGF4kH
PM4i/yzXeptG6jB0pMsXqKu8uYIVpQz148OMkjkXdDnM4UyLC+22w9QeV7d3iTrJOnzEBgiIUGCO
JnNbV5GrdYPX898BxYMixjZj3LZnRIewTqLOWCxwMUfztU+qcEuSeCqCK8vXaDM1ic95dMedeqUL
xHhYOohdH36E9s7MpNBLASz2cahpPuK1XAhVuZOwZTJAfOzSsKSuOVvaes1bxbCYlqKOm93YAkGR
GTJA1WemySxidVv1hV0F1HTfAP3DKS2ugvtFsM5AzcCEss1nIUrZuTjnMvgIj9uvadcVk1luupiL
Moib63GWLpcBZK73K5DhUH/jqOuYlGvFqJ5oUXc6yIHyTn6pOkbjzRRCinccT1sQOIXsl2abznMe
Ou03VqXMREAtLhrjfE4zNmNdBDh5nQ2gpOXjbTfr04VQ63roNmP/Hi2dYGL1+nDe7UInDUGuv2ZT
HG1U/Br7VG9q73zh0XNfAeBygR5RI3RJZRAW9cAbNkZBykLRfrauO02V6tlsO4j3OsR5u7TlhByg
+X3cNqfWqWNTacXS9GO8DAszOE03SZ2b5HqpyNbfZhP5MghV1D3xbBqg/kwwZmUWacjuHgAha1ZS
GN584waWM6z1a0dfqyqaCwVJJSwdc2GA4kPLmYWqKeCye42bk6Ag1s66o8oyxbQMWUTm+zYFTeSX
9gRi8xguTzYaWBzqPIKe6JiQm776IscI6J8vZbVOjzEoEzZyftVYfKeF20RneCBZfeIUyGlIpmgj
TVd2Fj2NnPCiHRFwhr8PaX8a4vgGG/lqG9CwUsMP33nQHGQnZvoSpHCn82pxDKW8dOTmzDUoVdtV
rNeCRB8rrL/JZDkGIyQ1CaaD6vF+MkOufLDlGPlyWsV7nK0vOPaPiMjTOENdWq4O8+JZH8eUOWAi
hnl2pyQIl3aBV4jPNZvncGvXfgMqd2YtFpKNwc6kHjKRQsWLqQ1ywKwlFdfaZhOLAFjIan99u3Lf
aDvmFJQ8tMMlwwmgsqpdEa7x4/p5TVQEmglEZmPmex6O2y7gXy746gcgjRBD2sb4eTiTR5RNt07e
DV6LrT2D9qVSU5tZQNd7MbSnqTtqo3YhFkw56lhQwyP9JE+mBUCLmrH0wEX5pIBOlgU2JNcruyDH
cI1BktY2AL9xSLRSpe2GXTK2faFnsbC5Bn0XffAYe1aZLmHuHMCQQKrVI2Z8hZgtCMScqeyhh/9Y
WofRpsXqlZPm1QbVBy5vNIFgBXJ6AumVI/6LvGyTVTKaLkdS1w5Sc9i6MiFoYkqCzUlmeNdnIWei
X59Fcl446OE5Uq/adEEuhvTGGJNHqm3YMrRtbjv5UVZqO0p8o3u1ldauuRlUyxw8/QK5kGI4N91D
N5IbrEZT0NkuBQVJvIR6ixAgz1yLU+Kn+94CvF00s39a1h5A7Gyehtndn98NDERsdpi+b+TW945F
k30CIQa7O9sx19iNzTZDiO9JD6/NWaqT2JtiQePmwuOXJQ9yvk/D+qoLw4lBk9YzM4MCbS6kBc8/
K/KLNNeDKVou0SYhU8SGuGFrBUFwK+o3M/oS82gTmT4tokguZbKNrU9LPxqV9yBrWkCvXEfTlznK
vq0TPKoaqpMPum4z990tMgB5UbvyUpmJwcXdpglTy2hoD5J7JmzNS1DPYNXO1rN1ZmWZwlsVD6UP
+wXUo822UaY2vUZLqbrR5Z2GLSydOnmb3oZ+vB0V1YfFLF/03JTtCMiTVeEjGu/SQWsGxjDIgTZH
xjvLphbIRpPqgZj12ijIN2HnOK8JfZwg3+OseQ0WILnBJ3nISVwS1+U6zJoc1+H1NKULC8J6KV0V
PAyDfK4agH94wfOMJ5u2EgeVAGvEFs4wBFmgMycLkYYrw6PXrO6c2BKfvEeIt8Ad9VGOqcqT2A1s
pmDXEkgp0i9075x3bJ0orCATVQHG1gEg99P02EMbYZPYMT2EU7ObcATPjPxeDnG1JxkeC0mdzccO
OAuLOsoxjFxygErwSp3frBWZ96uori4oOxleyqxVGwV1xhZeJawdwPW99H7W+1DSb6McBZujcdlU
fZevTsEJLiEYcJLUrOfjJ53FektSdz0Dg1wP7frRmJaNIVjvaeHixodkg/C84xgIkkPiFHpEUTFU
uQ8+RwkIgO5szqkzPXilPth5JO6U92Jbk3sqh8+Ry1fQCHs6jSnL+vcX6iczMgVI1G4j+2yHpiBm
UwjgQNYqb13XQhrOIC1IAwez9B9IBVTlYi13MqsPEAxxHGcrjmTiXwga+casOCoA3mJGB9tcZ0qe
EBYNGwyCBS6V2ZpeBUymjjMj1dOQkSaXng8lWjuAFd5FjFYggJeu3Sjd3clYqQ+65+Wgqs+6TZbd
OpjnJfL4YY6mj15P4X4eM56rqU7KcWhkrm2Ay7Tql4PM5vfwatpxqdDWr2QEH0swS3mF8oGMm4ji
aZ9FiTr66TT1iJa6Cwnr1qrAZi0pN7Ywk4+KqSWIdXPTlmGiOpCA1bFNK35YAnQvQwAX6fqb0VYx
4zHYV7yCBKfX61LPRWQh2QHH4TA7ne3qoYGHeTBNvC7DmBgWJVVhwAEd6OCBwVRUlc6p4UrPfSlI
+yWOkhdCpWW26szGzvXXMYHqXUqI53TVxdM9qVeTEw72rV1fImV2FkDhiC2ZD2o8ZdALOOqZF2QQ
zQGGqfuGd1Wp+oXscT1udG9An5GsvXZhP7IkmYKySi3AaQ9VmoYPOJB9ISJiCrss/TZJkq96DEcQ
m1bm3a5LhS0m3uACYdqxSNfLbab6uYBc/KAyk15Rrxsw9raBW6pbQZj6ZEnfXwdnU04yP5RkkiQP
ulbvhBk/rE2zEdx/jFtYnlX3Wsb1PhPmo1t9KUNxOhN5HExNXnvFnK6P2QgyZCYqFylonSiO89AH
e+KARsdplGwxAIs+XB5VhDbIu/c8fBiC4IWmooW2hDpADl5PEkxDEEHHoWhccpzn+CuP/JkvQIOo
cbgKzqZnDeVVE0QPuKLQbkmhkTdVIOgGYLR62vBQvp41WA2qPib4xkJj5sL0jZKvc5gKKHbJ0gDQ
ddXAeVnrr8I6OtTQVSsJIKLF4MCRrlkg2ziPztLtzGiAQPfU2m+z+Th0LTg8DYAZG25zPwtGEyC+
1gDvTDbYdND7gzbZfA9IeB/y9NMKD0pA941tyFSrb6rVlKM2r0sLYgADV17ork6/rQHomhVVIjeK
nel7CZbjmo0to+gDn695txzwfH48OhshRXbrOhaeRDVLEHSEmtfsLLyyjph8bR6GCUShD5qhWOpH
IgChydlAzS4po8XzXGekLfnqjzEHCdXEyW7F6pOvN+7c9jHSPy6gNcMAZEYGfivUlo0oPCK8PmLk
7s9iMbbTmmeVzXEmP5rO5nxJx1z3ErEVTaZw9rPW9uhoqFjQJBkbZPiKgQWZaAFrxOP5wDLRnLBe
IGhjD93bc5NGZO626avPJhCneIToolF/tVMLNAB7uiwcTDMLPf4AXennOoP+RO07XmDAl66ClEsn
GeSLl9l2m0HxDqkikKoCvCuvbogeZvYhA63Ms+bUBOouBLR3GWy7S0Ggku6cd+AsLzKOzviYNe64
SL2B8fF9koLUmsZal1PQ3rQhFIFQYF/Gdf1Kc7Kab1g3hTb1a+IhDc9tNfhiwMtAnoEEd0k1Xjkp
T7btPmU1G11Xni+7yId6BV0X0o7nQRUDFhgB/8Od4wAssVBjAY2ENq/0VLPYJGCBgD7C1H+Cr5dA
K2ByM8MWGsbGNiNAisjxyKG7IowpehBSzNu1qNS54xB9G7L1SJpqzLnx0Cj/mAbkvTUgIhAGcpzD
sWF9Z/Z+hKLgYKdWFzxbareZHyc407BmDfTIAiGKEK9HL0zeCwEO+Nx7JQj6i7IGSwv0tJd+/nhh
XN4O+xWqtJxowEjUTZAozTGao7jwGJQthhPtZMVm2UUbOoEXBKX9MU01tLrMM1VRWtTE1Cw1i8ib
Geoz6N2px/5mNWDJ+hY267vkdu46UGOQgrWAfCLRcEUy4Cq1ZkWDE5b24LwlaSvmXfCVm+ymTcOD
i+OHVuv3Y83vLwk6xjxl89KX5xR151aJXUExoLFQSp/GmN5r1B/Xprvq68pACwqkcdzldb18nkMA
1mCFWmupePWVAluOes3cuVMFf40pMA3xzSkI8NcJz0Vq4MPqbOvjCMxwjZsr8OcvwxBCbyS8ln27
Wbrl1Cmd1xZIrTkb03ihL/BVqVMVQl9oUnprIxgpOCcdi604DWvysCbg9NoMSpIk1RdBycAapHf6
3LhAKUBeRYMNnkdcONxl5S8+f4ZYEgRQ6Wn40CyAEQQUf/XeZB8vVtbO4jRK+8jndOcQXByBTa9b
vs/wcAz7YC1XCBYfE7xrULeLeSBYbVtU6qn1G0PCq1AtpmhWfjsNyyGMBNi+c9GHYJVyUZHbEHEG
WizLASV7Fp1V6OpVzld9IyRAZDKKkGUcHLsEQUQVGjZ1L4pqtWY/wI5FleCSLyphusnuXJiQTULH
X+YCbUXyuEq/RYnUjGB0u0wAflVHfRmb6Tp2aNtG9G6JmhMMt3R5kcbEukKvHfQWz4k2dGXWBtC5
D6FXfskmTdGeIpLbCt+IaiqRb8ugBxsaNs2ra93m0uwCXoBTaXdVWm26md4o5K8BavNzQ2mIQBd3
CwyNVESARiBLQgVIPwxWgxiKN1IaDDbN342uj3ORzBsSZx3AA6DsbKAFBFL1QRIoaB8mOT83dhZ5
fUaWGUMHqhpYoPVpmvCHbML6kCUabIJ3eai7Ym3k+zlssy22wQshT4GLdk6KE0E9yNMAmhRpm0AD
JNy5amF2XAtSxy/nOZWHMNXr9BWJQ9cDsJxTYWnnx0tCAxQ9YiJK1zQfz+OYmUMLLTnDYSVkiTJR
xG3YMBkBvnfnQVd8tpdnZkznZA+L+zJg/jqq5Bo0DWBArb6s2bCVQ7BPJpGCoQlewIMCdZFwDwZ0
EyaBBqgA4Nd9zfMlCq7luQdHz7Q3LOJ6abLPCBlaQJ9PQKM5uBoX6JyCbylkE4CXV83HOgb8I1X2
tZ92KuNLQeZGFDAnhelVxO2G4wB62KDPoytwzSlbVrltTSgAyRvoEQhMr0KyIyFYy0urJOwEdG/G
jvXVfplvZumvM7+vk+Zx6AZWK0TYQpYSYfuZCvWKAsCOi8HwAX80bVw00L04Y1CwQOpT6KwznUBm
KHtcqkWW4dkUXPLSZVQWrdFsEXiDQa7kxsPUYpgeL95k6KB7rmZUM4oZchBvBFO+DXVVDS9Fs+sF
faqCWBY2w+8bQU9JDURHREzztQ+KTLm7rorfc+SrIp7KJLLj1sE8eN/36tW3GUvRDCa1Bk22tNCk
XcPuhkT01KQpOuCkaQDdBc+xGECuJNE3BK46CQ7gH6B6LMFl466C0AowKfG3msSFMoPIlaroNj0E
pkdl6GACqCk/ZNPyGJEMgE9bXkxq7pi2zbCbP4BibkpOAplb0Q6sqnAIxi059hyix5HQedL1N9Ip
6AXJfjvRwUE2YeiJQGvXddDRirDPJYLAc0BS10JdkhTMcN1By5LjnqFO1eUq9WHOxLQLnaNMBBiG
nmBOmVzstGnaddqgFcai0LFocjKKtsDrcjDaqb1oNYwJZf0+aXOT8uA6cRATVM1XMENnNnLAjToe
S7IAEfDW3kQ99KWti48d2k6I9AeevjfetOXAR5hOJXDgRs/LlmCVW292IsYwgBIdDAxV1eRh2+ui
renVCP3qkiryrY4CfIjh3tsZvqTDFhunZeCq8zBByJz0zSYZObjcmDwbJdfNksIP2psR8mmOoUjg
hk2XFbyC2UcjqjLseLPvMbqiil/hLAK6axqdD1FgyxiUIsXbRSYq79QCSh7HT32kvqJ2/DqRxO08
rTeD7bd1F6BjVNfQsgNZBeiy5M0AtrmbTXqEp1RyKpvY6E3WLele4u4wVXN/p3tXQhA2yusvOgZR
wYNU5v0KEwodojpXFtoa0tQ7QRE0OYdrQc3RzpE7cPoBrekRg17MfYPPlDJnIADbLIf+y1JOBDoy
KpXHXmKeGxyAFaihFdPCGPZzR9Jb3pEr+B4UqKvOQG7iJJ8x3o+9pxskWNaOdRH4YQW5RZ/7CLRn
L5Nq67oEWlXu/az9tE3mttkSstD3tmy0GveoSnnhIMw29CDOR7rtDX+NJ3TN6xAGSnpivKp3wRS/
cBT3h1HQnfCr2sfpnVsqCIwawfCKDsag3Hw7hDDpHNrkWFHIZjKraJvgw5roJ7n6j61Y5rz1SOUN
rzYxtMJzZ2AcIbGhGwkzY9ZEWXU9YhweTGvsbVwbIMG1aCbQlI6adivdZHfQSASO78YRGtmBLptl
cYzWa1z2NCl414RHP3pVkCWfyXQez0QwuEl6sPJTHJeTJ9l1kPVArGvKhjqJ8ywKfQ4TsbtVyC5P
q2kzk/WBLPLTrJc0dzVWDFr2bZEtdVzKXsEwMXidNN4AJwPH7JNmX82u2oQwEklRpHYL76DP3Ki4
7NqOlBYFvLjm7UPaQK4CEp5mUGd9V+0r7asNQsspnAuYILuNN6HaRvXXSGmZC57RovPAM2kNBnjI
oGUwVOs2WZMDDN/gTlMVbIiBTks1gBloFg6ttulOO71dszoE6nOw9eQracG2e49SpmpNmRxcUkQ9
pBefE3LgQQdtcPuw8PE8652hTTsvLKqtBIXVFqNW6JA0U8O4QTAITK0stdf0xs3yG0BunVNs+w9W
XVd8uRvBHt1PAcpuwxb8WPDSJ7WHryaIaONGlPdc7Wk25yNfNhFqYdfhosu1e5QUdG0AX5c4dHwB
kwvfBLFqKLOMiw1tTV2gVfb7ur2FESzaButy3ZlYlYnoJFMaqq5e0ts4DAy4tnQTqaw7rG0fHGD2
yNKhEzddtA7l2KUNi9IOahbgfjPw+VY55a/U1dSm9VUM89J9U6Fbx1W9RUMTsmSp1ytZq209Qze1
SxNaTCk4juQGhnkSXBEwKEzhIxhTCujw4dsKva/+P3Fn1lwnkm3hX0QHkEDCy31gOJNGy7LK1gtR
Gsw8z/z6+3Fc1SXLbjs67sON6HaHB0kcSDL3Xutbuzc5tLdiWn4/t2LpnzmFME2mz2bbVcA3dN7y
QdYGPUi02YE2bM+v8Rp9o2f+IZc2K90EnNINQ9MdCbLw3kpXegUlLJs8SdOXOn3iyQ0xkk6n0bgp
PnbCbrCN0g8H1Mu1OA4Svzay1MJN7bRyrQw5wlG5sHlsVITOMjh3GY5BP9HS/v/mer+ngb5dr8V+
DQ0GG6hKaK+31r/WFnU3d6A8atRdpI6krpo43LdaWShdi1jS02N7ayyx57Su9RZERU+qr9qSDmfb
5ty7F07xMpkZEigVMc+kozfST2dv/Vy3aBaVNe5LEYgyiT1IC1frn85Grtj88V9/qo1R++EpWNKR
tm4SvdBt4/tPBQBD4QhL46nJOu63yspeKaK1hPaxWmkG9BrVRPenNLuPtVwBBBkv6rH2xWBf1MNK
tdQPQWmhAP36yoyfXBlCIySmLaRpwLd9f2VZlplbx4YAVQ2LPxXFvqklsIqCSnb2kaNks5U3F1DJ
kClocXwrMxRX6XX4NKu9HBLlDxHPqAPmATH4enMZqSM1t36sJ4rrpXGiQI2r0/nG90o4uwar3uTB
rA0eSKtMt3YqPi8DP0PXxqOV0r1F6nB3docWTb3N8+l+QwR6h38iB3qCWb+wJt65scrukWafF607
xnp0/eu7o33P/Z1Xo2PqhqOqcDH8z7u7M1L7D6U6zJ5WqWihSChpLhFk82sza4OpNj736fqwuVOZ
g1Bo0l//+gogGN8vHGhDyzKhzzVeB7DIt6+DU1d2rSNQemGYwBu0ECr7esGsPTftGqbLmZ769Q/9
yTvosFlgapNN0KXxjshT9bQ0spTt+bxaG7ELR+VBTGtQlarppT0LAi4KVm+5/PUP1n+83xZ0JRS3
Y6hSE1ui5e3HJeQS1xoSrteU8nrz2dau/FNJOhZJTO8QBXXMSm2SD+f2KpmTr0k5PbTF6FP8XxtZ
8tTXrIrKWYO6pE/hqXhREX/qeEq/uVT443dPZrtU29JJSqmOZW038Q2jJPSxni06Iy8Xr1pcw2MK
jP0EkSRxLo1uqHDa4DmkSdPTldTxK2Zo3F23en8X6+ouH8eDUK3rTTouGxlMWfMEdnindMtFo12L
2rkFiKXR7rrfAVbiJ7eZF97gdoLGCke+u83F0qzxanAozCJCeCkit2imyk/amX5EvWnVZtdFyeoh
Iy1BUsC5CusaDZYzq1a+DEO8XxplDqYV7c4Y5LU2lRcq+KEtsAWRNCo/Mu9TZzVdS232tTD2WrF4
hdleyaX3DSv+KjUaVwquY9KoX9Ye6TNVxtclfN3ab7Od7jbkKi/Xh9pYI7dv2BE2XWHeRP1JoUUM
O34Z2EIjTaMtZB9ZZu1Bt7X7tiziICrQSZKoVfh0yascYrcTcg7qtDGDpizcJLWO7dgPvl5WyZ6+
9csSJzXavPPAS0w3rE1BokM+OTEdrL0dmZmDXGU78RHNT9u8F8WLxbJfM8otB0opjGiK9ZRTyChM
t9UqZVOzDutigD6pfcxxYz/LTbYXiYkOVIwrOA+fgtvwZMl72QPFaBaHwZqYmAFh/FFPFJx2RwEG
aKbPXRt2Aa5O4mZ1exunzq02OJiem2Jy3lvXCEVr4ll5LSjaWQzvrPQxqTSD69kesFxLt9RFoGfy
JE1uXxGV+x5rLLXA6ITKgoVPfiqWSvVUNXb2rH/PMdbW78QxTdni5AiS4+jTzSQmEEitdUCHym/7
wF8c++23+uQbgP2MltwmUfxXaPLfv/2fq7+TmOd43j9/vsUu//ndfVXwn1/+k//4jbbL+fd34mr+
urwNY//uNz9w9f+BnP8W/vwPf/lfYfUaO+5/xuq/T2D+nUZ6Q+VvX/4XVm/+i1yTqTuOkJIa0GAn
+IbVA9yDW6u6wysBy69vR98/WL1Ge6hZNoC/JixJzfg3Vm/8yyFUCODH7iyk7Wj/DVavbWXPd8Up
QL9QDY3vZG/X964sWmMrHcdmXRFdpelZHY5xOYa229P9eeuio25CYbHnPMsof9rWcrTuFF1DFqNb
xlvIvr65kX+tu7egv3b+ke8vyTQNx2JbhLpTtwP5zbaetCJVVCquTY6J3HCiUSuM+hRaWoYAVT11
cfkxzFfVLWuwfOSD02BbVyRYclAnExdfnDIte1RqxXarRgu6AQs6iltahO6psqt7XvvRU4TVuYmw
rgrFSVwdJidXo6+jXTwKYVznEM4f7cTBNY3szm3i13AZyjPTGxb54/mHiTD+Qy2iwF7UzM+j6nFR
uJ527v1oQfiruvwYjsvoDQ67Siu4GsPs92M8GPTS5ujZ7Wi6lQAsTrT8Op0LxEJzVl2u55BGyszr
j3mnhvnkhy1/fv5LMEdzesgiwwhC2lBcifg41lbqm1tfXMTUYmaPBpTyBW1rdm6hzaO3AFUpCsex
Ul0aajf5SU2HqcEvGBbPeXuK7Qw3GUpXN24UqSguLayDkdFmu6ShRJ4cg7My/5rjYPvlMvA165Mp
kN27yEgO0ZpSOQPsGhlfNljKZZqlrWtKxdmZfe2TIeAq9FseO05lh3emApLwnHs3XOKnRhTSLcHO
3LnUPp/VwKYqbtf6eupDBWxnUr9dUCSii9nQcPs3Tq2NpOIj1S9uO6b9pVOZXM1a3kZt6xvtXQjV
5SkTLP9iyh7fp1M/Do1RuHmiFe64IsIrMeJ06TS7alYzl30bz7DsT3hJntNwdP16bfNa/fi6SRuZ
0zRor3jx3pUspqWiA6Wj6mVa4vCmxcVB6feqPQCiLf3HuCkodM31BjgDgH2cWrdbJm1fkt5yVaOm
pXau1UQeU40CoByvwxilo7Tjr8J07jGjbpO88Dstvi9zK/PjyrhUomZ1e1Pwu+ymm60HtTTgSsxc
O1YatyE3aDMQmbDlbHcp5zTI2+hmBoJ17XXKdrXKIlrDuA6aGeJcrPzzxq5ecep2kC0ZaE2qcgxr
AQ5S7Odzft1nw13VhCq3+Li9LU4tfFYXSHzKd8ii8Bkh1tN68VmqS7JXx0V1BezP0A1gsljwYNG8
zLoz7uoy/DimBB+MJd/rOn+lJwUgcNb+mYcsS72LEy9Co61iSuKu4G50Djzr2nlTKpfjHCZdYMR8
iawnmFP1RYrG3Icpn9PSwetzOase1siFMc4fzIZ3pcnkIQpBqLQ5/CpGVOp6kE9CxIs7SnGxcBYf
ytbcG5ypHkxE7Ful+WEcRHKoy+g5I4Ph6CaQb18H2aKRH4jGozDaoNCyT0M862A2oenZafEqkuKY
jWEVOOpKZGIdj/HYjwGFTXagsH3Vstz0k7D9QNMVu1Y0mbeKsHeVMadXHfWqE6WXuZh2g6j1PVGJ
3UDpos5NeGrsYiGdsNLBprPHOhvhsQesdz0Whzkabwod3iyOM8OdjAoQYm0vIUWAHuZbIUuEh1y7
GKw2OuRmxJayGkGyrcGpgvm3hAEh4mBV2VQsir6ZiTpVUJkPB1z3K3bh+EOTDr7J3uJUZXVNZfkV
LcO4jM3RFXrJzW3KkdyA3tyMFioS+a9jrExBb2XYr41tPkSwMKHZjXvezs6z515xp0SO+6VHY7bC
NTvoojD83s59U3Mc30bpvJ2g6zLbLq/nzN6hY7BZ5va8LwsK6U5f90LtRs9Yk4eap7WuHANawy/I
kZwdwKBSi67m8qbRPgDknORIeMRh+Tdq/mguoH+TtqXHsBRMYNlVqB4OYuG3XcYr5vDHTZiMbh3X
npHx4OuZmMAkQaxEzduYT2XkoQG2NduU5Nvqo5H5yjSnvH+NP7WO7c5tMaCilV+GESVfIJVBfRq3
Rr54WVhLT1NwsSeR3BWWvNOjvA767SiwtTVo+mOmis9dJXfbfm5bI0dG43CKF81d09uNt0asu3o7
YuRsJy7U3MluLM3FqqeM5G3q6ualXj5o23sWVdll1zr34ECcv+rHRdHbfR7Xl61sXwfiYPsBtdxd
Cw6/tFhOaw0kael0WeOy3Ehd3uZtFwet0J9hhK9mJ5lPaz4gs4FBpn07u7MEFONZRSsKsaUufHky
/1mB+brK4GjE78ZPQ8XuHfb7ELDRzVO7dTVtvBwscO3avrSsSmc5TQ+jVedb7az5aozVb5NSscr+
61xGy1WlFFfWWJ2KaFT3NkvIS8oYUKVzWlf21hFu8AqKB1CQdRRUhPkS41SnKKvEtEhVfKo6+0oo
KPBacxdbNikxLBeEGM7cXt0b+nQssj9DMVdeMg/9jamsX9OpfE2qbrgy+qza61VOqTHWp6VrLs34
ejXk4BsxD3DSIA9k7YpuHF27V7XTkJrLXtpV59HRkcxQzde+aU2vsT7gmB7rfuYlWnmqw2RkQSQH
LVClWrBUjIvEiK1Th+0bGWHk63Zx2Tfl10hk5k3zpHbFQs32bclnvi8nyoSxVCCpFM0flCbZzz2l
jl7V13rUnLZ4x7DWt5liNxRhK0/aNr2w4Ugy0xH527kvx3v5EtnzB2MpH0P2Ka/WnGM0l1Dt5YYu
x8pHFYfPs5IwJshg3jUOGEOzmQiDYv1Vv416ctCM6G4dxbPiZI9rVH8t6+SyzdKvPf/Vc9rPhqTU
r8/id6FHhCVLsgo1kugCrRhd9vsyM4U2NZGjNa/QFZMeOk2PWggusDxlQ6H6o00wLLMeMH57t1yq
Q9iJDgTZIviQ1i9Nn3JnVdAu3bg31/jTuaictgpQX/XDqnIEJCP80zg4EaXNs2pzcE56GUDOVX4W
ctLoNhqJMkivSXn5RPOot2yPailGb5pfkdmvZs5Wd4ydA+tfD359A/QfS39ugKMLW9e1rc5+V4uI
qILDGyPNqxZwU1m4ciUuKMLQz0T6hzJA+woNuHLqbIwQKqPaLFW8Lq8AFJJbtUQDoPV84iQSpJa6
r2tLpRsa7dcqtSAhDCiPeA+DMf7m2W3d1PddCxfO7A7EMV23dPUsYr1pEdK4yDnlOsvLFSzLOepe
NubLn0PSlEkQNz1pEFIJMg+f+jVTf3PnuDs//HyhaqatS5PJFFsU8fu1U+e5mrcx+/g0KVSy4eor
MZyStUR+FDu3stEHbzCG4lSFOXZP/DrU4qEyy5eli27txcqoThLEiY22mVkMwP393EBlkTIJ7OnR
ruuXYhG8OYLzRSr8JM0cDpNNAqYrNP58HfFlHf4yyihtG1sJ4jJ/0gqtR+Yy5C5zbkIFlMYg3WCt
ZuGXEgBNpuu+qO39SNkECjmMxzaxHXd02u6Yd+qTRMnfGWmgm/MfUZMXBwCjIlgccZuNWhRQyHHw
gIUVmT9lkbhujOgjqZsbDmU1mKC6rU752jVx6g9Su2qj9jBEYbaLlog4ldYuPhBdvOcUanOz8JYW
+EK0lupVddwE1AaktpgT4tmxmYA8EXjMx+RharsHUebdPq2oksvG8DrsiDK2JWmQ6iW36pd2rF+i
LEyJzA0B6iZ2gqqkSDbLrmsJ6EY6FsrYRwMg3OOSfQoXS/Xrsegvsra7ieMrYARoTSxkEhoGcErK
dr/y955Wg1mujvGxW3EKnWyhCmyLU4JX7ya1Q3TkUScc7Q4r9ltX6qFndjt71vnNkgZJ0/5Bxgss
byRwutgQvdvXWFPD7bIr6FgOVwuWtExZpXaM5pNH7Q7VnSxJm0B113FFjnj3MnZ6vZejgBFcIsAP
/nlrpxoRYh7wVOQ1xMTs6ZQN+yLLGvdBmawvRLVo+SIyqKrleLmudrtmi/DEZNaPtTLv1LQHuU8d
rAS+4UuVRDq+f0qyrDkXnFxBNLBUFBgu17EdgLTpcjHSfGc59YOlk13UckyopF5uo6nsybDUKHBj
nH175f4rOer/IjS91Zn+Z/9abYNjuvea1f+fGvX8dqDWWzlpG4Pwn2Wof08S+mesw/YFfwlP+r9s
vEdsBLZ5HSnpb92JcQ6kWHFSDJtGRDLf4x/dSf5L0kJKR5e2aRmGSf/6j+7EDCRmhOA04gw6qO1/
62zfqYnMY/uJymN/b3Bs4xxMzSTAumW4DVbO1ii/2cGFkYWIUfReygoiA2XyMKW5OFAXh55TjtoB
ovDPsczXHZG9Uzrlkadr9wyDkIe2V/w+t8JTr1Y3Xd/b3jKBhU3FAIkCM2DAbgwldmlOoGM3D82V
mdRxAOFS6MR4il0kquUwNDboWbMvx6fYYadtMvs0OiUtSKUWQRj9Iaxy3dGRYp+tSTCioe7HJXkW
5YNOA0IQeqfbTR/okP7e6FQXWYGo3XUATIaIEnauNTxlbUEit7UXUjJy9R3H2p/bM1Mr2yOZSc0t
RXdq53DZNXIYX4dQgEthpBtp/zmzcR6N5dpJhHaJWH/taDpBvHylLF0RDMiyPiNKTbfZels6D3qW
3OeCvKs0hYLAXfd7IDWs/DR81SdxTDBvfZ1w0tGcu4IQkIcoEt6qSDC2lSkAfvrtm8X4k4dsbM72
WyXvnNMnmqYyugnj9b11hlm8tMtKTn+o7YuoTeLjUECTG3LP9AFoBS1NrwH3qmCwLorYaI8WHPDi
ZNHBVNlH5gqEVczNhbY0aTCNxDai0BaHZBGPaRl+RjWKgrUHFB5zfQnKLrwbas6I1O4/aGtTweLM
fUANeWmp5VciOMalUyuPfYwzZITmLalEcopWZ12ltu3VBNPCDgi/ktdQ8384Vv67mlP+ULeoOJiS
CSvUnsJU36utfQWcSOnAKIASaCQG2vFNZWnh85Qn2155WGJ8ZVQFyf64ML1lUTklEzTENbT9xu4T
f84QSkRf66xKhdgsE0FsWTn7yQQUGBEX+nxgNAFihUPzQz5zANihuxXagLI4mJk/OPmlaRRNYN9P
Fcfi+RejoPuno+AFyUbDVYkvTJUTmBOU2hLpdBPGUlya9exP2ztpJUt7nKxGpZmWjZcZauLbcp9Z
ax8M49rtRcxDTVHwZCyDJEpXwmFgzms+7YzGuKwcNdt3swj9pWpemK3RfozpounwFwS7dr5sOJC8
SW33E3NPuki2tBV5+MUaW07Phubz1ytV37abtyuVcQcMO2CeDn4ic2beF3SGEnF9Mfn0daPeJpko
Qd/cx920HupCSfy+6LQT9lcMjtcdzcHwUglpKU0MGsSzQJZIEJEzDfsqj64mVZwaWvVbo5rRrMk7
uQgWIe6pwYnJZJ3fFaTf76abSW44OpU8aINEsVW3dfdmN9VBKbR1ShrmVPB0dModqnYj9edSbOaW
0wVkstvjeSlZwCPXk7ZLK+Ec+njDA8LitmnS0e/G7LgQ3CTCT5EFZ3i01PH461ttbn7597fa3Kx8
xu5JEyNjszbeXmvaiWG2qVM8hG3efpXs2cDgE1ExRUPN5QNtODRf1+WBbvkrvsVB6s0XxI/5Vkur
+zBuTuuorjsnqQsvWxXhKwk7tRLlvq0vdMImLGFT2qQeTfQXM0ahW7W08NHHqyyoliYn9Ft/ycN6
3CcWwU3LNo7nPLCiVOPeVqjUKhYB9rg7lQiWPXGScXzql+IxaixrFzv1nbZtpJooP44zLm2aDVEg
8ulKJdt1qdjywbLaFJ/P6g9KVb4oUUzuSh32mp2VflN3hfvru6r90JGozM6TTOqg57QN5gl9f1ft
1VwptZMeD5YLC2v03BQSbzGzzFutoT118SmM4TDJIjWg6hk8XSYYfoGheL5WW/CS2nIleaQEemn+
zvH+yWPHpcdh2tpuaJd3B35iWHNkoKEhmXFtTRhX7FmGgaUyBYomXYUcKd62gSqIHETymfA501NP
zhbCt0PQ502NQtp5zYvkS52L375EP+Fw4LTMbQNgXqe+TV19uzDHqRvqPMlB4iykvAUNbcoAk7KE
hPfwgfErIrD6FvmzVMtv2rgZginWCNF7obyGW7RWzmbs60B7v368+vuTVIMh25gsKQxDOKAZ31+b
ZSdhV0wwWaSZr7jKnu3d7gJ1bAICMibV0hQ0GDv4SerncyjcESl4eQjplytac6iniIBIkV4zwk/Z
L7kUfhdbzChJP0XxcDGiNrg6Ea9fX/fP6B2AK8wHi2uXlvrOXuydhXxmawyetDazvoNoMaR+NTlO
QwWWk9oiSunXoVIfhDN8hYimu/z1Neg/WXlnvkozVdsSwnr3XJt8repxgK9yKvL6TrGXA/tFPWj3
oVkkrjVApQ3XykhiqKnEvrbN3cR1MxtItK6uI9S0dp37KdNmZN7Pt1JO4WlbjJVTaKdGdheaMTTU
qBf5dv71ghFNsSG8v5ugb9Nxf1JPYe2+3zoplzdohIIU11hsn/TNNr9qiHaMIpgwD7RjXEKhniPm
G/8xDdUz1ebRCsmcN72kwin7fbag97XmxpVvfz5mISheZN5OQ/y5j0zS4TF7WzWYLwpbIrF+qmqd
xK2rhVRONnOWQb4Jpxht4eIvEo0cnZlXda/M9XNP/+CqcWkhx0tmOieUyxWbYm4bl6oSt67V3+A+
EkndCpQ8ap5h3mN613Qn59Txxi17AgdzH6KKfIhDLQv6uTP8tqpfBwN5MIG7SbKshxBR789bgBUq
JCCm7CgZn+WqS8P1LeAcSS50V5nBaWq9XnfFtDK8AwdA3cYqGDjWZ5g9ryMi5AwTGZXqA5GedSfN
fkf6UnoKLgZFlvlYjkK7S7Q1/NJF4b4ymvQqYqLMPjd5qikUFlErs9kr/dX5YeOaxhg3fFhHtB/q
BWEWq0f/zeu/MQLvzkzwAHZ4nTCvzTy9d5sntz5N9daaPbTcEbYfG1drnAuF9uqyeI3G6K6RjXFd
lPaTORnxSZ9JdxApmIUYd1XX9QFDdNxwtNZjqa73InPWXSYXb+y5b4kefkD6/pxui6UAONsRxyei
ESHVLuqLNmabPuFcLUbLyWJmqdcMK9MIdGZuzdYCok+Act2OzLGWjWvTdFUORh8YgebXC2jtr1/o
bSzl+7vB0GVNZ2cBjWNk7PevgdP3UeVUBBPabJmvhw6E1BQNAdstiMFnmKd43bVT9KduYzjkguE7
1izBbpeC2SNmGtSz+dnMsYKsrX5LCrlXDNC+KpG/OfXMn1Q71sab0jaDmdGEv9t8cj4AIWPG96w9
cOfcMSXsvHAcJmz4lmn8GRvRzaqEBw2r/SKdalw9CVxRr7wb6XCTR0T9zqe5AUGbK8VLlx/OXZwQ
AzX4ireRtfsywyzolSpDYVueZ8WoYJ2MOVjVIdqhEQVjuE3BIK1r9jweZcvbz9HH8yu4FnW8n9T1
JTJpwc7EqYY71JaQAElfHzLLrH1rDayuP/ABOl9x5j8tu6/3y2JJN1UZSlAyVoaGYZ+mEapcwcCF
XKmQCXENPFWWpW/l/ZZPzCjKlNjv7OmDKoBdzQ2+KsvpqA0ogOcVqG7jCNp4Ua6izHiCmWZqi67f
TNOsXS7Vjvk63izz5JJqvd2TkA0YDnDsgWkurcI5tOTQruuSwVOOJP5aPqV6PpySzELQJ7BcWfPo
h6W6Regc8NoxNE95V33MlMb0Vyuf9l1Ezq6xl11GmVJpreVjhz3FKeWcVmxrPDcyjwjYY1GmxoUi
8piJY5QGXWYujKPIVcZ+fNU6E1m3nhmXJbq7GPZxB8byp5Jnz+C1SHujtW9yuO81d1KsoakPwrj/
gyL805R1jTfrWngiMdUGuP+fRn3pA1HB4Rh2OfhC9ofI7MIThumuSTTDV/o2urB6hlNFoXqvGnT9
kdH7HdHIb6VTSW5/Xy77NhrD07m/nNe420m0FpRWoYwz3GQUjDpzIeK6osIg0lCwuyqjkhLIMj6P
bePsdYcD4VwtVpmtBn3fucOMcRCXWuEvC7ID9dGu3TiBrK97wpid6wyt3J2X/HlrUUrYktopb9dt
85ah8aHp2anXLqncIdYrr0jShih6SEKYCrHJdb9TSkYdKCgeznYgLVv/RJxoE5QN4k+8wQCdPB2b
FzyD02Pb8GzrqSKZQtyQr6CzxFhOXmDzMHwzRCdbrQ9nnKEzrDs1H/2kmJug3GYCZW31NOTGxoEU
XI3FXubMt05HPVqaIx8fI4dgK49NawcaFVXt/Kztd2lTXjpjqh6Za8M9GBjveH6V7FV8onbMPGFN
9Q2W8PNgyUdkZQhIJVWOS0umbmMQB3YrX6mti6UciJuZvfikz/plWiWK3xZcdMLjvGPCQHXTFGLf
TPZNZkXFnalMzW06PzNy9ZIekKbTUJn4Za5Ei5xq8hZzNXfW+CFaVuHzwYlqiOxzYZSghSuZuJHY
52zYAL4m3l66pnscqmgXJ5b0zzvprHXrTmA69Ho/Xihxw3iPmSEVac3qttyMSSmBWG7OwpacSSQ7
YZJCPUzaJfN0LN/utKclQWlQLNZ5Qc6d8aozWtn2XBUS9ZdKygiL87JkgkjkGynTKvSsQw5h5BUB
EUVc9VF8LxNd2adM59FmGoeZqVkMWOj4eUu9VROENrFmaQARUtBPABTO66WIt1elTo5mGM9BHpoK
2SQetmo+R6pifPuMQ506+zX8I+kcOxiS6CoL9dtSN7VLZ6g7khm8/uaWk6d0/CDX9WVYdOZcbv8A
RUoh+ntXN5GzD4E92OdUHmDMi54OEC2tWIe9Y4CEMQmONhawl7eQKBqrWqgH04pfoFvwByCFgTs7
ojxsPfj4TNRRLmRGbFhrw5NitycMWXly6gbVZmv0UeVBNfSpu8E38lOjiD7IGn9WqUtaUqnsIicG
v+rWg7qg7ygjO7QYyazVodd0dnEYhs0XqTSTeXPd5UKskzGsibOXlmC/z9X2krGmH8WAL10JWIn2
41n5IeUCQAdo3BbAxDX20bWwkShVRrJsWg9jAT1FTcgfVDp3W18eGYZh7/vS5pckvHPm6gK3B86m
Xr+ocbye4AEAetVo9p2G8SNECF/tUt4lEO+WNnFG24zZSa1e24VD8UdiJY8M6yQKyY3c7HlDz/n8
29mfrNoxYibdYlh2cG7qz1vAN+XDuCnX2L7oZVQzP5Ukx/mNLtmumOg47bqY97skr+LGavF8VoKY
L0VeS7KT2Ymf7gk5LtCPufbUtWnPcBu0W/z282Z33hzr0brPapypKRtvzuWJzoi0fZ6LzwS+rsAR
76phs/wyHoVmFoykDa9nEw7kLNCcdwyDbYTdZ2qPCYzUue2NmO6X09/tOo2hQMT0ntOtRFWzeIMZ
tzCac6/2LLjzTtIktCHk/OkGi9AIjG3wRlOgpzX1QLJd7nndB78AbzMtFncu+IyDHB9mMIlvu+23
B7y9ruc9c9TbnVpr0jvf0F7FrgTf28U91Mymc5w35xheHGj7DiyRiaGy7wHGRHtk5AIFwT4m4HJK
Heyubl5Lf1G6i9mGFyvV7PF8k8/FvLq1HXMakbvU5kfY8PPBce5I5kXcdOpE6nrKC370XNObqQdb
oSMnb89bFzeouTVvVVpzhCoWHULdscvx/9Hhb+PSurQ8KWzObiTSYSdzaVG+Di3jbkHZ8+oqBwNc
cqiJ3K4u2ZtJsfUa45lQ8E3jkE/cs/OtRGFhNlrHwEKLWQiQT8woUJKdbKnHbAouRkt1yTdxeewb
g6h1Wf2mrvwR21UpK1Ep+P+QQUvBx/m+BM7ysAcNxgOGB9Lva0v7jNCGDssBNmxxt6hhSM0UOSoY
ft8GeZp+UYg8MmkTX28ynSkgg/y7Zv9HddtiLi/eEOPiqYTtrYt5055i2IaDM2q9NyL9ehpa1VHQ
LO2iZHKwF2LI9lV7mJiLhc+TBCmH7u7XrcFPdBLmkwM1IJegiYqz7fTmEgQTL5lLbfReONKkp3l4
Mcvlq5EbH6aFEWzrBAW1eSfn/YB9Yj6s40Nfs07XMSxcvVe+DrY8rqFyjIzhAagrZqjPbJ+apTi1
k5XeyXX4/OuLPgcAv1dEuWgDUcyxuG57s/De3rchq/qlidhOz5MqC2sKdHthOBel2J7gEX65ZV+W
avVCV8cwOpM+cMDmyCImDP3mUn6UERnXjgiuSTREFKd3rVW32NNiLBMpuXGmuGOoNCMhiMjDaank
JTDWu1ptPCLSt6ESwgcoQ3vZqvVlMSRXiRyyKzvp7aDomH6Xy2JXpKMNmDXf/fo6zyLxu1vGQHmy
UY7gKUv9XVtVJT2jlRImR2mSYWtrSwnSVg0EW959a8z1sLtgoXxUov8l7DyWKzfSbvtEiIA30+Md
PVkka4IoJ3gkbMI8/V2Z7LjRre74NZCipZZUrHOAzM/svTZQHEgRuHgkSDvDgLJrds14RJdnbBZG
6ywjOMLnlCFJMFMtji1ilnAdYWAxHfBX/+vU61sFDPGm5wHpz8Zt3F+tf206au4M18len77oFgc4
NtbX5AQUz96xoQbMMZdvPaaIjBbzgCDyYhRKuFaHr00FeGGVYc3mMB6P2FLwyQKGoY1ek4/VgL6L
Ptq5TKtzdWmRUB1y70ey2ve5sfeL7pu+2fHejrs0pccPQ7EDvkx5Uafw9byN3sng6NpZDf4Say6P
UnVS+m/XoFLo9Y//95fzvw6n0COYAI0TW17g///5PMcjfJo04svROz2hNGf6CHemnPqZ2nRN+ocp
OM/Vz8Ebr9bIMTW19DhF0X+38+zxH34e9TD87WHhSLJotW3Xhmv9t4eFXVtVMFRlizav3i4Ss7Gj
iTuj7bMPuUTz1dkwUupxOI1ZCB2m+wNMlJIzADEgGFa6+MfaNGz+4RD/H0snpqLk3bAM8diQ/v29
bwO/ndexmliP9u7eWLBcJsLdiNGcQZEYoBSEs9O9KNLv9phExY9QeKhF+7I6xomLGjtx3kSn8IAN
AIrwnY0uXVLHzA3cc7npoyK4JnK9Vg2FxD98qkjl/utzxSAMgFElh9iMY/423PWbnLoktNttLcxv
Fk18xHW9S6bSR5wZjjf6lXkrw4iFSjT8zMy+2HlLPtx/M6U13gfZdzMuYB9LT7AiHE4YZPKHoQ92
uirDtDIDd9rBKmSyZw57veXJzfy7AgYx+0vO4+Qz2EL3mhWsNPS2H7UodoNmr1/srruzVmUUE1c9
t2isXeaD2kalQyWenxq1E/sq84wV0knDQF2PFEcGjxyu596twuM0FBfcmOPW6U1GS0l9njrrLxG3
IfA3l52AJ//oktyRmCCTMUC+KpPHOqEx1+VLg0v2kCfTs4zWBz1TrV37uoaJYhPNCPT5IjlGOUhC
BzhOnzwP9pteQXWBeQ/SI6cp5ifSH4sbNi7dbZvfZrs4T/k47UdoAftpgVPR2Pd2Jk4DTVeUudUh
H6zPSNifVVCTGhCATvo6DXLait4qIR6CepB08mFQLzCBKvAD6gPQl+fKVnCmktqsEzPHzoDJUUfd
e99Zpykb7pBLG4c0SO4CaufbBN1yNqKnPPX20rU2Q0PHYq7oG6Gv73SvX/qsdFdVrTnpA9WXdTNZ
XqPRjg/MfvttU1BOClVvQ1i5ZKt9oxKHR9kYzGKWQzYvYlM5y3RCddC/65/TBao+O1yHIl2bg6Fe
lyhx0n2U9cCQYPTt9aSMUIluP2IVRsgFYi/w4Gt7zfDda71kZ3nopixg5TsfaMch6dZxF9YlAzAr
+C5dmm/R+ykg6WxvetFy4GOETx/bB4zV0FGnuL6Ct+EQRzDQ9PfZU+Ll3XkW6ZsZdPG15KIWlbwk
BXVR17PIrlFnAdNJnmwaBxR/KDZsBHqbUOa4GJViITRm2vvF2bfWbB4GVrA+8HAUb9Z9itTnnEHf
fllxZDTOyZ5c89l2kv5lKopDO9DrrxZzOjUCtVLZbODbrXAyHOZvmSurY2aMy6bswqvnLtEtidbT
ip51K+LixmCl26fIs+2g6mHqLeOO+hkODoeKJ8HHL3VabxuzK7YF21GiAWgsjLGadyPy6Upy4sxA
Dc5+R5mVrczjlRuKc0mU5ddVOw4z+habbUrRtix3uZFCw3vB/8Ep1W1lxQtJX8m2v8Hk2aCyN6ep
OOlnQJf2au1SR1AjqNmC7dC2cAh7BLa6yTcWaItL0eCXbYstmQcWM7gSGaD6MBLowfgki+Vfgopw
AgDc7Mou+9SPpxnWH0WQlztHDWOC3jvIFdM/XfipcHNaKVUl2HWHa9iMuNcfp9KMdgPi1D2OtWPh
iIQfyj2YCZb4ylgRVc7dZlI7jkHpexjvnrBqLkd34CefXOMs7HG6D6Kd1zf9EwJ1PjYcBkkQbbOx
XQ9rHj8x/rCQs1jQY0S2Bbl78tacH4qkkK9pig3Q7tJKAHFtRv0SxsxAJGVCbngRk1kk7mkOus5d
DQgn5kGXvfEjd36zM1R7J0TNie1B9DHTHVd5vQ2D7KpnAKIJl2vW/exhO968Oty6qjryao7lqGM9
xtzDPaLSvTgRC6K6ftTjUT1yySvRAmYcqtPK9sjO53kngRfqrR9zC/YSPhJCaig8JPDDx+qvcSbS
ZAxMpn31Ep9yhtVFO8kNS04LpFNaIczn8x8LyGEgAF8jj0AHI2vWveG4JRPd8N1vCp7G3qoPWOxI
kiHHiHlJstOXhz6IW7WimlamTtAp34QjbWZ4Ijia5KRsetUEpMu9t7j1JZmD17xNfnmr35Epo8Z+
NvDfAueRw3qDSxEYPaJ+2IYVg/SZOjh8LcwAOZjPIAPr2AZkdS+iS1OYP8vK6DZFnwaXdaRLw7dU
4fZgntrE43NRRv5hYioKPamnt8e4bDpFqZY1O9DuGWh//+LbWcP0PlSqnsLa2sODVvrmIl73ddqd
KCy7szsN5YtAYKXvmMay/W3txJD7OVKIb3L3fpbex+E+K3ifi9D+7Bmeft146dxm50iRF12m64WB
e3zKuK09mG9rLB4bgTXwcSl+DxnujGrx58cx6J+TeHorxpkkBCyuu3z2weGrDr6Y44usrOa+bT4T
35Qn/dzJmDmhkL/rck5PKWyjqx/13ZeWreEkt6ex3g1qBpNn+Kn5DE3ksNn9aA94E9wAdKMuIyMt
BoAyNzm2+Bqy6qN7YFuxjaTL8I/uTc3cG3+d9o1ZnKXL2qLxAK70jUEkjd3xiyi8Ya2+qSze6q/D
MHC7mo5zDrLisVs+8jKJ+EITAAb+enNy5xI0A+fhUv/WO9XJWF6TtnnLK8oTfTt7KZ5CTLKU+60A
YR31yckPijff4G+JEasnYKbmzg3TO9wdNcYs8wILqj0vUdmcGaAFe6xcJS0Ml6az9Fdc7V8vui/r
vxYfJK6epFkjNVOF5W1jxxjgHWPXTOCcIH91T2MEEcnkmUioUJY5+mhj+75fOFnzCDaZY88JDnU2
GV1YVorJxtiCFc2TW0YfRbJkF1u86dm4vsP1b6uZA3oiD7CCtzr1vhLM9yqj93YwVJOdrqDkPDfn
eqCjaNGAH6wekaQxJI8xq/SjEyT+KV7CskOpR/ZQ6prY2CNcPwYBOb5dfuc7ltc1OFqOmPbhLKdD
RhtFpkt4zXFN+TbpMrK03g1Coi4lleIBCgjyHPUWpdlUnRTytAeknKkpVOw5exEOwSbofMVGRutQ
DARhMBabAIS1mYxP+jwhvJV5k5p4Tk4R7DLaffiAfDwUQbp0aFHs3fSZNpUehhD0zZscM/exO+m3
LHrokHcdRV4A67HKzyB4M+be/zVP86EEMrgmWCJ9xrG6a9StkB6Maw68nDg0OxjXa2LCKCMVaEa6
hQjOgPuhXHzB8nMJWgbvgsHd4vIlzJ0jjyY/LDwDphzkLXY7p4rPec09tEYw5nwmunphaDaM7Qn3
aRgWRFfTs/qFYi9+TWt0YrUQIRWH/JAgX/ZBwLzGrdgs6N+0Dzg6zGv/TJjIJ+KJdO+qM0SPrQUI
rtmxWR13xrdUP/iiOXmB/SPlxVJzSNIfK8pzcSpDNqz6PURA+EOkxq+sbptzXzHCbNScfKwyay8n
YqQcTDDxMhzs+QFUePzVLhodrzCzxmozF91za46APpTAAsJlu18/XF/8FFUbwf3iuNH/T+r2D20W
+LtEWuaO3uVo499JI/Lg2GxkJrTgXazECGGVPrG/azalqJg1yvKR9nDeVmDO9H9Nb0cyofgfNuB6
tdCqekPp763tmrmo4uP6z8AEehChdaqZgu/NyX+dFutilwXeUFe8+oa4ZIwid6vNZ5aqwZtZBGef
oyTNxARLKzvJFs/CiBjroB+NCMp6kMn0+K9vkTm/Ob3la0WykdokIE3lazCa10L81RcTLmglYpit
5a8xXewzYRSQSc3pd+0Bpoy4WY4Nq7ZtPTQv1pzfQ8Pn4DUgaJsrH1mYMCr3hXnoi1PdDjxXqvYv
yvFhrpf5NKsFhR5rfHUxgUHe29Te522671VFM1neTzHYMKDQbKkVta6cCrVuVydpA6X1oP/9aB2v
+A+hu6rqNgnkT1yHP/T6J8CvjQoDk5MyRbOxxpZCxh5q6LQ66bMnL6LfXtV/5raJPjgooO/b4x/9
SjpG8zPwpwpWIBaxbvQdfBb9sUfTR2uX3MXVfKHFRonAqXEcwmkvLQweQ9O/OxEVvjfabwuVP/1a
+EuPipEJqjyK+uCyYzQ8qrA2ZnGhTwg4ULeWicyFM1nuljU/65+vSB1BESsV+hknbxvX/kYXGssA
na1fh2MaxK+6xMxU7aCLUVj1/RUFCtrD7/hkl9AoTkKVGX2GjLRJ+suy8cgt2LYB8R7+8m42Qhzg
NH6bxiA8y24izZyWEETlQ5xR5Xl9GF+iVKKe6YksSHBFeUzXgdHxvmTRyjxPrah5ZEKlXuqm/Lms
aGlyvz+wUuzOY9x+5FBht7ZiqHo+phmf5awWq2bKwOKA0LOwDOrlSdbsyxkFXj/11B19eshWlb6F
dPdLSNmpT61cu4TVyHBNphClQj3M23wA1RvY4M5CkC8YyHZpL9FG2BBNmnEEMGj3D1kpfvUhIzq4
ors5y/rzCHkrMXBN+R0keTyIL8QA9LT9aCRm/26B4LzrO8lXZsYvttXI89xFb9nIWM1zG0CL63QV
9V+Gy7+A3/boI6K+ZvYxt9GeN0w2W66rk8vPPKbII0ilEAdUXqi48MTr/7BV0REl2QweBgHdzpGo
hHUNMGbTsrU7qtt+TN7CBZVVHI7roc5BKWcOHKWRKKZt7uQf+h1Zi8xG82i96UIJ99+vLHdUPsTJ
XhiaGoPqSeocLGtRveiyafWIa+mM4SmaOEdIwKAZWyBlTvJhGukPbRzwHpuCZ3cAOrqGP0pC248E
k1m35BgJZJUbk2KLtJpia7YG/FEyw0rkv6CseLpvIkG17HiGu8mDIbgzG16xxYdjuIcLn+4Ffnlk
X8ROSX829quiPLdEnRwWo6GRDJunXnoh++au2c2lnV+9gS+6K15BOlNOtcixjFSAeZjZGQ/MuOxw
4OwZq3HbLiiL8m7lNVDb6ByPwy3x5KkYOyJBOPwEkspH/TFLe6Ca7fxfi/DVM8buru9WKlR+e/vV
ka+6bhRNBS3AxB8FE/rgEGlxkLK4lJP76rpZ8y6g++2qstq36yIPi5zlBRY37tJWeAfdvjT2wtfJ
sb3rirBGpl8SJFWRRYFiXmxVCs/eYW5+lElo7HxRncORIJlAzOxywyI7eh3WlLrjyqBbmZRmAXRC
DmkjbTZxWFvXLsqd/eiCF2BmobzGofPN6zKs0VP6nHvdrWzM8c5fXNSSnEz431p8b234sPTeD0/m
zAgrw70DrLFNqzx9DFar3wQZt2kx2f2tpHxIwvAsxPq7H/JjHcbu1uOJOIC9xR2NpmpvBLl/TZv5
0qF5i2Up4TPaN8FE7TTAS6Tlzf74LTRVMhHZS4JUPaZrfctN+vLhvCxuu7N9EpcIqHhsHcHfCazD
FJN16YSEj9kGCKtELg9hjRVucpIdONmfk5IVk7cE4Zm93LIsr4XV4n5Ar3qBecExfudYwEYmsPun
Oo7oBCqeZ7evmanVYnowernH8AFhpJvElS9YwsNEwuLZHjEmRnmtmCLMToStxTfT7bCKFzr+aSfB
a+6tlIfYCJuc9nJ4mtyOaV/XTXwbsNOtoh4PVeZz5fXTOVii7lvTgSNmkba34zU8efRdS1B67ywQ
quK9jIrhY8XKvNEXox2bh3Yh/iyyCWQYCDtz83E+Dg7yK8tgLs/I82QYbXEImvq79gyhNtiPS1ox
+jZCSj3GUC468qOZi9sg0o+Y7e5TpQafYdW9BdaTV7rJ3l4nNvrxQB6tve5Qdt8Kyvq7NB6qt6FF
NBV4xrUszORUjav7utZXqCw09F2Xncuh9F64fVPyBGCq+zIAEDikTzLkKGBLH27RH2WPk7Vze8TF
xPolJ5eokYei4GDPGfKwX5HxtY6cX7W9YumUdX6VJiuRVOWKTfN9Eo3WtQiUcUC9zDnTQX9Oj2GX
Gq+lNaDJcfjl16F8XEQdn6F+3RLZwxSo43KzkoZ4bJjcbubE472zl/aUs5AFIZKH27AA4OCmAxKv
9FnYbD1lMd3lI3EEo1kOzxNyoSA/O2aa3SqIfDvTZznOqX+jkar3izBOdj2kD2W8gvvFN7CzpGsc
pj6bANbk88kUQ3Wei+roBkQXWM5kspxwtxGuaTC7wr81DuEtxWIvL4s3AwWqxgA113BiWtEfBqsJ
L54YPoO+DF+rPjCPTestp7DCBkrC5HKVvn8rDd95WBgaPYCUvw2ScrnyR1yyGSvISaa3JCvDR3IX
04zB3NKI6CYnEG3kMpks3HzrKArqODUkR8hd9IcxjQZkenDE9J98QSZbl4MvL+zg0rp2uvMKdlzZ
nGdXw1yLrcx7HLXxGpNfAG0BuSxMFVFwmPQJqACmifrLInq0PJVJxuXd9tXZMYLpVjfpc7/iCiCJ
MDsQqVa9FCXOH2MO5KlaKTeTxV7PvsHmG7KJugAACtOwPsWrG1/1syPd9ntnz2jWEo+QqsH83UdA
1TOTHTn7Rf9QBRaYosSb7kkem+/LEWqJ1pv4ySgPM8/A6NrGY9jDll3NaL3PcygDdhy/VHlofjTs
a6IC1UkeV9b92qWPU+sn0JHCK7s7pZ3gR0/dEbDNOHinMFt99Wic+yzvHxkevQ4L30mS5PazMyFn
s3+sKAUetJxthBRwartmQqYUxCRnADvIq5ccCf1L75p0JpOVH1d/4GxcKZXqsqpuyEHTa0mHwpTO
2rZmaL/NuSCjoJ1PiYyA2M7dbhZxcxCYrUECjekDU2d83Sbw3TbeTxlF+WjHh5DcFLIVjPhuDszz
EOEq77zOeJRmdhib7hczYgc1u7U1VeyeL4yXUvh/QByLu0XW/pPlDowQAVjLeL2rapkp1Me090YU
BGvI+9C65jUg8efCOMA7CPq9x4T8samPy1vN9uCm/5eoaTzxUxfH2leKBy12mAi72YZtb915IrPu
7Op1RBRyzT2/usnOQeIFSYOXv13dTZom624AirNT/cCNlvrAdpelqQ+CPWKEcSU/gWYAdccJm7XK
4ca8XU7zI0DAfnCT89IM8d5ff3lszghlNoZzndhvYuzcm4Um4JDi6iQW5kdjrvlDKQMbdXIlt6ln
wUiMSPFyuzaAxAvlwDE9EsP8YL6NZ2sK+2fKAAKlmwLD/d6EVfIyz+hZjGQ5I6zw2cQhhu1FFdxh
ISEIBeLMyW2aCfTxJA6gH5SWa872nRfLIw1Goegm2B1cNVDw6lPFHJjUuiq+dyRoxLQQ87klyWfw
2/LRmocVK55fXF2Si0gZ9qaDE6TIXlfxDkD/Z+WFjD5RmLOtBHAcxZgklUN1mnH3ZRMPp2ndtTMW
nzqdi/vBZtZS0OR3UlRbhJF0hmCxzrqampIG4MB4xasS0RLkTTXshMX8s7KYhGZ+DcaJzL1xoSLG
o4OqyvfoLACe1Ldaqcl9STmsq1NLqY5YBL62U+7ductwv0ZMzRAfGcjEzZ9z3jjvE55No8ANb9oQ
VICa1Vk4YkwHwsTM7ya8cb6P2uIxoJPpRyv/zc3MTGJvdghVQGKZWz2xawhDcUMZ3sp2Db9WOyMH
/LaLHsh5xW1LQgJ5C2t3KAbYB3HXfLpu7V5z+JORalDFEp8Hu6rJo9ylwGY3XV+FFyzEkN8jhADT
rKyTOSV7X58iwzxzHUCoD5ge6N52MZVtgdkJtpX2gzUVloq8OssMCZaxIgS1iCMmCgE4LnK1OpmT
M6PfnV66rYb/2s+oSCFbgE7HMC8Y8QDdenSeYpJRH0b7jxe+OOItF+H4kA8zRZUZbWBXxq8yDPa2
nM6j51SXFCbDlqaO3XDDaGtY3BB9mo9kUBrvyCnbnRUnDDK87JmFSvqQhCpJSo1DDX5vpScijgke
W9ycFq3BYGEMU0Fp/owbiyMYnM0rUoJjiBnPme36LoD8TN8xH21zupvD+mhRaz21JvifjpyGvZBm
uIkEWacGmCs0+w9O1Ddnpy8e2m7pj6Yp/xSrtVJjuCjS2cOw9duWsWmRIIQ0olvSeJtCqtoyIvyo
wmI4ZCORfpAH5qNl1Nc6GbOb/pNncA9aM32DhC93Ru13GA20pJ3lVvcF4PKpK81r4qvAKtelDm28
P6y1hsvI+IXE5/Yy4/7ZBwMq5LgnTGAYrW+hVSaPdt2gDp1RoY8z5JOqXtZ9ZizuJjEm49GgdC7f
iqEq9nbU1qd/2KWb/y1RwKKkYLZW5Dq8TEqX82+6pbYXDaRSqA9VThIS9EPqO9ZQbH6I9iLERTgf
2uqDfyCH/+T+oCrB31Lmz3oE2pOocLbq4TuTQVIhjXrXkLpwFy/swyuZJcfSYfPnoQic1XlSOEi1
+QU+SxA2O7+nURvWcN3VOVOdQvjvXSbye1w/O/16c6EzxfK6v0b8JtsvnX/SPVfl8l7m6olWjiGZ
VRyRC4dEVK8nvObPlWFfQAAz5e2RzFftHWIB9J8ts3fRvgkyrY6enisqHbBt0FG47rvlOW966FpT
mWxcU7ymXfBntRJnP+TTuIlbxKogeZCUKDW+m7VwBav1FjqlOOB5gxdQ9DfXmsVBhAwnKqulOq3X
t/KP1p/PcW6AtUm4kLJHMvgCViNTeAtY8wmno7BkOohj3jkkVvOZNUxH1Eaa+1MgLEALXxhGeMnD
5qNbCrLh5uohRFu8Sz3nR4uDjZOnIP+Yc7NNA9gCa3gYivnTqav6n6Ra/n/LL7gaTRflmBX9D61b
bjOeNdHEbvUU0JoKnNoViHKJFnbxzHMci/uOf+qxL5y7QAioZHH8bGRuxrJiDQBf5SApywktkUxV
5CJBa6g8wCUE9avV4aZxaiiKTgpvcC2LeqtnD3EnXZJamxd9+/i5+aMM5Wc9U+FkrhmeLKtHy522
xkYgbCCRszV3YVH+1cUWO3l3HC611acbmcTMkAsht6WFRCyT2Skux/7BGD8ocdGOrnQFfkikaigd
41iIGqRCan12CWnGDJpuJfu5TdIw5G86tqGVZZVnPajV1ggaP1v69hu6dNlb3y03TXb6McaBSo9R
e4+i987YLHAqBI3z9Fmmd9hc4kvjhFen8UouK7c/liqci0HtNzCR6D7w2CxdpwbtRJNmK40Gcq0R
OkMxURCkAbIsaTN4tpzxmNnyU0fx0Q5Mex8/G27kddtDzOlp/3euX7oP5NiwOO/KCxppKGuKVxHT
ORyMZjuQVws08aoFtn1o/8nK5UP/RdStH45w/+g3v87j11H5Q5RsEY0jZ4VBUI8uWmP13qLJRl/V
fS3mkoJxnT+6oNTUGMkXn14bPRZLl56mxjhZc/BGDWfhHWqA4DgLS8m0Q9BBL+mz/amb0dn2lGKV
kgxnRf3pWQt7HjWTCvkuL4WwdqFjzXuGxy+pGn63cSL2U5W+y9x6nhZ7xvNh/0py/FZafiOD5oMF
3IHR3EXfk4aB5DKpefXpKQuvfp2c4UtpADYQpJPb//aM2f2HE9j5L+0qGLDQxh2K9tEMIM/+5wHs
p/6Qpi6h7k7eXSwnmw9VEfvsjoJ10wS4tsJ8fQeHVdM2JS924FGB4UlmPRGfytzsjsJxD/rr4Vvb
V7L7nUrkmR4d1TYkRpHA5vNkXCxUZshu2NFoXwG1K3NjQoek5/Ifc9dXLYH4v28XR4mB/0P/5rM4
d0LHsSNwwhrq8h+XS8rSLiO7ewv87q5p0oUme86esiL/HdvGeDKd73rvo1diepSoS7uMEeMWFsUt
y4IJr4iPfcT65SDmzoOOfLv45xwE4bEhjBAv6YNtCcIU1dKgaX6QVnARq9WxG0H9V3bUqF0Exput
dPMPckMN+/r7b88J+O6QQjt+qO/Wf7s7BUs7IlIGFq/N8o2oWbGzuynbFfOaHN1GSl68Yt4O3lEP
I/XaQd87QdVx8CRdci7UwLVIiheX1Sjm26P2Pg0Blg1EzMTUpb/+76/kvyWSfCXgyyDtWMqb/PeM
jb6qIuofpH+p4Z2KeD2Pq3jFt+FuSYnvTmTh4t1gXU0sdgjfYIz2k7uIa2mMVCwpsywJuO8ffial
7f3b5+jg8/QVlAFp+d815a1dznnH3bs1zcrfDOY9FLIzg+X5MUsIJinxFpy62MYGu6zNqTHVqMKJ
X42EOiVfu+s//DjgFP7HD+TbNkwLK+LZ1c/1v32xVjD0fc6qSqkbbfw1g7cnyGy4GLZ/4fUBDOkN
2RWtUr1tPeIkEUeZPzUBQ8v9UmRyOHhldEg8FChTijK/q+U3/Rgwm7kj9PfB6YMPYdUgdTCr7Tzk
OOB20n0+AZ+wWndAMFA45242ngqlCnTin4lJyzRmDeiwmSllvaIGClfzwWzF2bbqP3mXMBtVRyJ/
xBc9Vg4q9saKi6KLuFzUxU4Z9ZehfWicNn6YK7HpHXbZtUFvF9MCkfpTuZtFkgDKvhRoCnbfXhQ/
CqK8rxNooE1h18brEgVvrPgwja2xPLX51L/X6fQpqmm46H3DaFfmnpCWFV4MR0/uNcfcewYvNL7N
bfLb64aavVAurj6XFiOS4KI/O0z6BFdKq0H60LiX/k+UlM7WcSb5YY/9N2bh3FXlSwuQk4WRf0eL
/tesosfdYLiKyKkpyxlZmFHRXju28VXprLe5kvWtjdYzljTjECw59LQ1SB5dumzRIgIWI5tI1YkB
89h49Ux4ZNdRJojEOy4CQQyVzi+3/0VKTwldTskHzSS/hjj0gEUM1Wa1DTTpg8uqx2SuNdlHD+pi
sfoRfeyCyJri86Hq0KFYMr3v/OUxRcG+4S+QciUJCWaZG+3a1s4uehm61p2x99wUYR0tKoZoewiX
r12z2TmYQ8IzZfo27cbjbAPScxNaKgIIpr2SmjMv15gAm3nYxG754uODqJSJkF+ZmcRqsxL1srsC
uddGC6AJVEXklEtgzOofw7FxRhrIXVMZr0S8f6Y9JbzWW2hp9dTjxEkWcTcN7k9LZMwv2bTN9FNM
HI2ba0uOwYF9cmTfnH4vJSRKHClUeSxFa9anG+l+SVmUBExrwUZTgrzg0sad6Ozk5PfvLRfGiBJ0
6xnRcLW/FVVrfcnhshi/iX7UdXus63uGhxgyazIYu/pXZ2Gr8/mji5AS9YMg0T2zn+RKHGxjtGQH
goIh0QgtD3qjbVC29/oSMiDu7UQ2XTiPDvmU2rfQlsci8uKDFlJgd+Z344wgztf1MTEvkY0di93o
pyd8H2vn2MJEBCcgzV/thDmztB/xOuX3XtM+JuNoXqwUSxUBfgeTZeC2NSyG+Ot6txZUffVMKuHS
Oa+tLY4Fo/dHpxM38qLaXTMUhHL6iXsYu/Y0ee289TExn+mXT3KEZZMkJK3KGMcpyhMt4s1sNyNt
C0luafuHcnQ/SUQGToMS5tgaAv3MOH5LG2Y9jhv/qpz7sV3WYyf79uAVjGmbiDCisVOho91y7tVw
0cZ2yArVYLowH7w8fXYCwUYgno/s3LJrbiRvilHWudPZFYgYwTr/irOquo5rTfBgdhaTkZ3z8o7S
/ui27vxYFYATqzV5Yek9ndW3v/TujVwL52zhgvCqo94gACh4d9Y0fRDsp5JGNRrY81nApetLa1EH
Oxitwr52D3YORtELUGmHbvzeoX5kpHHzO1gjmYhZaseYagI0NBtpGUdQwcUtaetraSfJk3Sc9lJh
X3TBLFSphSnagjsorPSbuWLdJKud8TkQrQYhiFtZzNfHn7qe0h40gNpI9PBxP1OGqbUiTjl9eA/N
9FOODqMUFul6d9M27Z91bb47VW2RE10n5xzyrC7j2tj7ZRq9jwjfC4+nekVSyh7ihy5SWyaNTCO9
HQGHgihLRHUEYVpivZCV1Hx56OJMqXQqleKuPJFzqDgVVvgKFo9JU8NaCbCiWY0G7miz21t7q2rn
o9miph0l6ZTJcE6VUq8iUHzjtxKjqZzv7Rmdh0zexgG/yuiMPi4vkm/SfN0Xzcrhrm6p/y+t0ldA
OAVP+cTmUrrs4kbehgj4j+4Q/iVIsU6dgUSxV6cSwgGHHEJEB5xeqjPXTdU4sM0iioAU0YjJQI6U
W0/UdKHIrPm4IqcBQdrzfbZ/jGruT1K5PSvVZ+S2D4WME/BcO+J73JozISvt/RjlFthomqiQNyv3
bYZoakM/NvNNierbvBhOTf57bLtdHM8psPXkrlrC/jJA5RiGWp4AZh4mqqOjYYckEbTlNVZIlyRC
6g07bTNE3S4fEPXqsacWV2cpC3sY9Oy+wanlcvzU44s2Wu58PDc7bbZP5vGlsCn/UiL5wI3i+NGo
hNxOqwcZURebDkEvZEuvwDpJxjHVx6V3FQYicrTFLHDC9azPRhsG08V3RXAHpnEDJD17ILIZKDkD
EJUHwj2ragiQZ1+ee3ugGqGxpm6tPysXyXhpMEUBdse2WZGucuFuM8EuYg2z3+vo+vthbXzFIndP
5MH9XAhd2qY2gjoiIp+LMD8ZvOUc+cBF2PZF7Oimoa92duVcMZ1HZLzLR9NwsmuZd9B8HfSIpoQS
FJewWGkp1xyyLsV+edTqFbeMsWaQtThMFmb+gbXe6P4/7s5kOW4lzdKvUlZ7pGEeFrVBzBGMIIMM
DtIGRook5nly4On7c7DMKvN2VqVVL3uhu7gSpRgAuPv5z/nOUO9bTHYGMRlGLN/SaYbyMW/7FuY4
7evrsfcYbmPmX64ZCwi+X8/hV2cjoDq3NCgq+DTlZ56GPR8Gg6sadQo7U9SiVPbPoDJUMTgbmtiw
3eMQknudPCcg5YmpPhXGn6YW+YN59Z5mVdHuahn9ZFR505IAcoGUqJaFM6tTzTcSRTtNcbKrWrXB
kgMnX1pCS/zt69zNX41az8lJVcfcvbfQqs+WK+7ZlIxHTaOnElddvtOmJtzSV8qYrcPsh8/R16ok
O1a6dinQxtZV1O7lhmO9GOcCN3ttK63YCCyKGLC6fV3E4NDRr0rVqK/qWP5RkuIgf0lplUOz4R5z
o/1I+VWrqXhQg+KSsaw1M5jWxcULhuCXElTFdnFWJcgXYEj2+QhiQ4wHXNneTkwYTuDvM7gJiuC4
mFOsRKWHFPp0j8bp8IzEsvFVVNPdIpF1JVpy1Bkc1c0yOYxhchtF2B8wgN6Glq3UWIFLmszPPtf0
HcoF3HvNlWLzBsOruEwVpieAVSdbh3/9M8Bz4wmzWkOtIYn0RabDIGOj/jvbxcrVjnRr5i6bstCK
j8M035af67nyjrijjAOgt3McuPo+KoL9sq2MwjryOwc/y5yh+2cRLALkaABMqkJeJeeewlwRbZuK
6LbjEDotzeQauAk7h7qhsGqut0kVxWePQ+Uu8JT3cMok24Y6kYHagG1qUZ1gOzgyl82YTcYBARz7
TKDYe3ejxYn5kOfz/ifpsLhll2O0mcOltjHzWDGoOVWxrtEUlRcjrDe5mJIt8XDW8jJhW9ZFu8X2
JSTzrueaNWj9mENGN9I6Egos2XALINj/hBbSodoMQlN+vPteBUR0DupdTDfNyWI514Y++om26uC+
fouu3C9rGaGWXa61OMAw9ICwG/zEZIqzMD0ml7mc0So0bBHTzA9lzUa1q0NjbQ34lZdvp8CSGUei
/bl1u56nSJLE5+Vu5pHGtLZkCDazDDHqleJn2dAgILebI3yRzZBhhnFa+zC7CaR1S9kuOfImKqyV
2mv5SthQ3zG/c/F2O0JX5+X3245Ty1zhNZ5NUlsM2aRUHe7w/xfrga7ZCjbcsedp1lWWsVscs7FZ
XCOYVA84QTvL62AOFJR1WebvNtKbI7FedgKcA7PEXDkx281lL4U9qQbCbKRD9IQ85ne89HNohxvR
MyIzAXFT0OrQkDaSxu1LFxRI66R3xLxoiTazHFxWXnJOKLc436OXxGN4Am2aSVwW7AIzOC/31aI/
Dmoz42/lZ+h0Cc8QDcO9LjfZclu2LBdLqkYQ2eDY1u4h/klUSYOfRDlkovf2aqD/RMEEzHOiJp64
cxp1ZdWVebHHkGhBzdQsN+t3mBnxUYmYojJDvqbgOEUf8lyNtU9zzq0H3cJiVTrtq5YSkHE8PBqm
l312KSaHwDwtq39ojvT99PVjPNj9XTMrjG6ll3y5JWqWi51Wsg45JUc1NEHb9R5q04ERzayRfqHQ
N2kSHurwcbEKupP1Cvp7gkCNmxNHJRxWkHaGcVwAXQLp8gjO5GkkU3GIK3FRMIHg5ojek7jbJ+q0
a1qhXlKHIYkEYMz0cfpYjLM9XYk/A8lFkzIRTFrqCCMm6XzXyRMYt+yUaoJScCNf2b1xZfj72gZ6
xP4Uv2joTfUmoOvXb+PicYka2TL2FFsTGCGVHpM64Dsz5oH+2xSQigqaYVVVhcwGuPURRaIAqQqc
PNkOROO2DWpNp9figrvjJuw4PPUWB3pRDgdNqfqtklrisNAaKIeGwZVGz0uIQZhatQs6x1nZJsVu
3Tx6K9wW1ToYS2OL8Dz6UWMhhEgnNIpGuZ8944pHsOQwEI28AsoplAqBuQ2mTWdMWGiS0oGOI+eF
fTz7OUuPWcFg8KDK/Jj3Iz3ENDoiqBe07+xINn0MsDD3zaDuBo7wdzVHmJRxEAwKuMV0AG00p0Bw
6SWSNxo+hxA6h0RaLM8VNTTPhWqewjRTOI1yg7dmb6zRBuiuB/YBwOFVKSN3VUzTeWGbLHvMwuXU
HVt08sh1a3Dmh0yCmvqYERPc39tkDhl7/+C0gD7ShmiOKF9qyUbpp/4p7gexcYeYRj2lQs6LjU+O
fM95w2fUaTzKLSDB61E30zPnOw2gQ/1YBS0H1VH/eQzYwmPKw9bzkgfkltKEZTZ1c3unVdzoV7nv
20WhTllKl5WnPmY0YHNz4yrgMZBgphE0mmTYT1etqtng5EJzbwdSRZbJFg2H1XaOIemzHsUpB3UK
RP24IhEEfpmZSituXqIbu4JzUN9bzY8LvuuNbBvJu7zoOYKPx+XWWbT1IqlxTsV/yoDD41QmJxKH
5YXj1b9Atv4zAdkA+WIzadJV+Ap/oU9mWdN7oqOb2y7aDSF/tiXRH02OaVLwjsdyJSTWZln8F6we
41+58JP5kNRWI/Z+5ZIilQMULpIXxVHCPdH1Pf482YztR6Sk9F+UXCak5wZ7E8FHRfLPOGPNKZXo
esA4xGoesilPqS/7l0nmBZ/3V+UTpCJgJFejp/mv78/sMiAzli7gbjlvJBEJqGTzQR3dW6JxagNm
qm81FTnWnWE3Gyp1P5lqnhfLROIxZIE2cFQKu2H4lppHxWXf4zQKGfckPQiz3QrMjFd6EaiH6EHQ
NlG2VbBvyMKEAXfl1FmHKYJzWMfhYdlDuLa45ixQ8t+AopO7d2pzii0d1woa0VoedkIOBnqdP6I9
aocuL04smuUmcqVKyolHxUGx7lNbAa5tUznTY5IhV25JZ4I65GznHjInQG2YEvqkFTVZYfD0s7zt
d/VgsrMK+/qUFsYe1hMBoZKHewmOC6rlkJ/gpdzRPM7eS9JnWBnSq2iVVUl50xJ0HWAKHuvWvimT
t9eJYOy9sC5XrdF7/nJGdzHAWgFeZa//bUimYRrx8ZvNpNEf1AZ3AhhofE+uOPfGx5EwLUbWZl15
xA7CtLzTozHdGHK3Y7DtqXQ99yfIOFQzYPBjSjMQ4Y0Hv3WnczTGNpbQ0rqQGMVbhe9q37vWBzlt
EgByv5olFcl10FIadiV6qLtkPWk9RNpEsOqZO92oSsyQRbAdwKzuEp6VTpU7G3Vgw03VDlODrN2U
o/EjDMYSF9lNEBhSk64b8YaNJ/0Xw1/9n4x0HAJBzDxMg8vP/csdCelJH2N00x/gD9JzjsQ2Rxuh
0L3bmEG01WhYciQcLZUg+kha8Jd3S9XOoZXSaYmf11edFsBZr90lYthl6kRCvlEDv0u8z4yjwhpY
T735n4V94/+u4mYXYENhk1h4XDb2X7gBrP8Fp33gaQtaLXJ6exNMA3tqb7q0BMqy1q2fctlu3lPi
iLcD/ZTT9HYucYDCZ+Pah/vEhaacmqYLV5kIP5U5gwZmETR2mbQRYyShmBHbAR/vbEO9fgySxNlH
zmGZD7gtSO7ejW0SDCCmDFP4TKW5leZjXOEDqWN4aGpF+O4nu2Bnv5WZ0y2nB6zFtnrfSV4Yxj+5
7SLXnSWCtVbZT3VMwaL5W1eqBzfM3/QxnRDIw+dEd3+7LdbDBVDZdzwJMjZDa671XVp52qpqQeh1
oIa+bTaqJAe1JwK0Z8l2qz3CtAVf1Jz/bMerwjYBEIUPITt8kpogjczJzpDIX0rqvMTUysZI+4sB
Kwru9E7gtkAvA06dvib1yLHnsATfFlEkhE1J64vuSxV621UeTU3O1fbEfhnyJlK7MqrXjDt5YzWF
QxL+qHvsgiRZD7WUbKnkVc0FKTBsrj9HBFGnVN8Y5K3k6C3pcI9TO/KzoYw1DPxJk/tjZ7AbkfjW
RYKspAtM0h1bGtYAjo5oB1VR+XOnfBqj4ZxKI3Ko1/kqQ+dXEgaHIcMjxAZRXGaODRrB6R9xPdUB
zE74b02reY1S6KDLvtqSFjGnRqpKUzRUGZ8Z8ev6ZhU/LhP0hFaZWlawaKPj+JAqMEaM6LOMQDma
LOjB4hlxKj5mrou9II43TC8inEHGdOpmBtqIU1sjsq89+Pv9coBtja2ulyRS5Y8XVVBscYs30SAe
IhZAFWRroDK7kDaYNE9wFmRyTqT/dpOx2eHtYLkto+Py07VTozg1wy2qjkXH3wBj15861T54BT4x
kiYzKYMdIyiElSjIKTMwOcrEscb5AOK/NdxBbIEq6YwH3MGsvJKqUTXEtRjfXg2GKqBDssdwRt5a
2iuAUhgr28hBGlRka9o7zUm9LTfQeWmsSNB62H7M4Dwb2kx53P8UACTSHOBo5Dd+bkOMCWGHW3Gu
XHZXeALShFyB2ot17YElWRKCTWdEsACDX+HMVB3fMa4+1SHxFjQkAxstutRzT+GDd4MW8p8g+0DC
2ERnUdwTEipdZCXbjE4TS9RWoZws5+LssFn8HFSXi2CROFWwsesq60N/mXWpCNylGUuDp/wLA1Qb
K6TZQCpmphrgtwq6S9DxKA3sovNTxXsQYQy1wRmHfWvkj/WMO3ougmc15GjYZsROWjs4hx3+MmY5
5PCH8lSU7YciJoyXrizYSSYEfZf4+WpAFXqYI/Q+o1aVmzO0n1Ej0lNLlmTZC3g0dvo9NJpLFLa/
Ym+Kf3btVWwfVKHpj4VVPMP6jAAV1d7all7PxiBxa3VcvVHWYPUb0DpDlWBhi7dwzu1yF9GmtHZq
+Mf50J3DIjrQvGc9kXfdVokUHysT3zHTw381Zl6wMP+42/IM1fBMyzJMS7X+Wrw2V/oIk5frtQOm
QtoV+TadTO2iqXm9HkBEcK7w2m0upxxVMv+OiH3cbIQ2OG/jcaw5VNGMztGMVT8kjnbToHUqLXDH
Oc81zjeJekoN849DPzrn9/LY4qzmLsUmXJh7yFEwJlIOD54ZB2uLcM3aHUkSKHRp7BW7x8FYWM+K
8juMY4vmpMjBYBYl2wKZZVc5IV74/DLQwXDf6WxX0tk5diWnFmdytX2cAoTBBXdII9OESOLQiRf2
5ibJmcJIZWT5TVP6f8MhbY5Vnz+OI6bdSF73hvFc0aL6kyAjNXrMFNRPavQSybPMdmNSvpozx7RF
I3Do+82UjJdrUOQe278XeAq2goIONnhS1iPT5nmz+FSqzAo2DU5Cpwyn3fI8GSVsYxHxez1dFbp3
33IUXiWxrLMRTAlaZ7V4qWqwlIRhqIab0ma9yCzj5AQcPLM1xYmrYI4vuoWWuTzfjaLNT1bgzTQJ
9s9eUg0nJ/jTa891yuIRWwNtn6jpECHwMEHavS/kps6ULuPFK1ICKqx0ZJcOpa5p51cRDvVKayrC
Ukq4pc9k2UAubEUo6/1pMqPrMn5cJqhKNYwbXUkP0NY+6JqnCawOsXlnKpOuIDtbE6p+z7T8x4Az
9VTe6e0Sau7wDTOfDC3C/FhyijTvd6HZcO9Jv84i0YUjeV23Hw86j/pLYFczxbNBtmvUcjtH1gPz
X6THGOEXYR9zSTzSKCJTtTjgkGIN465WjdF3ZAa5FcOnaGK8HKH2E0GddWFTsEuRfRFHvJgYOSJI
6092O0wiAow0o9GXQJG28yiMfaA7IbbKAuhxZaf/D/3v/x8Xbr2Tjy3W1Kg18Z/u7wu3HN3SVYcd
6X/funVhJhP927Hvsvfi85/+7H8WcGl/g/7iWMxTdAcNWe6Df5rf3b/pug6BGuoGp2RDl6REOemJ
/uPfLdnApWFDwxNEAzyepv9q4LL/ZlkqjAdbwuDpf7f+Nw1c5Cj+wV4jK7gMfKM4D1XO9NRy/AXT
poJyr5t0xi/cD/Sk5NavOR1BZdCC6jGQSHpcsqoHLyGmLsqOOVkpZNZWXU46qayPGnhyYj4RGwl0
ML80pVWlNp/AC1W1a/p2k747karxIHcuzG3lIyl61PE3rfBjBwnQKjisDOH7GgEVEAbDNBqUxXuR
sSVtuvi7iqx90xYnJdO3uQYNRhjJ2VKDg5U5b5OG5kT+hXAD8Du/dANsZuveGvSV7EPQAQTBgEnf
65RBnWLl73qGyN1N7T5zRmqLjeKdbeMlSsInx3T2XUrrlm3yQ2lNiWVolY/hOLLdZBUFLWE1Te0X
JT3bdv7Nm+NR+TaDTuCIBRxuru2rmLtLWN3FffY90wc4eepDPvNPJy4ILTfOvsMZ3VnYw4YR3beB
1t4Ebbme8uB9nDYzBLXGwdyhuMm7blsXZay2k7Belg+DtoYADdhv2FqtGvADXFRXrMrS1c4cFmdv
kQc3yAMfuj3ddFNdKxObOEKPd3ain9TBghk0U7NYxx+lru7KdlrnZvMWDfpVeOlHGhV3FZtENw9o
n0w+gi75KIS1VjNPZv7LO/kHBjHdlTUZDf3qFN0bFT40WI2t5NreZWP8AUfsinX/LWmJXaNSgLE6
YuFYB66561z8pDOHJt9j1je4LNimGkKFZuDMqeFAO8nazATcnWZTl8k5je2LhiOSAf7Z1qu3VC/f
Sml7M4t12LlnuNA8GmcdY4Xq3dAOEOA8vyzyD/KUrl7eVyXb2tpudMoIjStDgywhemxqcex3Rwo0
Acg12R2hYvycrHNAlR5Sh/8r1PptyLNbCiLRZGfKdRV9Mz7o/bn8JNP4Jf+AYQLaCKaKWnY6q8qG
0VVlBdCArHlnivAD/PV3oiSfhY1I4fBno5jPlNaMMque2tHcMmMhDW5d7FDZ0InxMcHK8kfXvclW
zF53Dtkcf4xJ+OVFe+kganrtOit2vFI1XpI34FOpLkVsPVA8su7VGJqxkQH/5mNlY3J11Pe20V4y
p3kjanfI5/LNzI0r+dGD4o53rtpvbfPgQo93FfvSmdGHPvEqW9tZMZxGXRrIypCbR8zSkV+9G82/
F37RAhYc47YHUDUhdljdZ8PnBprgNzvGClU9/Igpp7Tb8jEp2jddAMaG0UtrrlG/OZpDj3hKmmzd
Z/GzlnIxyL1G3dGWopo7Ybk3nAqf2jHJlS/DSL6H0D5MsKEM2pJ4fl0Dw2afN9oXT7cv8mtVmHXD
/r44m5b3UHbl7/FPUnFlVK6xI1+5T9gmyi9w+YrSFHK3nnygdJKjcQ4V9u3Gea1bXmTkbUToPXmk
P2a2y7L7R2Q8WvIkBmgzor4H4tEm9OP3Tvqd9+F3MPsiJw8wDva9KSYMGvPLVLgXeKSnxmw4BjNK
TJG7ynl8VKfovZinbTX3XzxsH4VeX2vgLmM/vyQmI2bLooKuDnylNvdaC/xIdcaHAeT28vSyZvCl
GgDBRH0kLfgWCt5/Nr0YUuzRG/Eif2900i8PElpMUo8Hn3UplPjdQoOt9Py90epLPa0oV72T924I
uUveOPI67L49q7rFuApFKF7qVzsbPkMv/Lab/Nvqk+8iFS+lO1DGHifveVZvy8w4KQob2BKwOud3
Bmmee6hznpJ/t6o+/JwI/q3o84cyLrr2P/5dlwvQfx0UfhYok/WTkl2PNeqvC1SQdrbFBpcdpvzC
u/A52EVucQt7+yIfPCFFdeUUcnbCla0RGffzOP5Ox5yw14vuhR9NqV3DCrBimWhPKt3A4WfMdZmr
PBugsH7j/SVkxOgYNel/fumwtP5RoZMv3uS1q5rDak2h3FIM8nfm1T4yEislprwirQqDqKryDUYE
JocMcNdOyBE5a1SIxPAFK9o4iJ27wOnfLRwmJ/JNI7lbpkR6DO0xCXAA4r3zzb41doBoBjnuuld0
mjOdKbM3YijSleCYyEAdgpEmDJV0h3iOA896KuLmc1aUaW/M4a9GwlviKbtZRXMVVU4FhC02kYa2
7UTd4COlIWLLA4fR539aXbKiKjS4TMuqXVm4T0LznpziTR0DenTN66RQkp63MJsc69nkprUzh7XL
vNcH9bNXehqDIuU6afOlGq3LqJBpijXcmjDXX4aw+dRB9vhQtfQVxjGHYk7GBAQhKcE5zoXCk3fG
8WEZW6MIcVdahvDjmdum5PRtcooeM+eRZzAhd+hS63lsIS5ZSLSBBhUq2Y9ZJMupkRxsA0qZAhc+
yKadwHm45nya0mxsnXmCpAcDIynqPg7rSDAJday1VmYlK77OPt0VflTTcNgbb/QntOvcSEqGxbwi
exzctarYL2GCVhhMvAijGrActK/sELQ93Sy+MQwebhlqh6r6Sjo/w1fMH2lwr7BqGhVP9CrKP7Iq
uI2d8wyD6mJ7gM9GwukeXDlfPo2wC3zzWWzDrDtbqXtrnIgHmdOyOnOwaI0jye8/aGk09xoOg8Fw
2M1o8DxdmUWj8/+ylWClRkYKmdVJ19qoP5FjQJya63tXVbXViDvSzwN6pOcK45QFHCSDaLEJFNzw
XFBrNTpH7Wydaq9F5B+6X3YoNjROaiS6uDaqydpXGh1DXjmfNb1DtmXnxjUpa7eUaztFJNHpG0m1
2MO1oetMqK1tMPbBoR7yO4c60LrSIRPUq55sNwal6FwO5kMNTG1VigBZMxr8qWSto2nsMOC6xDbQ
/o5dJpJE1g7CYfuo1dpn2EzbJAggpU0mRZ7s6ITT7EQz3Jdz8WlExoqVQl1jh0hXbUPiHolzpSRk
otUkuZ9BAyKevsRJXK7s/DiwPlOUZ13BXuDkYXzi6wxXuSUF5tlulU68chT2gp4hKP5JXr+Eqc5I
YlNFswK0q5hAIIB+lGC+NhyvgdrpmzZv3jyJ++OUgoT5qhBgAEykQSDPcE4oieZj9MFaIiM0mndj
SLPKJ8qsXFdE99YIYkjNdmaquZtZGaG/Rs26UXNQX6kD/zn2p5SvusP3vOUmC+bZr3HRAKLGERJV
xas+It3OxtYpJ3HM1IpletoNNiW7tQiKO9G+NTYE7EpP9mzaq03Q0ctFtm84dv0OY6Y+O85WGwNt
86Z2i1OFBg4PWCTkVPqfFWrRaqJbOcMxxu8u5bNOtXJbdUZqMZ9C45fdajYgr/4J3B7tGdzlOHnE
0W02QV8re9pTHrrAoDZ39m6JBbrZaMzkiCQkfb1WcDJ09eA19qOHw/M8WOkVpFz0NM0TpttZWw9A
QQ8MHPNVo43F0Qk9+o4Q8HAeUbwTRTDscPtujXlWNwUdaCTdVMefRaxxtNaMjVNnCGMmQBGHrZA6
6OG95KJSxFs/dGW8p743P8VMPhkTLptYZ+KyVmx9PCpGeDOYh/u1EeU7vR4/iiJwdlWePufQVnft
iKluKF3Kuufpwc1ydV0PEXQ8Bu98QA9lCWjVAUy0NjtYi+FMJTHPdDrYYx5gFnyBqX20G7xrfTLj
qsGVIgVCOgoESIaKMl8uxr1w6dPxSlXdVGN9jyOpXzc0uywyRFJPfmoP7qkiMtA1SrrrVWp2Jtc+
Odggjz33MlA19xywZVqLPok2NcPMYFKLu97SLlKxDiL9MxEevqk4Bt5NYHbIqhMEOdA+lSEL2YiU
9yzqayuHTJwWMvI3Zd4W5qlU9AeSpYG3budK24JfocKclJellLCg1Ezd1aXpwC6UHci8GaWaP0AW
tRs4cDtQBw5RPfPs4XnbJGyl/N6KwSzpY77rmFuAGOzCTW5z7JpNdTor+o1sw5FArLUvaV3Z26V3
qWulhThluNtJ5qFCZpF+IfjhAG+bmiZsHHQ/gz98X4/iPM0PxtTU98RgmIXA4J8KHjJGAXDUCTaa
jSqut+V91lnUTEU4/maMsqpclJfv14gBCpR4rx6c+JVEer3utPQVc/WfeCJlP4TdKmITsDbXlRa7
0CLqEaRQ6ntWJNEQylWBR5JGnOiwBpBWoEELvbANfpXRS1yG/ITcadeSzkU4313HYvDWQ/fgdrp8
aPfPTbmeY6Pa6wyusXLwz3nCWdvFNgKIthZoi4hKKlYKfrgoBBSh4Utk3NJDmz0OY/+FlxavfhW9
1Zyx4Ewjh7oWycAxhwFSzBXAR6H4r5MziKt5X1dqe8x696kM4TB7c4DlDukTcikMAEv/wvVgB3Qr
1cm8DrAyOyq8BTPM/aEKNzF+ZmhjFs1RxZFvKaLBlXZ7TQs+CiWDPgfqjTPqKyRhBVjI8AkTz12b
WnCb4M6sqqJVCeXgWW0ZnpSi19gajrMfhOwxEmu8Glp11+hDc0fOoTY4IKYw/FaakRwhFUygmWz2
0Dhvd64Q22jSmIgq702rGnStqfpqsJ2NUl4KuyRbNGvKprKhFKHx/pTNiGs1uLj7wuiats1R5Alg
swlHOJIrzj52WOPM3WWbxXeazNecKPu6SuHcWNQ3cb3GFVoFNUxA6vVNmpFsQibadYbpd1pcbckn
eWsDN51QkVGm3IVziXYzhOMbcSyH3CbgImFyDLARxfHsAYWbQu9Od/S9OQ0kcScyCuxIC1IVZI+q
omduif6iOEQfGxI5vm5648kh8WETaR1SlWh47OabrABjIdT5A3ETb1KQgbjk4c6RjAuIg886NB4U
nJCHrvNWhmuDeOyMdKMCn+iYSNBcF78nffKOL6z2u2B8rAjke033GZMJIZBRrnqbba6pZt9upGT4
N4ljdfW0qWkE3SUqtraKKdNo8ebxab8O0/hczFQyMN5AGe6Ke92kf9WEzQ7P4s7xgg4hgH8rcaxH
K7vMvX5TxmIiyu11K5gcnCnV/tnmHu2osuNek0cdN1stPv0qUR9086CblIVODLLIlDNUQxCUvnQX
WmxJd5C8olKtWVmT9suqVKp3s1BZMw5LPkCA5Hwi6XvnsQOsx99ZEhNW8hCnwCv94vM6csFfZ3nG
1D3aHmB6nGUrGvNsfSVkykdE1TpEsCfb+NmbSJHcIBu9lyVzs3gJLO/qbBeBKbO8l4zjhJCs9l6r
axYt+VkPj3jM9iBaoCFmCvd8YdxZPbR+KUYh+2ELrOi2aNOHNiIu44nwu5y7U2Zop0gjcqJ0+gu9
5Lu5ZotOnOK7UBE6MoP/hAFPylgpz23IMtiPW8fGS0DjZrEMu+XuJtFgCXrDl+Vxm8Jk/dZSNudj
DMMkgusSVHyq5P581SEaCpQL0ieTUW5eDKqhwXA43ecp0Fw2qMlqMNkvkpm8UzVs3PKv70fzKrfP
aRFup461bkT3EOOu8MJkvRwqzJbpM/qg38Tc1SM2FWduGNtGI0+kqV7TO6xvOMPBd2BPB1AzJIJz
mXR5QpnDrRtF1Wqqh3UfpN9V7x5UPXyuY6DJ7l3TAFhrrCud3zf4qrCuqr3UHAfUrtyhJp0RcRpf
0Zkvy8c1FGy5GUb6cw+ups4/mtC519igIr1lCHfc0NdkYBmapbwzIpaIsX2k9+Nn0wmb54rz5dDM
snhEPgyRmwFwUZ+VoStNUJeRQB9r7qEMfiI0uOQ7CKZPrXLu6W4RPgEYEIEDdWIQkua7PJpPk9SK
ZqvmYsvHD11VTlUpHdgD25hSxKdC09n/8xUmNS5eYXzLD9yQX+Hc1F+tUx6VhsNzYIc8Ld1Vl3mg
y830u+dX0cUflfJdFgr9b4iEqmCdPKuec8E6K8h2GyCq5V0Fu0Rtb+00vEkdit2B6wdNtkU1Oent
q6WmFylUeC1/tOtgUXIOws37MenuTZnty2DXb2VlEavGG8j/m0b73gi+KDdbM/omy/lOExcEyLoD
KWBcaRu+Kj3RpgKZkICeqvgSIbt8QkXPm2/gZpC4RN9BOOuM8htep4/tkk0BmqjQcSl1TKjJQ+Cc
4RGsRMdmsjeFkHcEM2SN+I18I7NjXJ2xerOH9qliJgSbjP8baAz4Mijjvjry073GkUXeUPJ6CDoo
78i5AJ4Kxv/8px6aN7v5mmmkRnVv35akXTYXW6o9X6W+WOtC9RvI4I74HIdD3zgcJGwEMg9oj99a
5rUJog88SN95+2ICAFxJSS7xkD5mPqu8BCdr1tN6mKkUjN+WfzSqwHVVCtpsaBEi26ZDmG0keyjN
p2sDBnuQ52mPr0Jxs7ukpjoyMwQAXq/+0jLxnLqSjQzzbyAErnv9Y+dkKSEwteY2x0M12NOXkyCW
9Yr2lk+C7jpPU9kMs6fpAjoaldhdr5msxavIpiiiVowte2rTt0jJqzUXX2LzoEvz9k2BqRpRk+0n
XS3/U1C6lZYQ7nh/8uuTqmXI25m9YV047sZBmK7klxyUXJENmp+8p6dWR1LuH/Sab6SKmPQJ70/S
hVvpC4DAzidplnLfPdtntBDIiNqnlY/bPEQDxdzXM1fkaE/Fw8j6xk6iwKHZf4QZW608Z9Mu45zU
oVW04akE0o2TzcUYDsaXpjzNNSfuVJ4jOcGSSsmxqZfwmCmqNUW+15Xx1QqcW2jE313CO8q8G1KG
z16X0g6N68jo2k8ikcdZR4NJUy6vCie+Hw08Ol3Ayp08VM1vhcdNJxr+2kCrNlrzJ60IlIXgfvDq
8Q7njN9ie7IHH7QOnfpXljqMLuUJuqmaN6k0UEN00dzsPg7GnZT6eRpJg2B0DsziLh/M36a392zl
C9D0TUQ8KKQyoTfpByVsvxqLfCw/3/EqZ8CRHIyyaxV1LIds8gw1+Y7qbUuRr7xLCq15cxznZnrO
e87jlJWWHnjXfdLZsGouEng0cU9T4sxzBRG1U38FgJts7zb2WuurGGM46opjKnrqq3oa3bTWpKvD
SncmkFk25c7BU6h3jLgZMPGanfMo79kxAq2GY911N1x+EKA8+E4z6wqlsfuMhgms/6gwaKdFaVzD
eePOyYd8Uuc9V1wrug9bdTZaK7YBQUqweXct39nyaChDnOtTgeWKB6ZJLR9j4Qhz6bxKE+7XuG7f
KK04D6Z1huLE47uJWfXFrx7nNPZguHiYcgCIdtsoFM9TkmzBqd4aryv2dsEKbnkMTYJB+v7suj6n
rzVerjZ5oKI78R0Byzv1SufO6Wk/H4ZxbbUtUFXSMz5VotYa2ifOzn1nw49xsMKs4Sb9bqap3tVC
4xAK5RNmtvokr3+9JXRm9pVCxgbWOh97fs6B6Kw0tyFXVtnA9oZg05JThWnKjrqNONKM1olnsdna
xHnT8P+Qdl7LcWNbmn6ViblHD7zp6OmLtEwyaZIiqRRvEEyJhPceTz/fgqp7JFW1NB0TcarqSKJI
JLCx91r/+s14o6bFFUae71ZQPk0WA+12bh/xzeyPaTpuLTxSAuWL28XFbprCZqVp5ntoZ19mPiaI
Yn0Me5ouB4oM6RCmRyGFV74OET23g3A79OMRWPemKZmLj4CYK7WhmuU7DRtNcW8La14pzNuJ29JX
atHcJSGsvCi2H0HJgmvL9f/kY/CztdMCBCNAh/BNHoap2bakWf8ABKdOGlOpkB2UmdkxFsg5Ndnh
ej/9nFcjNkyCoAoLrq61ExKnCOfs6AJRgseIFa86s1ubmO7+AaF2fnY8keuyNGiEuqpa1OPQnn++
rgxv0ro0B7wlcRFaBaPBRCSYEGRwPGezcTCi9qNoc2s1KcfaTC8q1VMcU+d1CR0u5MAXT1uFEzsh
ZhYSCl99tZhuDhyY1w0cNOIQL+6+x0gW4htIIt65jOTKm4mwpBWJKiQM5zWLNlBvMeXnbDWejarb
o+3yCGdEA4V8Pqkp0uqRyypjKUZKftqiac0zQDs/HzcpVcN6JiZklQXTc+1VJ1/DTw2oLtzPXnOn
9T720tDvi9m6M8T1u+qtjZjlTNgeonI8y4vtMhdKQuepGmVLKtKNm7XXYUax4E4xwl4ZLgQzjWnM
SI9BLm2cXDLm/JtJN9ADGkiWuKJlO7fL22q2MZOnygw1GuwOFmMvrE4mAQTo1RbetpGCASV2sj3O
163m3ypB9yVwOI/0efxEtMF1Iy6Xndw9NRTyEB7pC3dIr1gvKXo7uJXpG4ZPKyNVQF+mPSm4N1Od
XDtmUq4X8xaeBY2EnX/Vqc13XmZ8Gfr8Ru0i3qTpc+WioIE56IYNOtwM78u6DQ6UNO4qDdhkZQgZ
BUcvjj4BNPLzRO2vuuWhaxKIf7Ju4TAJhgG9afwate86fNDVYLPhgwbLwREbhJvP6pNWjK+N6+C0
rJinSoi9ZvksBT3WVvygMHkKzD0YOuuwugrqHF5bclFbVr6cER9GHZxRAeScH/OF2sKNb6gcP0XF
IzT8BFMGLoVcxTuTYX5WTQ8ca8WfhlE/m5F8f11sQzdx/NdN27Z/CWmMzQQpICSIda6C13gTlF2p
mFOOY3j7qJDimNTxjFn88nBQrtxMNIbfqZvheOWZ86csB1eo8WpwpnYfRPY1SQ+fopiBusdS+/0L
rsv7+/P0zBJmCVfO1RqG+gtFPCC6RpnokEku4PWcneiklMHXKQFc92zeo3jqkFYmbwMkCX+2KasG
2cjbsxnThYD/oWzKbpdZPT3GuCpV7ZRX3qEDeSisRN0MBSZHCttAqyd/4Ij/4o+z3G0Dhxzut2m6
uvUrRVzzirJNfSIZZJFUnv6kgiZV3SoOopNGj9CX2luiWQeppzDiRGeIONGGyVArb8t9/F9fx38N
3ou/xpDNv/8bv/5alFMdBWH7yy///Tb6init+Gj/Tf7af37Zz3/p3/9/6FI/fV9+/F+Xt3lr3376
xZbmqZ1O3Xs9Pb43Xdou18AHka/8f/3D//G+fJenqXz/3//zv2RCacSYIPlRsSL8r7lQr+9vv7Kg
fvh7f/GgdHhLYj4Fx8hxDPI6/4MHpan/ApnJsT3muwgBTFkG/8GDsv9F5WQ3//NPeN8azAmEImXy
/VjSMKpUA4KVYf53eFC/DGodVYNStQSJarLedPuX94TxZtQOAyFyMaWHUugP0qkucyOklyd8B66W
Fxp4PF/ZrfN5GJNH584bM4eBlk4XLeQNHA5fQ9wxZ3TsGIqPFkHqgJHYo+NYaN6UAxuSnYVk3NdU
47ryDWwmWBFX+0FCBANAb2CkHd/HStOsAz/91CZogNXuCeUV9OyCtmtpfbDUfPQ8/6ZwTovcMiop
GLH1RMNBOTPJ/HO0ZFJaBthskMGhWCAVpF45fgvEEzJCk9YwlqmYO2EfNNEfjmyhXus/B/KRKqe8
G0ku+WFR/PUO/TjK/+V9Xm6ymDh5nm5iyK7+epNJRvSr0hiHNWl30wTgUkjdLAjJsnkPXnrTdNpV
MhGVUZJt2Dt3Tvop09136R1+fzG/7IzfL8ayKX8MqG/wTsQI64eKLItVjAVrl0wXgTuWtr+yQHvU
8lpDzpNOtD4NEgWM8zQcLLNLMFRfs8z+ZJj1u+PYF6Ojd+Wg2ZiZTG9VzqgoYYus2ms1AdILXZDu
uNAJiPwTs0AXJ9D/u60vF+9BGtRty4U/bf7qdhZkDoFakd9DzKeeWgbEEO9Qrj77TgywaZYc1PIB
IobUCUe4g44iC44g/QAb4Zs11bs64DgPZlTNIV4f27R8yZkrrmUDHcLwwyYeMwQSM77n3pcq4I4A
Gr9/DNbPDIm/Pgl6WygS+NPhu/fzY8i1bDYDLyXrSBBGmbE6nbXPHERysX0fSihuOHeknWNt0kUf
vgvtNn8eXQCwmMDJ4Ek3HLLTefvCjMrB1ShczfFkjBoQnryZ9pjeA6mvF4JIgwelobdnqzjFpn62
dFRkUXXWqhFZQ/+e0hAKJaahhbX6jk8ONa756gwuAy06mHbo9e1ELR6G6iEnoFIp0j2ijwAJhoMO
j4uaDPh33XsbxC+/v1PaP90p0/MsA8WUnI2yJn5YsAV08ZBtBlaki0Fcl36r8vRjyKFfQMEQ1EbP
dsGMiRxlbeQWZ8Oz/mCy93fNlurKOYyNGogs0b6/PKxEwbmdvRjKpcLHzaje2eyfHLiBcWfu7Q+3
bB8SPbqwx56wl3nqFQIoHkKD7Qt+zx1OaPkfChzpm35+EbgiFo5lebZjYjP0803xmf8lHn5pYBfW
vk28O0F1Zh6G0jhPftBt2sHYR0iPfv8w/r57QOjhzMFN3NEsjq9f7kQ+4wQzynnRBO5NoaGzoe/V
g+Rjxt4We5z+wSyaF6+MH+0JvXoWb6M2vZn7flNp+l1lCYgLSTAD+A0VKmzp+DpiRKkgrWRTRy9K
1jzD2Ys2v79w52+riDOTwAKMEqEXY5P4yw1zdBOZahzMa3uiUZdy2nOGqxm3urCFEVuQr+cPjCHz
Nrt0jMBomvub3HHeUBbufDaKNZa8F9dg68HsEgn/pas5mGwLB88C7FY27wCPrQKmkhsl91IiwmkM
bHNvxeZdP3afFeLxaqVZh9gUWCCgQk+06/jD0+ZtFgNowPVUo7tyco6JYt01+jdqVnBB9dRp4cWB
Keqo+NIpwUXj3S1RaHlV8UB67DlLsXxRGkwDOBHlx0JCIlX0Mo7dGZ3Secr5vJU/Kus2gVYUrQl/
eJyNz0OvfIu0Fl1ujrNxc54Q/f7+vmt/27Hp+fF11gyLjc4wnV+sRdMYUVLv8cnTBoxfeFBWM1xq
tzsJfq+2bH5TVh3lPcZv9wxfAvdT+1I37Us8Ubp7oM9CZRMmqHyc//blyVbM621RB3n2r8sijrLU
8WD4rXOFrR8ujqp6B5mttDfWGLwpnoLACdcNo8v3nudsx9neY2JEXLGh3lkjuTawhRduJv6LzR9e
8n9YtN+9S6kbHOvvb7la4/WEgkMOCVz7MtYqAWYk6wDY9lN1CEISIByCsnrFszZu5NwVuG+s9H5T
Eh2/MlteSWM07s0kO8hmlbmRsTqgK0Ts5f2FqgsaQ4DfU4g0qpNw96UFHtWUyMPiAz4OuD0cZ8eK
L+7IQaPBIZFnkSr64+R+LJh670e72rPfVQE4l28iX2WPN6VX3KaFuY+r/Li4bRWMQZilhMJLhFgM
iO9G267lxwo5NRVcvvXSo2BAOGKekrImCOWupg3qsIFYY9p3xjeIqoMvaDAtCVGjYop8k2ErsJ4g
0Y7SmP9+jRg/SwVYH5zQYrGqOzAZOQAE4/rhACq7pB0NrUFiKEhL1QDSmt+mMGb0XADQYsf3uQho
MmdmJAtsEkWLC8U5lJ6eWvkpIM+ZM0KnGwXxcHnn0dyfinR874QVJPFabVCfewvQslSYzraDuos1
FlQt7ltYFVZV9Or0nPEopMp1ZhPQ3mCgKJMfZ7oufe0Pp67+M0D2/UObmqrxsW1Hd5al+cOHJlzL
SZAqDmuBcxco10+IJjF3uPEfMn14MPxX/O4uy5RQHiAo26mOsoMCzTabBNifWQ15ZO5BgPZJ1t8L
2Pv7R6PJcfPTMcijAVakOtAZXVvSrv34aOBR56nZ8oJkOLMO46vSDN8sNzmGjM60yjk0U/7k44MT
AYtpfzwMfwY3/7pHJF4Z1KT/UMNNLrp+ZnzsbVI0h2a/zaKeIYXGAGAZRkafY9V/cbWKLuquY3RE
ctqLZzDhb5j+bzHKePHJCxfMH4vx46LwdNWTsMUJ8vlYwrOGHoOI6PL7G2f8/Th0Frtbx7Nc/rcU
XT883sidpjYssbuFkeLb01fbpp52dJihKZEejHMDjY1Yyv+mhnQwU/vJuS0CAKV0nuRAMrnPRoh1
0ziwbD2N3Iw+fbSy4CNJo48hSC/BJ6SkD4rDy2+rn6wnBTGExeJXhbO8THF+/6n+3mhxxCz7pGbS
Uhu/loqVk+JxMfagPp11WqasMUTuaIAao9sK6h71rg1A7FsGHDqhI1uUkgnytFPlEA5UeqCaf7gi
6qK/L1HDxseXOQ08fXdpBH64021XJ2RpacS049iCFcN2jHucC0bto4igw+J/A48SQb5vQkgynH2j
gIz2TIBu84wTs2POO0jQK2rHt2WdLRBw5LELahqhR6VIOxz2ljCjgkrK9rOmtdcidgnz5BA3nFEY
0CV4v1ikmxBpBAJ0Fk7C4s+OqwxzoxIaUn+c0vGwjEZptNd1WB81pT0vvQScYW5aZOE+xTIRGrnn
N2dVTS6WORFACYczEId9WQ01WkhiSAf29+iiIVSANlDkzc1sMYdXzGNfYL+AXjgnqTmG2rtxGlwG
lxEvQtNq3YbFhgrpbhoJOvdlZ9EsCGlZNmFyBXHKyDuqpvpelbl+wbQ9DDqoHf2mp9lZrLNywW8T
KiG/jh96S3mWvTVGS9HE9hO+ZexVZgVfwjmEGuIp4qQ2wIhMzASdSOBSZUIksHqBvREbkORO/I7R
3BFSt/PoxRZ5UefReHo1ovm2/LyQMBZW7KSObDrrZCxuvxMxZKDQcF4nQf5J5m4qBjlxHj7FpfKO
qy9M1xLH0fLsWzR5zrzRY+em7Kg/BXGMZGKNyxNWSDkFpVERjx1Y116Godww+q9qot2rykTMVvFZ
zzqYXBuCBtdjDomZJ8UTKQFiEo+okYACNwmB8z3rEaUT7XpHdt9I5IUu/acJFhDz0cdSF34KMhbu
oW+VR3TgOqDufF+gZcUPigMw4Bvjt0vbAf8nEe4nkyryskiCwK2SpMiARVKo8JCafKvmxq5inLNt
um/YAKxR0Qcrq4b4aWVHOBXTuqaeWU+Nc1VlJpIh1JwEFqeLhyJJLqOIxcv1TewXxPGZLtED2lOp
h1iw84UqUquVgcdMl2TnPOZ9WdDdvHCvQj/5tKy52AOpngg/0lKjXYk148KMN6kloMoDnAb7yI0u
ZkBbJ61lPqg3Xj7cV+y68vxnmjrVB72yMrBqXAsKJgtrasYjqbY0viICmFz+5YewqJtqXw9GKQZn
yTYjuWGlDepFnWBCz5hlxH6SEz60a10C1EsKMtwDu9fAJqEv83E+tkwZkU5pszGJpaM0NWBWEB5D
1RHubWJC1uqQHp0hItd+miUxnShAg3B6mOv8k0T9pmkJedZVshh5GyCiMfit0pAAae9JraKUMJv2
mXRhIiKzZtrNtv3JO7dx6+2QR+D7MjbERAmonU+w5Ody2zI1ajDbg8hzaqkKtrY1j2vVpLY0PGU1
EKFhpNzE2VvNBt6TZF/dqJo5iCaDF4Y4QrXU0vVQOi9hFVZrPx3uzNK80Rx4bfifSAoy94pECXzG
2tE8YiJ1qPGRqBieT47+rkv0hOsWzTpzxgmecK1dmw3WAl3oIGeeWZu++ajC79nY4Z02smj9/Lrz
GZ9abVKQINl0+Fzl77Yyf+CF06LPaIu1Pr0N6XSwW3XPxBiOEgMysp7ck149mjgokA7i36r1+FyM
PNwq3tJVXheQdSO8ItiOgPEM+5ad+mDoAXiLB9HHiRzsIwKcw6agui6M4rYtqumW+euHwqzk4MLn
MNVc26A4SFemPrw4NkhZ5R576NMbXeuPpLnBJiNPjlSPfVuQYTOE03PQM280cb9fVdr85qhYI4ez
PbEM87sJ4y3DxcVdm6AQqyme0l5E+G+U3GKY/DWrm3ALmPCg9dN0T623Uks2Hmgt12qmJnBliTLq
YTbtyYR+J0qZTYRgjmXgJYwjYRp5unVSQ5cn7E9f02w49Xnk7XJH/QhUiCNT1PNidxu9Yk8empB6
/Nq06CXC+eLEwYfYHy5IYxsz9XKDmzx1r6WGKPn+evxsR8171rDppmX40A2EFmbhJWG5sxxRHVrs
UL51iGz2MpsdMRqVt9J2DzyD29g52tIZZ+zWbtGD1bHPpq+DM72KLk4OOkG3nKDbl90L9HGaXRtf
umAnHIViSD8inx+sBe5dCa2Il7g4Nj3nTfwsms6SlnDh42qkXIwOjGQ62My0UevFL4OOLdXyt2Vg
R16f1MaMUsAK1OCDha2n+PwIK4x+6sgY/6tBXggFYuF+FTYFzT8EvPLxO27O98hGYMCgepjS5CH1
tBPRhpfcoFNwq13b41jKLdNT60lwJmNu6ddT8m2cq7pwD3KaFpl1IEqMr2NNcWuFNCaysFna7FE2
qrHDuypgjsWVop1lHJ+x0S/3vtMSXjsMAcZdUXJL7Dk5Ln9a9co21KHF+KN+yoS2JaJKb/KPyZR/
7iUtxbWNB386gyg/ZRUjb7W7zmadMLAAuwVgTcoxpaF1DaWD0l1kyymhsR5T6ZiPETlyhsxco+TR
prb3HNsOtgvsuMYpROO/qhNjjWCYSXKF2+nUNSp7u8PcceT96IbMWAfBo0n+YKLk+YNfWMSB4bit
xGJnWuMZqikd3Pgp5rghySvZdRo7gBIzKzYh1oY1ZLeMqnXu/SMz+L1U5PUckrGDcqdOWXMx1czC
DVoOz7CnXhBYQi/So0BthcAHUXnlNNEmww+jaigaLJNlT++6sHNMPgsuz5BzY+go/aawwg/pjeHf
nus2PjJvPxqtcWe78UXIEqMjtsvGJiiYzstD8kESZTojpVdsdscAm7msLLeAdLiqUif5DIEN/ULO
ESnd+QcaruPEuoMNBC+q0U+Tz6pBNTxMAMnk0AUxpLacvygn3OzAgKVohPa4T4P5HoJTSg2CF3Ny
WRgAIllug+zowb8L0uSo28EFa0w0hCzK1EFnAE0iF/xhUIcVY+TXZfqLX9ROJ5tLn3OA6VifqGA2
S5kmN6Areyx8jyYomgb2pNoxsW7j/SiI4FLskuZ47v32EBdMmhdHnaR7njIk93kAIT2fSHKpuzVq
GfYGoXtOYn9rWShvpvQLnuYQfu81/CTgEwZtljLc58llE+s7iZNdjY/bQtDVU5TNY3etzms8Mti5
uvYeP4rO87cqfWQs9qtt+Qhd4tl1NkD3H3HX3lGa7GK6WkygP8gug4KV8pOi4ARYjLGRSUxGglxR
iJgLmLV4hOBU+ZHP8fUQETWGe35tJ1e6gXpYsJ2E0B+YbMNW00eUrKIfVvSUTvta9gEZYxiivzaN
4FZxmhtxmVuejtCCF3YfmNmL14y3yehhpscnMWSgPY7D00DKMwNu4e9y8oPDIlj0g/SD/QotoNBL
RUtQ9hgtZVQoidyohEE+VP2dWrlPVpFvFAs3nlFQD99r1rmZkkXaz8z7TPjypPwUK8dSvhGzMDOs
ph2pJjy6csg8aonJloaYVhJx7EnI42aJEX5b7dPwS46NlTpzy7DG4WJlyEEC5dlIzVc6yF0lpP9B
ToGI/RzpO2ak5qOwGkWQLDvp8l/bRr8fXRnlfFq4xD0PTzGUdwFTkQCn1XQv4Lw/fkIgBlMWVo/a
HxQLR5bMpuJuc7NYh/AGtfQS9kJylB9JywnlcFFfI0CGobeMnkSwONXaHnvigzK7j1P+UefWXUJ0
yrr204unR6i160cB5WQEIHQOmRmQVXGCssZ+0vSXQi0gH/ZeRJxWu+5SNUfBgfYKhvYWIwoXhXr9
pNnlMdCz5wGvtisrUt5x8YJyCfSwLhwlQ94r3CC1P2fMidY4oJlpOH13TF4OrqxPHocGcmH3MAS0
SLHWGqs4xvc4xlOJXnChJOdCNQlUb4AWOR0XmXuoVC77WIWI28uvfDTSek8guDPhzNrHp2IYLyXh
yfiqk1cC8cxIGEZZFZjjIgoDFEZAqX22yZnYFz7MG0uv1xEOtvCm5usAP08bIcyuC9yLN1ZvVlp4
u6px7/2ECJqy5zs3mgVdsLVWpQamWWBGk5aQnqYGmlLOGlnqeL/3tuhv5M1nAQXB9LnI8i+CO5Eu
2XbqJqJsXywFaPgqYTnPmnckBrnaWKP/nOPouOpjboypDZTtKRlyPu8BCcD2CovZb17rbRXSlw8h
YrhiolJVdLzdCtr5wC4nbLHKTW+T1mJMZMZC739kcI/vJMHuQe4jzglxU0waumKGp3xLuHAFbeuq
bOZ+u5Qzig5NMTMg3pItjaRDOvvbShFhr8lcFYjwpJnWyS5pvupanhPuu1EHP9Erx5M7T2fTGZSN
iye5lOe+/o6XFao+2SjsVCEQ3vWPYo2wzGrncIZvJVp5GdqyRZSbWftC2+uutD4ly97DUhodLyIa
/CKC42MOFET5m6ygo7bMR5AYOb37qS+qKznTMBG/lNGrTZJUKeMdTstyrbpcMi2TW2AIAf4D5vUO
TbUYvBvh+RLUQa1HFTW4PLjQfBqj/s2NkQp3QnldAKVuTL/2aJeKSH1UKG9XCFfRW0rT70xoh0AY
R+jqNrxz28W+RCwmcoGBtdonu/KrF0QPPRzVpGe9C5e4UeMH0s/WKZRovIxh09pxcoMR08ukgivk
ZK/jq3xMHVaeRto19G42oylAi22vwy5B9ZzjiZqkJ3oCmZbIXNbgiI80mGtaDv0gUO07Kx/eBh+s
B65qFA+nrgNVWGbOUM5CWiRrLc8CRsBZQGCY7/BPY0baY0G9n2TRxhz6LzgcgMfN1nvEW7jx+vKx
SXxnvejDeuNVqdWQUxTSHbaIJdLjrcyfEG19LU2DmIh4WGGQeWt7Abn0Kn1JSYe4COWWVdFN2jen
VMiabNWdhtgucOg4HbhwAA31Jsy/VSm287qSgse7mDDP81kjmGkV59jDuLWSrjSXBiaFQ/rd4L8f
5/u659hldp+wO9nzVR3h8Vw5t5xRu8gDZ5sa2GsYdtzpBuFwqa5e1S3C9FLiJXV4byus6fT1bNbI
dSwKtcnkNbpkOr1OZFiXctY/R8Ryrs0KNXV/z7RZae51r30wGXmhleFfpQN/T62puqWaWw7eWYUP
WdTY+mC+YubsEV0NXxY+DH5gjpAFtRw+Sfe8EBBTvUmuw9A/my17YVFyRuXq/JS1gO4Yh67pZA2q
VGPXKvXrKCWrALXLfC0s1Y/JLU8LO7M3aSANieQ2CBvtYF0i3N3YNdcy+3aFUQXkeb1jf8i15Gz6
yrif5uGWpFI4yoTvrYvAu/aUA7YbxVVUY2qHIh9B75DMV+iF1bAlIAcLu55QW62Oo+1o4o0NIZ4K
P/9GzKu+HZLwAxLoRoeDuzZJA1pHE6p6dTIfEZW4UK0TfOuhjC+KipbOVGVXWARPWs4H62if6vhT
7XhvcutcCMSrgrgge4bon1MqLry9wsHDOFDao4WId7PoRCKPgF7/0ujmiRqH9EomxKW9h8hJmgiT
4MV5IpAK2rKQk5mZtY5N7m1tgL8a7WaMNyWa23UgxAbWBepWykGGsl+aKJKQH1oInEdXcd1BSmAD
UXpGQfh3ICWkoWF41xhMZPGla1ZvWtwgzBh45VVkMIuSZnyC2vIuoLrlVpgcBfdKXMFAhhtEEXft
tNlrODgfZnG/qBSAHzBTsqjE/KvMJnF0ETZoBtbvfrCxYwcQLz4sG+j3Zko7sndbtO9sUfqYv6Ap
LWRotXy3GOeGtUbHA8Ja3rk5CU+M1lDN3IlyA7VaUv6lcKh1tNBVkuzVAodWIUpim/UUTs1LXeff
PNo9fXqM8B3fecibtmnThquxrRxWdf0Fy/AvduZfKXaa3IbV66Am1kZXC3czkFIQYp3tZelNFBjr
ZaqXUM4sN6HLKOIDdHflQ6XBwV3Ij2ltvOAvTNYdZ09CueKhgUXVAbvXgUe1TJ0JRgI1LDJoqMql
H5luDKb+ITa2C6e6nUTIZ165VfbkxvW9ZWJ5Nw/6V0/Xbhd1hBmQiIWfC2ecrIPU0i9K1e8dNfB2
RecdEt9/HxukcAv+XRQC3BMGEOQxtnUhx8JoPMYZf+4oHr53SXEd1MzzY4GJvWDTTeVj3nDIEVhz
mbG6UXgyddC8dEGDQNF8t8f43kSjheaNvg8135sj/XnVsU905X451MNR+0IjuK8V9kRdZ8ORZizT
KApsNQfaglXt3+nEa60X4dYy45DSWujAbV5CRVOu4j5+zrEAQbjDZor+dly5ffXS4ptYZRWm/9zl
pU5ZjlNXpYVV/BrrhPnGqtMImz4OOT+JP+OH2fSKjQsU1D15NnaPHj5wrZOZulvLKm88fUalz9Ib
DX/rMaALEBVBb0YNkA7qNsZELBGcUjU0UuhVho+FXm5GtOnLLMTplaeFieR3zk2IHL409Hzf6KH4
jfZXmez+ecPVlNNjlbJbkwGF2+7wdeqYYYYO7ZYCnYibieeuRtnoeRzorYKrrL/onGGPN2wfkdmR
bRoxAFP5bT3IqTBgt2dmz3rT+a3lhJ1ouiK1ZJJdXi1Sp4Jsk7Xl+MTc0QnXLAhG/KCrTKf1xXhK
iH6KiAvcuInWp1bnqTnIIPyoIuzYnLt9YVy5+AhvYxPUzG9rAmRF2Oor9RkeH/ZYITY7LrKutYP2
nNj5cu00fAHTwM9TWD0PII3fJ1muAbCbOd3K7LT3WHobzBb1daFoD1XNWAFJPk2QebcsiVFtLibS
T2md2/qS++PLnPeb2eUdihq+sqztF6ZKOyuXPROgaumIF52a5zBEoFcWod3kGl9nYtdgUlSj8xLj
V7p8zTIOz6WsrDlbcZZMNkpDfK/bkoVwAEM5eQw0VkINEZcjovg8SXdYm5TweNbQnOF4t+sVg8qD
c0XxKHAyY3wgtY3fMrkLvx+T/VOKqcEoV5QYhmuqqtC5fxiS2SXFBf6841pGyn2bP1VDvQt4U+iF
qSkFtNcmelYhvQlQYAjXXhf3mMmIVl0OrJBKly3AWK80D/7wyRgt4iXDT4Cxzh8I2vo/TU+hXUHb
MzWdnyl//sPlkq061S60cADp4lbJlCth7LepewDOvsMLmJ4duGII2pNmZc++p93yPdZmZD1V6BLF
4gu49awT8LmKq2BXOMTzGNWNqDQi5lS/v7nWPwzJDUc4yMx5geUNcZr64WrxDHTSqQWzn7T24mPS
IDW2P/hvaqHcNQb7j5Oc6P0eZ9d6+G7kkjSIS3UBSjjDBHnAI3vrUBYJUFEy5iQ/3rjJM8xA5E0z
0bHJP35fMemqtHsCXg9TC3pELoPY2VFZXFyqGiXXrxedF4wctmIGiUutn3Q+yXrfu4Gh/pwzp+Bd
otL6zutgA1UlAqUceJNFSjmVr2r3ktfULL+/V7r5TzcLd1RomQaspb8Nxp2kSG2LT73WeuZLoflo
RDylqmMKVla+h/5nYAe8Dp30mzoz11vm5C5rbjU5ZyvyXgc8cVaB8aWxaNP7BjjHdfqznjMadTDT
XgdNsXYCIk/xZzuZPk3lIiMKFRuLdzc95DWsgWq8NjGNWIZvYBPRhqHN7jsGJoZ7BQ1oMmgOzT9b
4IAGbDIbd0vi7ld1Nl7GmL1YTYMrpFPNCiMhKnKzJFDP2NMNXZtSEduu+qbQwuu+7Mu4E3KZ1rfF
ZArBPJvakRT7muEVx6eaYvMT9R0uPA4LhreyT3gr8XjBF8NvDhjQPkZz/GYT2RYnOEtFKSL9rHno
qnwgx5NB7DshjFj+ZbRSBVj9OpPRcY7zV+yn+5BoAjU/+rKxlJ4u+VUHamuJwaBc9xU0oAYyUvk/
YfsQwLReOT2XnRlwJxpHoakWJw9aqi+FLNjSeIV5ozHCZWs32bgNnSBqSwb+ltm9OMNLcBpS1n3r
05EI6snh/yF7R1jRI9DU1jb+Hw1+nzKmHfDCEvM+G7ewVbFr2+T03YJRUd5yDPb0AiUkaAGU/esF
g/NCvFsWYhUHGGiVuxZHv+WsgGO6rUzrInLPGsxuacJl2sEo5h4XpuX0F1KtlLFa6ByEVrPchtww
PtOlMclkFr+8gqEI123/bh7oh7Tgy4Lyd3jtA1d8qUBX6SEOwiyuMQJoFP24IIUakXOuT0ZgLhBL
KQ7oJbkr9Qw7Re5J4T6h9AWy1w7fjyImIA3lix0kNAjuWfDqRSE1G/1tmqYkioIpL/Bm5AXvycJA
1RLnID33wGhpasIDvFl0fqa3ZyKEGwXmk4LfLAXx96Dtdl826VMu7VuNo78LnmEoGZlTkDYF9D+F
qU0ELfvFmB4VPDgUj2pR077hZr6aVAsNvHE7GRhwCAQxhx9KBe8WbbxSTNe5mh4C1G24l98spWvI
NElaEhUH5iJ/SEqWD/bld+DFj7Vibpc64vc7i/Z3QhX0ZQeaoYvmG7bSL1SlrusntZnpwpK+v/Eg
7Y2Guc7yDPMXzBw7487SlNWYpVdLI/v7Hw67jz3+Z6LUX6kTKuwj9tZfDtiiMrV6iBgwqym8hUXy
LSvDg70ofB5BNlIrPi4qDY0yRZaEME79wLtSe7ik3DExDbWbe9DJx1TKmcqeH6oyuRVyUD2aJJjg
VL8wFCOHsXzatyZKwe6pa7AnNRM2S5J34VQo2FipXbnLivDRsiiO+gShX0T6mzpHANDKll4TX9N7
vSGxqRRfnpqJOHkswa7EpQ0M3zxPyGyJzUVEKKRBvBkg4PkdyZcB2YaiWCSRqdz5FUJlOEvtVLVY
KtFegVaJqIIti44PoLZJ6RKLOf1w2uLo+hhLg4aAii7pVMJ9W7qAdqQlURchpKiUfayygQVeF6c1
Gaw7tbUXdpNQ3KwQrtSk71O3y1YYBVlQGidq24gCtexuPeKrN1FxnQSU7jVcGOkNxGcjiZlFoPta
u0zLiFykrMnbdR+RR7i48hoKW5DJeaEIvyzR+rNpFbvC0D+3KrAfbkMZ4X6EOc7NziH5DYOvFuPR
/NwM7ilyKAZ9A4B+GdcstCclBqvWtosgt2gBrMMkvrIdhbe2Oi/jWrlTon3IUFIsZAXmTw85qVsy
FLLac1FZNyHeVWgKwOY5zQXmXh4R49GLDzdu5bY9adANYGvVXZsJzxmuhZMY11Gvvo5xeimmfSCx
t8DxrUU1rRHiuqm98dRW/sFlJlpTKE8gliQJKG+uW5/I3iYtmEe8gNYVTxRohRD2d4Xrl2Fv3EPT
7nM2AVU/uZDpGKislSbGghWSqYyVsd9jp4NFYif2FVPWBoTLfWqEQmRA804cRB/GyK0bOeKQXbNH
diR64+dXk8Ig34ZW8yQH0hA096pBMi4latZT9tdxgjRCv19EVMt7kk4ulRBeBYZprLwo+aSKSmmO
wCicerhianIzG5ihMPCdS/eO0DfQyOkxadMDNIqdatRPkZJcq6P1JD4IUvxL5b60FDh1vMWuunWd
1yAtz838yTPrZiVOAooyfp6y8+DUCwQuNraTF+JKPB/IK4FX5LPZKoaRAvLH2+WMkYm5bAWJBhyD
vhJImMHPyJjYz6Zjm2qncmGDcmYsA3d/nK+MqiIbV54GA+dJFGBtpKNMbt+TQD8Zvn1QCoK6I23e
JcJwSTRuUqu+Qf8H+xMGjIs/DznJ6vr/MHdmy22kSZZ+lXmBaIt9ucUOgiApiAIl3YRBEhn7vsfT
9+eRVdaZlEaqnqsxq6rMokQSQPyL+/GzRCZ9xgKVLl/XQdb6aaPP4eMiEZePOI+ds6lPKHw9splx
9TeoZZVmPGWUbHn30IT2J20K3hbbrGUO8RegxbqUwRe+A0ZsfUo0doOmU2tRJcxg4OuhAHYxoPRi
zS2zKdazXfj4UTLGl/XXgXtV9GJLudsjk8lj/7mMCurUO88tv1d6elwcYvSWZztNzsmN1LdF3uUR
pYed12asonodRv5HrSNErMuwlkzBO0tpXGv6cm3uj5aaYZbHZ5L7QU4sFC1GEo7j2kEk3XkZUa5i
dubM1eemA5XyswoB0xuCVmvDhHx5ooUNqG2y2MTVGJuiz3hamaA9/VZ1VVA97vDVQlwaSsLfS7t5
SoVTIfbOtjqi2pqEg5e+jUZKuY0mQBH4S1oV54OuTV/B0/61fxQl+KpiCjfIPHBo4o3Rdo+wBPFh
xoQJRZn1XI7Zmhrrs8wAhLUhFDNzhF068//R6tRl/5CWn6RgygP/WTjfnqe8is+xzL1V0hwyh+Yb
A9DAcfZuarwKy1sMnxdmtIcTjkb5JdokcbLoZ3cfkJUly84KkF3Y/EUn/SZgX6FLdxW9iTWHnLcy
ZB8qhqXk4VDFSSPsSP8iG0AG9XNpnbwmOjgOXg6TsRVEmSSiZ01NvkmzM4XEbjKP/14H4eesfR6M
cS9tXaDCNGz9o+moD9iEPbrx/bLfpCb6N3e21knlS19G3K4VSBXYK3kr6ZMgbNxN8aaSprd3Jh4u
Yo25I1ilXGglGgltmb7ttfLgz6AVSxuV9uxWFW4bZk8vmWU9pBJ6G1N3J7X2kpflTqXiksNqAcSX
sUZYv6BJhXmajZfEijeo2+laTYgyHem6eLzLdRik88GpTIbSGJ342X3EdZCSjI5341ZuO7kaZpl0
J2n25uXF/TIEWWbftDuvJvHUYnVn4vAk9W41V59GGGyxCdQwt225C5NrC6mon4mKXXLCwxqClTZw
S40dpr7iHxqSgMKhmnI7DbAXc+dFwXpxTVferoZgdPdUtQ9J1yZ3NfwGsynMg8XVzGTd2atl/hiq
5SGyDcx+nXibKmq0h22Af7XZ1Rx8Ms6jhPFD7EYKwfb9GIKJzR2nGOVXfUxCGlHiE7MpvQmQZ+Uk
IMYsdep1KlSf+Pd44xi4mhZDj26OycMsVwqBiKS8E4pVeAGvM7U/sJ3gnDn0IL5LElsDTzMR/f5U
ce3nnf/JjLMH4ouS7RhNdwkO1HijNuUuVp2T0/Yd4Y+AqgyY8Q3K91o5MhfQGkR/Q8X4pKzro1F0
26jmpyVpEJ0ql+BEXtfvK0nt5zIWHMZEDMd/uQHeG3qQWR+TvaYiSWE5z1jiY1+OP2nyrem8Z3EW
X/r2MoivTNf+oMMToOKfRSxKaYQwns3IHEHGOyADwqozO2YJ3x4KGbyj4TSlhnqc3PGznBi/f6eo
n3/+dYZqShAFSRGaZr37dVFT110nUT1Okm7asf6EAy2Kg7UV5OQT9Q9elP6wxObet8yTXxLLTSoW
QuSyvWSwsCAiHEsbCiYDedp13DEHBRAgaVVj18PVxa32fqph2i0uIYvzR+mfdU3d2EPVbxfEQNWm
Z6XppxVTOIcmFCO3XJuTu6FPn1SGxOUAhAk00bZU0ETsOGQnB18I7f5Myfgc+fCqSo0A1OChwMd1
HSRhuoXaC0/S/6Gl/Fwvm496XWHDqniHtnEwPLGojItplTd9AdWTCaNi0FLlBhTekapUq4Zba+S7
ZU5qGPWe+6DD1ZnxZ1g7r0XjcoR3lMdEQxBpjXVv1v4g51DGc5iCfiEb4iQTp0UestC69UY6H+ai
Unotl9Eik3E6YIqJhokGOtowGoRI3SaXoHRehMzt6xz9IW4pUX8VLi8YzLM6qx9s2s6dSX0UGsE1
7/g9nK0lC0UG4ufGmi+2RBuknv8a6MpRS5L1UqUJwSsYkmPn4MED4gsqbR2FRiB9LBaI1Sp800S4
kAiivFQxpeoe7cQ9ecPOZI7GzjjFgt4uPjfC4zIh0q6Jwfye+NDUsDBsI0wZlwN4GSRmRFfggrN8
06L+U7ihhS4CqRqIjSM2KPjUxCNMbp/8ymvCQBI6e0XtKrhcpRNMNrrbWAashZND/xiSc6VRyDb9
sxPy0wH4y3UVTvd2oL3U4sfVjDh/DlCkR6YmGGBoSnbomv7FIBxAfqi0+CLGazr+XkUaWFVyI8zD
sEsam5czfndqco8LrHAXT7eY3nxpk5g0vkUjrnVcyyI+lYa9RC/lqcaDpgUEkWuPoUOrVkJuF/2n
WcOVg83PsIDHG+JrpsJaq/kW+TbFQ1PZYc/d1FskCbTPl8CO3ix5fkK1FLctQfsZN+BtVV0EGxBF
VCKDeyHbU1N6WnMhZVTjalxKkwWXiTL7Q4WRk6IStuAQcEJlqwbhN+zRznNrn2vMiKzUou2dSeqM
LHfFKfHU5bivZpZx7QlnWiYQAutoOmWhb5bfDE+ym7i4cU74XGPDiTfnViHDfrW4l7XqucsIl5aB
pTpyV2jKjUQPb503TAQdFhkGpN8czLe97FWMwbSBhQslCcvZ7sviEr/MyYTVVGK9Q2L9xp7aY1jQ
jxo461S5sdZcaA1/ETsq9xCY9l3YKK+1M9zDjT/2MbsgGqO3RqViS0yYswSJLxZprWgf+sk4tCoW
3FbM/FiJ/V1uYjA3D8ETQ6kfQV7qiOyoltnwORfYqsMSDQD+UqoKp6AbvVUwU1SM77DuYh+ogg0b
Q3QM1O77QnXR7WVPf7enwN/AlZUJznJs/68cS56LjP/81q7kPzM12b8WD7fstXn/o/7/NCxxHNKb
AH7+74YlH8VD5P9sXnNCL5K/hzdhW/Lv7/6XbYn6X5wzcLSwWTBUDfXSv21L3P9C8GahDBQtPjlO
Ktfmv21LLL4J/RWTHNtiOiLFwf/Ylji6xthNMxEuOJrq/W9sS7SflHcqijtU75ikeh45sO9sS2hP
7Ro78wr7WWj4ufdDxq+LWifBZtdRYKCWc7nJzWmnFM02LwqABRw4KOYQ33nWcEG3/7dP8umvMuQf
Lh8C4P2jOuE1WZbO4EB3TJcqhT//+5hFn8IaHVjJDV+PR6fXQuoUro1Gg2tbKTS5RiGZIVV0PxfJ
9yEstoHKS0omAF2seT7pYXRkirUbhlyhSO42ozX4fxhweD/NN1TTUx0ErQbsY+snPbZOtIDNNVwx
wx+s04CegljnCTYOFik6GZSrpqrPtQc0PxOItXMy/zhMxC+MWOu2MzoOx8Nz2SQ4kNEcacoaXQYm
K8DGPIA+hDRs4UOIe1L8NqJR6GeIy8oIcbLEkbe5FXNyUyg4kGAFa9U1X+EeQ6wy+2OSJm+FGqs0
vBzeeI2iYmiJqcV/LeNC6YtNoQ8DerjxFLTm59hSwAbj6AOiLgQYnQ+3PM7AEoiFLEOq7amg3ooI
j50dhheaIAuEafn+TABwALBR/giemInhqRyu45q309Y0Girko6pRz4hKYduQd7VRY2tTdVa7znPt
hA4IQAJcYesUt0GLHojHGbjE3XGrK/xG6C59km2tIENNEfDzUixKN2HNKCcu9wpyh32nqg8abhkr
N1OYqUUJBSA18x8mqr+wrOA5uyjuNaZxKpO/f67GGKO1MhuUcg0sNG3GOlVoFrPdkqbTlHZInO2B
/r+ykd651qpxmuIYX33FxkKyjb/Czi13VdVffr9JzJ/aB5YfJhq2qrJVIMe9e1k9poiTntnkIVhk
q/UFBUbslvsmnbexTaSaVhJiY06nqiCHuVYvmeFs5wAXXhP7KpKp45vfQQ3K9JC5WvVVb6YzLQlM
SMPPyBFjc0chd5vhML8hiKH0lWodEy5ARUn5S3L9WpMvw1VdW/n4oauzb5nGo3ZDhO4JBPq+m85c
ht/qSLpjYwI6Cf5kP/izolw+Bd10UITqGsYm7z6FHOe4HNE8yY6keGyIPLQj/HQclWgGpZvWXhx2
WxvaKPIZzzeZUDXtpQrqnXuM84TkuKFLEIXrX812usEb8ZGvJLd0HB40QjysYbr6eXMIPWElUauq
NvutiqIJM70YwlJ7NILgmTEnUJN3X9r1eSz5CMc2A0MPaBZmyoTfP3fnZ78Swk7ppixkWJ6lmVwa
fz8cbVXpS93tKURn+LrgrB/qMjvIP5GmVGQXUStBPtnOllZtF2dvvTUgUaa7SZkfHDc7+k4IgBjy
3GreThNgqx4O2rlB6tjmxZtG6NMcc4jh5XjoTPshQ/6VttOT41C1oKxMVlpTf4JWW20ZmiK+MiZM
tjMCO9YRMM0W4YCzGdTsscu8c+gOH+N4yiDJRv0e1fNlwoPxEHacgpMYlC8nd12N26nGSj8SVz/d
LOC7DNEOM9GI3W898YYYtFYBTrEewq2EGURskJ2lW/iip6mdrEby2PsIv/G58LX1p7oZtZ1m81fy
Ds1fxk/FaVGOCrPdQA5aTSlvxra7a5iaqHnHtNgT0WvU3IRlVP2h1/+ZlcEj0+mzse5QNd1V3zXA
hqWUpDZxmi/Ih+RwdR1bNK5/KIRWqJb56szFelAHADy2j+7CZ6rL9qG09bdevNhBf4yVlnMOFtN8
jYKK7gzuvjeXcKfD6A+L7BdVgWXYcKIdk4PFxs3jn4tM7bV+TAYcVkYdE0Ud6vfsxEgIuXo1ldQ/
O+KcXeanhAuKULI9Yk5yiUNO/9myvzQekbgFT/f3i/8Xax96B9udOorQSU1mc38rDFLdKo3IAMZc
ghg786BLJZKwX0k66C7wDSUm4k6SEX//i/GCe1+SWPRsjmY4roHtsPdu5jgkujc7eOqtrfKsWGNH
J0Jzb8jyi0z+TWm1cw2jsffma9j1l06uwCRha2XK0VIsDGWj41x+T42IG5suz261a61AKeqg6ZEI
UA75zebrutFfscx61AMsPXgfozpdYwFT1ay/kJJJiFr0VmCo8oc3KB/dP2suy3BVKC2cKVSjiyHA
3z7aeIyysQ/5aCN7vKowUEmDoBSIGmQYtjo9W1qL1UL00dVnMtxmuUKyaWDEzBGCShyxPbwvut9s
9F7bJLnhOPal9Fu4CckuUqa3IML31UvdlyJXv5i+tMNTsxvtl8GD3y+QcdBFT1Hm7PNBHqfFAfT7
t/irTYgJJO9Oc6m5Hefd5FbP8cNu0LKuKT1gYeK0UCQH2ZDLe5J40ZSoQiZJ2VustowVKYCM/EGP
Ihgc0xWjtodyafpibjdoEW+xP57M8U83uyF31rtHgUcWh7tlQ+H66XVmMVbgSq+RYUN/vvJ98y7K
R3fT+8jcKMRwMJk/9j2fO7k6SNFr55MxW5u5wHzJIc5lFardBV2Oz2kcrB2LS220iWkIXMoqD6Ur
nlTfAzRRw4gCW06TuFCgi30NFb1akel5H2Jepy5b3Tj8/hlI7Oy792ab9CwOMgsV6rDzbh+5XRpo
UVa169YipVWp7qa+vGu69lvKRVKWxUX1dOh1fvA5Za1rJXQ0peNvYsjWp/mjF0bP6Hm+9xlhRAZW
tPUnc5gOTaJ8nUoXozoo/jUFbmcxCVQR9ZrRvkK9a5Yxau3swRm5+geCQXv1aqnux8Fg+I4Y0o2t
fZXE6xYmdzTF50jxP8o/HTM9hehTtDTdqcTvAeMzCN+2lbEtUYc2KqV+Gu3lv3M/HeYq2m7le3oj
3Pld+odPz/i55rNNlwMQgQ9WZdr7FUyVH7nzXDDkU9QOEHP61rRZvmXBEPPAkKmpvi8rICibwzSH
H0kieysjkJeaMZbeUsGQlXMqG1aKZMTFwWkg42P2xbFDOQV+B2fEOtkd3YEcNaONLTBC6c5sD+kc
v6Co8v5wM2q/WBAWTDqOHhpnDHLeLQiAXFuJYU0x3KIaLVmOfUP+hH80Yv2wNHy+UJ+dOb1V496m
HUA6QTNXJDCW2mFbuZ6z6sQIhlKcwJsk2f0nF88CUf9zU9pc3jTeDPkoNt13N3iN6ZDtuiQKjyQ7
iecIfIz5CMy1T8cx2ieq9ToOxqnIQOHGxNkiJPqQNt6mUrkdWsRtJHJXXwDO7kfNe8hKvmqVFMZW
+ZUuQVk1UnwSC/jc0ximFHLerA8rK0+/DyW/ky+IMk8r6Q2tikDhobp0EojTMNUgDIjBB8LK1rbl
BuQb/Vx51eqDJe3cEh1MSv2nlLn2XPOVslGvSmFeRqs9xRE/O6yo3FVAzNRCbavNUviTbDxW6iNu
o4dA+M0tV1vv5LciNw84Rm0bS9kTMjSgUqUkVGPm7Lntw81vNqqEKreBjv9IzjHU3wcRJVogNR/6
qu9uTkTV42zk2yoZzp1TUo6V6W25Lsf21BCWXKKX0Ykk7QxANKfiWDZHuGNt/sVCowxAzFdkZAgy
+DBO0Ru0s5vO3CDoRjQ6s3XwSucucWwkxClpIsHO5PTH+oBXEOvIFPG32SwRPYME20ihn5OhtCKP
9GwO4XnJ20kMRFwnuOgNhC0nM7/q633qtcOKWSgvoY0eGmukkp2OU0EQu14T+4M+IkHpBEPehSCc
uww6mFJskoQYwkDmdJP3JXC7j70D2Q5cYLPEQv91bI8RUjKrPJQSiCr5UAbQHjkct2TE+dsWjrtp
D8DR3aM/dyRrKCiYWfg6Q6OVyvW2spGfYxvGVF8xa2gzfrix202swMXPpTfDnPuNTruMe1ADGy/P
dF4T75hAGduqA0syG7r+7Df8G5ak50Bn81sD3MIUplGY9JfUNB+ChGokcIEVqqa5JkZPd8sNmbuf
OClZndJULG+oapxtrOiPfQecsPz+rtglobVNquS5gwex8T1QfYCGDiLSfTqYx1YJa7GFGLeBaycA
GHdJLO0J5DogUr5jwF8DBvlxzlRITg5ka0GCjFLyoaq9ajFhzxMuO/BcupFg2GBM/DoUJqAV6ydi
4D5pTbdZmlQJyx44RsawhJFh3ZUORisFMlgBveD/DCtAAeI2oKuINIljbNyO51EtPJmn0jn15pcR
p5++9z4P/dPSZLQaRdES8zQq6nYeoxBuXcotQWTiaqiMj0kwP6ThcOsH2mym8Ifcs7H9qOW3TcpX
ogbnzr+36xEzxDVRcqAljogotXpThSO1oyzhwWcOpncPlcaVWLbPuid4jhF8RPDLiu8vkV0S/mvM
j1GRAaODXM+B/IaBZEii9xDIQXGlVq/kKljasPaA6JJVVsNtQcm4s9S7WDdUkucYQPSQPLA32bT9
SAkhr6Bw+NgDfb76o/atUFQa35G7e1wrGc6Ky4tkSp9tw6jkXrFPWs1DiWe+3UjCo0U6tGmHb7Uc
jvIvY5yjUQ34/Ylkn3YUfxy2uyzMcGWnw3N4mcv/LCHwKeeNq6S3hXo25eoPJ27uYx+SKWyEG2PP
A+rNbt24w6Ouxpu+ggs3ZAEmXNpBgf4rp9gQTY9u8iJVRo2Bx2Y5BpdSvhm5J9He3cYpu8kaYQTN
IWfrVxQS2KxQD8fWbunTjI7RnG8xguMoKnRGNh7ZJ941MzhiSCZDfoCNK/wXTri5yW9RruJZL/1c
GqOihputOOyjPufqa7Rv8IQvuvzI0Qp/9LVvwet0XhJG40PMV5eEr8AXVg3QMTb+AAxotVK1Zayf
spzgQpMoENXmztBpDlHJfFFZ+3cxzpQorAqQNQEDnTjfliqGH6hdVANVAlRmfd0VTF96FXaP/KjI
yFl+5OqxbMOKonEqrXCvuYQdJc649eqGOIMsWSshReXyP5bVcfqZCD5FXVejSwzn6t7twgR8CH7s
EgZWeWzQEZvSVeU0Rz73D4KM6dZ87aSgJYPkUCUm0WOvHJJfXEJT6axmiu6ezxnahXzG+Txc5HKq
E+WcBdqjRRZxYOhnUx0vUj/oNqlwtb1vS0R4MLqG1WR3uDxh7bkaA1aToxJHXHvTj1ghGDEh8q0u
kHvIY2knDy6DGxyiPDhwd4bkP9hcyCZjsCg+LSWUPfCWbbd3VkZT7MnFvKl4oVAZlm+TqvNBa7xH
vvXNjvUdGnAmpFJMxzkF2suy12wjutlajMKwsjlPMMspE3Yn5k6I1S38MzAaiepNP9rmuk/IwYt7
CxEx4LYbxs+Ng5o4a7iirY6MUV8DHABrnCxiEK3K/jrlM/ix6U5300hKW5zS5HRcezimrZktRqvB
iD1ifVtGzWy/uO1VnGkM65DQvtmjs7MaFoAaNczGi1WBvmXVW4O7bvIAvIz37mwNR0vWy7k2EMts
wV3GTJXuNwGBoYOwVkY1dmvFK06R3uwWBWwb4ufnrPOz7qJqlH6v8ihFKUfldIqGSmirNNPFcIk7
xofUebrsO8aNRHtW2nVp9dXSheZJ9kqaE3muUzKh88Ulj46xkaUFEfZtQYtNiYVqckxitNOy4bBJ
uZhyNfWdpu2W/VTZYNHGNJ3L4UDiIUHAZI6uQgtoAyoe14esHYv+LnPUa0c4pdo5xxZ3oXVFcNCm
SKPnZMiJM+w5P2BT0PCrxqky7dWCYpW6eq/3HAQF5aAds8Whwrdrk6GtqgwQEaSG8URTbTqMJlO2
eRBrJ0VHRawJ6J513r2Tms9IYfF3KKG5+6wSiOD8UZp8LDLJVoZeKbtbEwrScu9gXsDJnAyfpntX
52V6fUiEW75yKB32qPP3XPrdX+VmmhUvBAOxQWVPK905M8ofEuEuV0hWfcB25F7twnt9KC4d9vOI
w3VeLAE/DQGTWNYcK2n/dQ//lEgPdrb0mv86SBUyPrt95IsE/K9TB3qi2j4Y7FLLprBalryr3UeI
K3eLjYkRNuxyt78IBqta80mzm2JD2OiuJUh3PeWcKYSlPhsgBVtL2rK2TjcSDKiQjsNladjrpJye
E12OUPr6TqVUdGzt2gwz7btLLDGgJ5ViPVskUDfdVyV13zRHec1fMi3/hMfNNe+pN2xP2+M4cATY
YKKiPMlyjUB1HDnIuZ0etMo7DS0fOQlmOIr3F88fi6MbSiHMH3FomJtZQa5BfqE4Rq1M2VOWxyKA
nNqv1DABFfKh9Pv2fqinCUxoG5bVZhBYibCoc69lQoVclRXCbsF+Kqj4ujJ/0fRmPU3sDOnQFDe+
ZW68qyb/JP9f3pzUKorn3PVSQoPl1uWEAi654Wt1Mrz2gsG5sR4jnPJnqggSaw94cmhrB7uk7TBt
oKZoO68HoGnmLVZbPIARMZ/C3DmwwlUqH+5SdgbAw8XAyQJbY6VN0edCxjSwjjT0bkyz0+nUOU+u
hwKcFIKl7zAjmhTL6C6WmqKZ6ijhvU1a2bcqx8F/vODVTujK5G27F/yripVqHJRmotL9GMT6t6mN
4bsYmynkOF36JcLW8RaOMf2gsLCZH/V+6azGmkrAyeTw7XRe0IQBcX8hnyFb95Ozt+tiLw8USTpK
MjkStOZr5ftc0XmwSVslXxfVcK0yCuZx1K6ux7qz+COIFd+WBR9InRtqhbfyYSxZ3A91cuv4uVLh
HIuOZm8wubGWc6kMwSP6tv6M7O7M2/jhfZiNmA8KcaBWQWGwn5qyfoJISiRg6u27maPPH3ZhrL15
pkJwAKzVNpo+6woLqlYb85DMx0hRtU0MbSSSoZSKMlmv0h3GbQTKo/pQuP7j2vV2SZ1DmmOr+DUP
25V2Ia+Nbx63fpt2KEmK4q9iGA2nih++G7lbsw3pc750KGzTvjtMoYV1N4erQJSIBai9wAkUSz9N
1HxaoL5obfepNoMvYTvaSFTZDZREizxTbREASzJFXufTNhjLc1M4ZzWyt0vLvvwdl+NLGZ1sVWHa
RPU+Xhe9Zx7AIHeSU6TqJ1vGNEJ87JUQz6BE3+ALD+FXRsHwyohGBY1Z6YV1IPj1xhtt55JXAtFn
cKC9IiFvkgBC566Tql7AY2YBN5BsKo1+uFAVY2KCm1vAc12uj6X69yJGZ3qX7yKjvy2vd+qyZ9CT
rYctluopFgJxI7/zVI6VtGpBSzsmukyuw5XR9vtlTK5GLKMw5dpydR99Nkd5D+bye1jN/Bm9JccB
XFozZBpmue+GQsCmBEFOZMdmgtza5GDQNM/XpXFeQE2cuzkTgXfxF4PaVuEkV47qWlmTnrAj3Qt5
uI53pDqmm9RmvceyxJW02dFJ8FAsaiNZ5FFhPZjWFiMVzKmi+hkxyHa5dfwc62CUA59qCNsGbjNM
J/LtAJYc8hwZSmKFyMkfDyXkWMPFO4cf66mcoLUNI3WMij/lpQlw9A6wYTZKXJ6NlIMpxrtZgRLk
Y11QLa8XkF7q+DGkKVD7fDfk41utDVfblau+HL/OyARXZcQQXkJtBTWrNTwICWVamxyZy1BQwob/
8NR+AefZRM8wEDItB5HkO+6Fn6jVYMwmT03goGH0EHC390XRKei7jevgE4/aSMnBJTrLOpLDsA6J
CAAtKcZ9mbgPC0S2DPmhFPCg0g+GNHa5yRIIMLtzC04wSLHIsQ9KzBMY6VxNbiSr697w6ycMAuJ5
rl91TDvJzcUokLK5yDnlF2gkHkMLa1JynuSJ/f4D0H5y9FVtHhBzTFvT4J8478ZMRZNbQFcsgqnh
Ym2SASCo89O1ZcwnM564YulekcxvbDV6Cwzwbyc7xhJus8ymbbzu6Vs4NXoi5W29+9Pr+8W2sglo
0C3PdL2fx3YRPiUZI36ueRjvikow9DL04PA5K2m7xjXnJvOZYExvg+2stTR4WlrfRPbLHz6rX61n
phbQdTETh/3zbrFkppIqneeynsvxlQCcTWZzFjZGdESb+dDF0lP17r6drI9Sx1Qt9D6N4Ly8Y/zJ
2tGQJUWToa16qVv+8OJ+9UGZpgckTUUBpPLuQVIoZ5mRY70DdLkxZ++wQJgRr8Ol7l5Kd4UcYkXP
wFQ4tHMrvknW1lKa//61/GJ8AtvKYVmpPDrbtN6NeZTWrAu7GQj04J4+MFMFUPAuMRzUvzpvyqTU
UU+k71F+D2+wYSkSYg6KhJGO4lACziVQrE+XEdYWQZ3cJ5WtvDTEKKUs02WOXI7JYY60R8EPQkuO
fnrXS0kxutZqihEBNQYz+sMYUlts2N+daq4J1cHVCU9xLP0dDG2oNq4+ZE0KakZQtOmtNa9/DFSG
WHxBHzgfpCRn9F+QQ2oLkmUGnOINF2iRnmctxGmjhPLBL8GzOLuhyxC9LTJeQXEdHfO5flaZEUFy
RsSJD5drPy33Wqd0dPFswnCg8MzW9tg+GYEoQdK3EqM6OmyOU/kAMVqD/SR6omBy+FyD5EmrIZOW
qbUzw2CzNDR8eteold+Z5HtDjT6k7ndDpa51IzbPILFIxnAyQuPDYDcfDFrZUOeJafNEU++9jILb
LtyBnEjTOtOuC+Y4DtHDMDl/NRQYa44bLX/FibHbG0pBNNXwLeutg4NkZB0wd9gb8UsNz5ZaAeJC
UQ5HIpm36chxPCJSX3kChWo44kNLVQlUx39UmrE5ofn3ujf4Qt8BEGkH4XApGGiiQDwsRZaMB+cY
OTH9/6kwjdOQflVNbhLfOdl1AoGJH1M37W5BRKTZ+f0u+NXRSjKVJOzIieG+n1dAua+aice+Xqph
u2kP5HOtKyy/g9w7GzOFIKo1YImWz1EeGhzpB8wWLpF8QcMhRnGiVSxPjJLq9y/uFzMf3NtN2Zu2
7hrCiPz7GL/24UpOcuwvJUGh4ihlljtvAhwT/DFTBX9A99N41tP/y29m2KTBrUT48G77pLFT5+HM
ARQq1kGpuOQaZuxY1V1Qb9/Maj4BHIP5uH+QQOi/OCDJ2WLO5fF2NXeZ7P1tvA4UlVtBwL5dHsdC
y1kaksCLb71JACfNVGZvwpGJb6EAD6nkX489Uxp5sQx0/Vn9NODp2rn5rvJ3CrMCXeFJScdnyemV
uX96TBr5Dz8VUY5hMPRCwQTf4qdz3S7jIFdcvVrn1E9aPhy91J4ZPqX2pnTd7t6fm3Hdu56Cfqv9
FqkNA40pbh+uMEi6Byf6qvpJtE16q9h27XDQaRQmKCVIrtJT56vwNgv4Y26Y78jXlr4pVqlIUrcN
GBArGBxYxUazYoa7EbtFQGBTOTvD2FDXSMVg6ZiiRVvXBXVfOkKd3GDI2gkSZviWdtjthrbCZEfZ
1sqzGQ/3lbArQ0xsMS80HidBxZfvLjJ7bWQaOb9LEyDAuzsG93HdHBYcCLPWm2EET9AL1iKR6U0m
vC15aCNjo2DgpbX02W3TvSjZthx4cZEd3oKJeQx63NgaroWVHZOo+bqMJ0fgnKUwlRJZtsFkYPJB
9Vkys+axCjmidYC1OgQsGVoBUDrEghgpbEqOU9CBD+4ErjRgCI/VJcRPPSaPLXhYUPKC67VYgAwz
PE1FdF9O3ytDf2iJK6aNw6BZuFC6y0uf0ckO/TkSC6SGQQOirWON8dHSNeSCMqrpfB44SBa9+4g/
C7SX4WrN8pcr61yMJOTGurfVwwZFD0J0JgZLm5zXwB2k115qjwGQOXKsN5X5QDj62uzJpSrdroOK
Wn3mQgHSavqZu4dqe2lVBS5vGKnr6FOx3JHRD9g1zA3gZh1YqESw7bXtfUsuvZNErxFgc4oTF/Hj
2fMyqE69KQGDvpOOEukayJ9MiZfr0bCJHGLa749PLQosHp0cgr1Vr3iGwQw1blgeKxNLIJxvvdNd
FnIgLP1LZATr3na+2pi4trl2Kyr7gL0azNDY+TSl/ps4kKXZpqmme2C8KxYih6VaXW4OVYA9LaBY
m3TiUoP7itn6AmgYafOJaxA2EPED+PPTRKozAhqZC1tpn+GxF4JgSEJIFIwfllHFHCkvtuLOIvU9
ysreO8H4infYY1WqxREy7SULYXrUgXVoJ4pAdvsqD7MX5DkZ9o0sAisId0EaBAy8uMSkMIpSpn5J
0a4wsMVjqmrPLu4p+87Pr2qMN3rvUnAT3rzL5ZyeYuUZtihGYFCtMbQ6WIr5suBDyyft9+j2coXm
aqeTYrjyYoS6dQTw2lQttuc8kUbGLya3IUp+WEPsc7648AOXP1GFoFr2DRNLuXlld7LTmG6FP3zm
j6NHmuuQjOvldwL3fzRU/a5xBt5xP9WkB0QbPSO2gWHsOXDu/R6oMwyaeROP2SnVOm/fFO4eRw2k
7NgMLEikpbtPwTFxInNtOpT/7LJtWFf6JpvAQYY6OwwTEUXLNAEjyXTd44olzC3OoedmKtvV8sSD
2b6zU+1Fn4iMGAU5KZ3xwHDnMbI/KGP2fSlI/6pKEY1kdooJoiAEeBeM28wLDinYIKhydOvBH/CB
2MYYU7pRxqmX4aDu9reiyy6Lw0JgBDL7RQFEr1ts/BDnkaFE504Fk4EwM/Q3HluGw0jFHeuQM0kx
IppcgEtYwE2J4er0yHHNdFs5lO5IlDv8cMN6aKGALmu3bjk6iSl58BuHoVXgdFtC+x61XrtmMw6A
VH9YW9bQkuwPpeU+FUEGAhrVQH46b6qZSYWMbpPHrTvmyWUiqBQ5y0UJuAKS8GIb5X75fMnjvtII
hZskA+gfOLKwcta4Fsdvjcu5XMX62UsbBlzTDNNGKhlGQyrYIufK8zJ/VtTgZnlYr3ZB+jHEJq7K
PluYNEjfkVpcFnPkso66r8tTiYQCIX8k/XU5JG+Bjc0JjFAAMsXn99cy7Syb9qRbwTrI51PuLyA7
eKficHRAdY8qFzt1DG8ZvZMrEmXTqhBGwcKkJiAI3LjhKq/j7okhmibdfOXkkFvD/+buPJbjOLI1
/CoK7YtR3twYaYGutiA8CIDYVDQJoLz39fT3ywSpASWKVzPaKO5GoSCA7q7sdOc/v/ngTpipJyoA
F1tRLNoP8l5rOnedQoaFfBn5NrSXqPeHDXGWGz0Ono1R1L+CIQEFGDilOVUxstQsNMV6wfpu6+uw
BU1skrve1C++nFLi8ybR5dLaKl7aFCxxNR3SzoYZzur0k5IWKoeKmugRHZFsm3fZU0nPDUs5xMSe
sin14Wq2PJ8GGxHOXFZCyy9NsFHrsgBvfN1NNRhz5HDeGMmtjperuKCbDgb91pOc73rG37YZhuXO
CI1KCCFExSGbM1CvX+SUlgzEcqQLVlfxDpidb8lhbjvJfD549qWqz1u5D0oCn2NwdRid5SG11a3s
zMq6UzIxSzyaDXMh96E5U+b8Vm4Wmjt9SJrmphfnrNxY5B/Iw0Ds3EIg8eqvrttit4AmtmTXkfmM
q8etXSsPieMK3f02DUHM6j7rTsqBnIpG2VmZuqPbPPKln+Mm+aRoyx2F5Es382/QEFejraxbDhvJ
uijN+T6p8nYlqfmg7GeGTSOxVZp0hY2uaGwPgTS1OxoutaYAL8EABaA3XFNNoJ9gaDq1fGlrmkeC
NlrwtViB8kjH/s4Y+9NZa17k1rLkkPAj3NwlCyzxWPwu7s1UauwTUkqQTM7FXDvnadBeiSJNQh5W
jxBKFFkYkMASAXPO8hyTJXZYNc9eqIm3ISQSWUTSIL2TnW5jYTaMJqVRdl9m6aYI4M3Iwq0x6NoE
9aPnebSthXbH7N2LVPia5rTQh2nG6yUEmaY+lNAGAe2rLOB2JFE6Q9x8M3O3mCMMqhkCyNBj2ipu
YZHX7OIu32eZch/rQJWCiGsBHyVR/QnqPu24eHgMw/hGtt6mwcJ8N4Dlwd5WpfTLcNvijMyYSzkR
T3ZU6GwWLGSp66noWudR+FhqnNFhCNBGH/geX7BDDxjQz+pJCzwnP4hFLkzcKjDTazHGTn4TGkv6
CvXVzng56QgEFlu9zbB51KJ4xB43vRjw4d/qilhYc77u5+AhKZTdMkPxDph/gCmybShbn6KJMg7J
sUYj6raYC8BxelUeDRMm2ZUNtif2hdLk5iTADWsufLdEv6KLQybQixfXbK5tLzq2SN99UWZoy6c2
TUC1GOBWHBbW46BUyyoh08JfrOwhNcJiLfZb8YILfSlZlQt4VXhFqaz6NlnuanGGJ4JXqpPTtwoF
8UY2BiXLaqn9BbqD0Bi3iHbCng25CyxcppiDnfhzEuOLvttaoiBzMRkjPCggJqdvLCHb5ttQPb8I
6k3V6veumENzXR/MItiLhlghnjd3F/Rj0UpeJiWSqWDsVTjNrSSz4cxmbmeI7fpBtAPgu1/LMqCw
vBOcge96z29hS6y4F+BWGfcYvcCRYAcjObI1q5MW4h4ykNGDw6GPIVk2qLC8gAno9PUmLvRrQddt
W1bW4A2kHp2+foaR5cMl626mejrhs4h7aWmqvpvpFaQayh286a5xkn308vw1QGEWKc2mVmOWWhHC
EOISZKS051zs1q0EjonZpevG6WndYQG3kjuWGbRcH83yYJvItUorm/0+bLyNnZKiopTe2nbySzsw
b9UADKBZYqZpTn6iKCSHmS6fMOqphwHKNu6u9EAXwE6bKebdea7ibpGdH4P2owEWiUVL8pL2KWS+
jmjUEHuPgjCh2G69tanDIqHJBSrEjJZXbc0OP7g1VupysS2uN/m2Bz3DoW7kRoqLhAdrL+Giuo8b
76ywhn2QPsVkJKrJQ4qX/EkjVICStj34I/0730YcAdOGrAEX/i7Z612zHnGR89CErN0y34ZFs7w3
G47YIcyiLYSaS6Oyqj2AVfR+OgCgjO/bcLxskN9tdIe0tKoK8OtGwL92myo+d7MFolmkHKaJcG9b
dza9h9Q4np3LvOBZrBjb9LrUM/ay+QxWBYnB+aW5pPU+rZLIr2abW3aXNQAdKBhDPDZ1/EmaAcaT
od9pvVmssfIe+ZLmTWtMeNIj0ylM3LtLbdOYEb7H8Dnz9mFUDO+yj7yQa9N81WVnpA3Ut47mRqth
TD+VU+FSArbYFDYzVQxxTJhfZcZBq3N/inBpr2AeqCbuPQufx9eW9iZSKj8aETjrNTdtTPNNPyI8
lhzCxYHK6DHAJtxH0NqiRk/T5Ayoxg2gREtWBI1LsjbJULOhbMCnyRBbzMMUG8u2aLlLwpbmHsLq
R8/syk+wmuhhF122zSCVbtqGq/98VIop2DQVCklLx3Tu0cBiDcdq+3rtWnbo13ll40QfaGRbsTG7
hpbtUtHaU4uApufOKvZoY1ZjYW3aQnnJaIUGc6SvoQ3m/hCxxU/F7MAgiO9Hbbpxg2GDdScSqrK7
moTfURsBh7YVDxwGvM5ke2cjBsi2SSA3QnUcl8qZlVv3LElaZNBZl9PGNX0vWpB3pzjzqp1VrDs9
7zZtD1jBXtzumF75NsaW3p8XX4sof4q8bC+rcCKEBHvZM9cF7lG9yN30VjRC8alc0FLE4lgGrYp4
pqXWjx9Us/hsWQdnzLStXtE1b3PzFF3c7sINy09LXEGfRJ91MswBCVrOVd032X7S7N0Y9/WhMbDz
8qJdauOjThjp0RiMMzpjLyMe29tOnQgNg9URkJeeUjfvcYrwCveinJSY5gGFX4YVUWXyDDhYbiuN
4FtTc58wzwQfr8rId16sHouUwbL2S2+ZrJ1yHZhc05TSfl/bzuVwN/TtWTsyu8wYD/dEC7F7TU9H
2y0OWafO61oYWQbhiN9TglcA8DHY4IJTsnvbjVp/oNY+tfXmrC+tZ3WOd3nLoitVtPp1yZW1tI10
VerkAeZT8TE2gQbqfj0GY33VluWB4sXZ46lVbPIENSD4bq7Yp4VHiwA+2YwrRnY+GRC/4koxTlty
52Y3wnDH7HeJXj/GWfKYW/rnGvcxkF8WsGdtDUgMraa0a0i23LQbmgwufuBzrON2FCb7wnY81iCg
Q8W0Z3c+iQPzIyrDy7ybatiG+gfXSOa1Ub8MMbLaeWaLqTPvmSipYt1YDbVmHnSwbzVjXxBNkBbs
rnmXExPXVeMaZfO9manGoYpyCJZ8Qo3wmILMGmi/xS6cFyyXtOZGDWhhhyOR2K3dsDNHH3MV43il
DbIT3anVVUAwaWVzR+rbTvFLrAi6OLPeG/soJBcOk50GHHI51J0DhS5jtgcJlCfDmnR67U3gT6m5
rJf4Li2ie+aGcXBA34emUw9V7NgnbRPsZwc8rhwLb6cNzqH3smqjuwmG7050hcfrRS3IguIGwQ1/
l3vY13PRlF0A8T/kwp5bw7PRkmPXDg0WRwiHkWxqVH1PsvrLWypR57rrEH26PXeyYCDVcdBjX2qX
56DtT9yPaUX7YtZ5UvGqAEpoCEz6ZIJDoLkmoEC76+0HMyxJCyG3EvpX976P9WY7tvBuw/reXup7
Sf1YbFDDql9u+5HdQUICTjr7Be5xZZ3BkvNiMMlijE7KmhswwTuX5jglGyMnCEkyhYgN6819H/XG
B+H+kOngPhiW6kCLKbQQO7pJpob42JmRMSGvkOX9bBpZ7TdCrYm6VVkFun4RgUEtanMumTxNYCar
UTPv+5FHKgt8/bXZK6EVKZSVg6FuemPGCXW2oNxQRSQxUlUldZu1UfTrRue8jpdGOek8x9cRdQM8
4SsRRT63LjDocZ7gMHYjKKOXrHV1wCXHvJiCyNwHhnkeaMgCJxeKdKtreMGs1bAme0EIcsgKJ3ur
Hzi5RfhTGt2MzIy+pYgLaZUJtleKVjfWtM9qUHscuZqDNz2uVd3UnWG9s1o+pCkREHjw3hYxAIcS
Altg+xQpCCysId7a+Qx7ZQRE6WwuLVEI0RdRAJ3RVTNUvqdFkMQU193SNRW1mphxCkkkDMJIpkge
a5jzRNre6DmecTaLiMFZa/PUcDcq4PvNOP2MSX9DPFyHaCEDODaOTjk8qy6FfKolpwUs8pMR176D
m2nxKrIXHPVLnh7/NqtubPLiexIgXT+Pe9CXEFuAssk/Ggk3MuAF9jSSw8sJYzbnzgAiP3MYysAe
yVhTx7MJhZ3GM17VKj6wTZYF6xKuLgq2MHwP139t6c6F4bXVnsRZFtTcblV1eE5F4CXf0HpRoc3n
VU0NpYKFCSPmZo6CVVQNyDrd7CF3024T9ynXhSietppSnBbQ7Ei44z+WYmtbbt3o69Ok2ceLtumB
r/g+zZwyEWJ7k6mnoW2opwZd4nVYWc9l03WHHtMvpYnqw+T0xdrpFIq+1qoOXc8CF91yvajIW5gI
EeinPt7mIDqc80jFQ2VULhVf1bMPaZena92ri92Pe0Holv/Q3XBRj2sa/Q1NR1H9u05xEthWO2hd
t2INUc4ZyFaBwdz8QwuNXJbdsj6WhUtAt2Iz2LuipP4BjsDCsuluaGqjm9FqQjUU2sNTcobepBac
pPKUTIX9aBaZXxftWlEqYzc0NwpH7E0X6eQHmIfRAO0XlZJAPPppPDNrc19X1Lxl4FyOo/c+6NSt
BUcCPNZINhOuipJLbSnNJquBaSfojpqoFmNkInrpftByGus7t46oWsGh0bxdEcAJ/0mUV/COZg9o
2iOtirpQGjRGcPjDoKBaiOIn2yUOKR0e+mq+CCl8jezMqBcSllxac44evkweaLSgL9PkvqMN/T7X
j73LrJG0BwGfSX8JAO11F/YXtcm4ll2CqZJymzjjNtLj8wVsAg5v+GILQLePYX7F6MwEkCQ6YbJk
Va1hUzn93QLSxTIFAZ8WkTuTUQlBplXKQ5H3FcEZUDIKdP2UYN6JpbObVHG78UIKOIGiGxbisPSM
eB9s+BLhNSGURALFpyd9Mqc9YhMgyaor2L0BRBNMX+C+kDnxURaRieAPCa6gUBtwMO/sSn+ImpC6
I36RamwFxRCIAswhXKVXs1Hf08XapB0AdQ/kfIjGvZLHH8cxuJht0AUsYmhyakfJGRYtO7QMFOVp
ugf+gdltr2T3cxw0+s5KjXFJzE3QBEHnaskG7BGl0PW5u4/h0DkzSnojmvawRi+snAPjxytE/w6v
DK9yrpKi//cdhpLVzjNh5fTwYcGcobi/lydjFiu0g6x0oxnlQ5HjwB4rIEIIhNKNG5wrAfm5UWH4
E7FKfpM3pM208dYbRDOpZg4X9lPoCNBXxzRDtZ1bPWMrxn1Y22Q9F5YwwfAlmDKK3ThcGzOBC5Ro
fP/uJ2Oumx2YG8fXEoG6Vi8m19eV1i7xNoNyR7B013GjoaW4nmq3YbtdDqne18RaDmIzyua1qrbn
locDrQMnasS5AJL7UG1CePWrJDcunWa+qZRkFzmCBNtFt27rqMxRnmGc9WuN9rDPxQjNs0u2l91z
ntS4HgtkbNLwlCB/koajNkAuoC4wrwaFYjJa4HZWxECqnlWtFZPMsWCGMKq7Hd4uHEdtHD6khXaQ
HBNirLLVMgHPV2q4z7VqHefNpWwruiNrSvB6me535VJvsODekD+Ku24NIiYk+kHJUkrUY7j0PB8K
5hK6nqBPepSCAKEi5uOoDxXdOWEEI+FvJ4PuoAQjDTkGvpuXz1Uen1XidqRyDvqLd1MqgETmPBNO
g7+6MyDvIfMNW8cyvis9Z9ta6UxDktlSzcUuwxrjRJJn3CV5GNKbXliURN21YlfRSj6glR6CICr8
wky8daLZZ5ltnBe2ey/VQnQPQJo0GoINrU81cz6l2nQmGyuynWcC6lnwmcd+29pi7B8rJyZfLTeu
1anYSL47lPEd6MDdKy4pPBQEjS8AjdUyh2KXURSQhyV4yVJnmgGLnjB54Nv3B0Hulvoy3emcVYga
ggbXcRHixtQAV/eqZtt3MI7FdiA2P/nh1OQaV/lyGwnRpNheiHrkGxNOBZpgYbpacTXY4Vpi0PXC
1mtbRPktMP1Q51/KLVZqrAzAtDKydlTLmMw1nLqNdWNW+IsAcitlOa9FUzrp4PKOeuND8OV4EJsV
EqV6HmzaJtsxoXOhS7ckNhvJbfXc7D1AEp61N/lCheJA/kPPedTT2ieM+EJshJrBa7ULoKrQdS04
aI4FxFl084Lz1gmRm3jeKktRSATKDoCUDKcIvK0ZURfJbej/jRHZlwfxj91xXeABMV/1z818/dyC
+Le//uvz9D/hcyl+elnGRXdb/ne/9OMX+ulZvvPtXD3/8vPxKY8LP267Jv7c/c6czDagw0K4+cba
TH4w+al/9DrZkYfrn3gDy3pn2qoOwci1ccWwhGo7K2Fkv/5Y094JrxPNxMEAg3wYuG+/8B+NxI8f
8nVIf/w73zzA57IvOvFVhHFZvB0I4Zb0V0bgdy/wZgTsd0jjXNXj8ojw09W/HQHvnaDz2ipJMbau
W5agX/F+b2bKn82FHz/dfzwCfzoVHB2LO2Eg8FeG4Xev8mYYnHd07zRhboeVHV85z/lmInjvMLDT
XFxfhcCfLIXXifcPGgYNexuxIqCo/b2BsN/ppstagNiGRYx0D/xmIAzXgbApvEcY+X/gfPgyEBq0
4r83ENY7hgH7PuhuukM4B1PszUBoOitDOHW5GgvDYIv4py0MBsJxvmP/+N/skTgrSko0C00Xzhdv
BsJ7p1q28KLRMTsEn3f+g4H4C+vnt3MHH/zsSZ448XP7vYPpz37h60b0x59/2WL3T7/8zD76ze+J
8+f1rf99Hv36ze4h98A3P/y6J8q3+fLnX57vj+/8zXt9faiv/7iLn5tj81lUfOIQ/vIphevoLz+f
AzdEPx16jJSKp7cHwW/b4L8/0h/Oz9/Ww4/e4fH5+PvX/rq3sOn93Vc/i5+esufvPcDXN2F2/d03
WR2ruDtmP/3xuHyzOfzdN7n5K8apf36X4bv43uz4/r++me7/5y8wa8ULf86ej82v/wsAAP//</cx:binary>
              </cx:geoCache>
            </cx:geography>
          </cx:layoutPr>
          <cx:valueColors>
            <cx:minColor>
              <a:schemeClr val="bg2"/>
            </cx:minColor>
            <cx:maxColor>
              <a:srgbClr val="2E2D2E"/>
            </cx:maxColor>
          </cx:valueColors>
          <cx:valueColorPositions count="3"/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GB" sz="900" b="0" i="0" u="none" strike="noStrike" baseline="0">
            <a:solidFill>
              <a:srgbClr val="000000">
                <a:lumMod val="65000"/>
                <a:lumOff val="35000"/>
              </a:srgbClr>
            </a:solidFill>
            <a:latin typeface="Exo 2 Extra Light"/>
          </a:endParaRPr>
        </a:p>
      </cx:txPr>
    </cx:legend>
  </cx:chart>
  <cx:spPr>
    <a:solidFill>
      <a:srgbClr val="D1D5D7"/>
    </a:solidFill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 - Geografi'!$G$4:$G$8</cx:f>
        <cx:lvl ptCount="5">
          <cx:pt idx="0">Region Hovedstaden</cx:pt>
          <cx:pt idx="1">Region Midtjylland</cx:pt>
          <cx:pt idx="2">Region Nordjylland</cx:pt>
          <cx:pt idx="3">Region Sjælland</cx:pt>
          <cx:pt idx="4">Region Syddanmark</cx:pt>
        </cx:lvl>
      </cx:strDim>
      <cx:numDim type="colorVal">
        <cx:f>'A - Geografi'!$H$4:$H$8</cx:f>
        <cx:nf>'A - Geografi'!$H$3</cx:nf>
        <cx:lvl ptCount="5" formatCode="Standard" name="Antal virksomheder">
          <cx:pt idx="0">1213</cx:pt>
          <cx:pt idx="1">462</cx:pt>
          <cx:pt idx="2">187</cx:pt>
          <cx:pt idx="3">150</cx:pt>
          <cx:pt idx="4">360</cx:pt>
        </cx:lvl>
      </cx:numDim>
    </cx:data>
  </cx:chartData>
  <cx:chart>
    <cx:plotArea>
      <cx:plotAreaRegion>
        <cx:series layoutId="regionMap" uniqueId="{F6A86620-6B52-8B4F-9B56-28ED3C300838}">
          <cx:spPr>
            <a:ln>
              <a:solidFill>
                <a:schemeClr val="tx1"/>
              </a:solidFill>
            </a:ln>
          </cx:spPr>
          <cx:dataPt idx="0"/>
          <cx:dataPt idx="3"/>
          <cx:dataId val="0"/>
          <cx:layoutPr>
            <cx:geography cultureLanguage="en-GB" cultureRegion="DK" attribution="Powered by Bing">
              <cx:geoCache provider="{E9337A44-BEBE-4D9F-B70C-5C5E7DAFC167}">
                <cx:binary>1HrbkqQ4kvarlNX1Ug0ICTE2vRcC4piZlYeqrMMNFpUHISQkQAgED7Qv8r/Y7xE93dtVMz1jYzO2
tttmnZWRQYDkcv8O7vHnJ/+nJ/VyGt74Vmn7pyf/89t6HLs//fSTfapf2pN914qnwVjzOr57Mu1P
5vVVPL389DycZqH5T3EYJT891adhfPFv//PPcDf+Yq7M02kURt+5l2G5f7FOjfbvvPc333pzem6F
LoQdB/E0Rj+/vX/hcMs3OzO9PNvx9Pyi37550aMYlw9L9/Lz2++uf/vmpx/v+lcreKNgkaN7hs9i
/I6mJMKYYhSnUUKTt2+U0fwvb0fxOxTFEUY0InGMogT/+uibUwsfz0+dGE/qzS9L/I83xYtuT4P8
9aK/tb7L6k7Pz8OLtbDVy79/50bfbe7H696+eTJOj+dQn0P089vfni+syX95KzfnfRbHS2B++v6Y
/vPPP/wBQvXDX353kj/G9R+99UcHeS2ex2ZR6qSf/16g/smDJO/iBI4ypThOKYpD9N1BZu8QTbMw
zWhE0xiOm/z66F8OEtb0rF7eHNx4Xta/cJB/eKMfDvL76/6XH+QfZdnvq/C7a/7ZKiTvQpTQMIui
GCeUxvTHw4uykIQoxlCFf314v2X9H6/nb1fdbx/8bvH/R8roxgzP//4ySt/FIYmiDKMUYYQjqJPf
4WH2jqRhRGkWIhpSnCE4qF+C/ksZwZrG+t9QRX90nx+K6LvL/pfX0HdL/29We2j+33/9u6EQv0tI
GFMcUQKAiNPvqymK3qUxnGyCMaE0SckPUPj15fQvYuBf3+G7zf/89i8X/B89seX5+fQPaf6fZC84
sihEKEpjEqZJHGU/lF2ISQTcBaIrSoHBfpAhD8ZB2f0Fzf4F8vqj+/xwfN9d9j99iH+sT37TecVp
PJUXgfg7ifL33/1V2/zw0b+nM3/Bvf3zz28jEhFEkhAO7Tfxeb7Rd9D4I+H/zY+/nOwI94veEQJi
NMMJSoHxwvTtm/nl/A59F2aYRlmSopgQEp7hWZ8xF5QseQfFnMF7JImiCJ051J7z4iJyCaFxRmiE
MgIaN/lNsN8atXCjfwvOX16/0a69NUKP9ue3JHr7pvvlsvNmSZZRBPQA8A+PR2FGQ3j/6XQPpgCu
jv4jNatBMk5c3vZuI0Wu2+mWj8uxCvw9jl3FVDpL1tnwUdorj6JnhCfJuFcnF5htv2S32RrPrKfy
NUvsJlBrx9aCs0H0j853iKU+udHrfJ9JuE8jbM84jgxLgvUh1DxjuCUb3cphJ9pszAcbqHyiPAfd
lzHqmqVQyWaZpGdznM0srntYjRkKEk4zi8JwZqF0B9tmC2uFeF1TdNOYdimmQXxLSbfTcfNKhgdE
pnFjdDQz1emCZ0PAjBAuTyp/twaNYl0TF7/LiL8RWjiOv4ptEoZZCiqWJiRKwx9iS4zkNkvlmNeZ
a3L6NatgcwHGB50kn8zsZ6bXoWcZne6TaIrzdCZljJsWYmKCXLZTiZslLoa1cnn1da5zjpeKpRUE
kiTGMT1NOXIjRNRZySweZ+YphDxG6Lq11fuwrtrSZ6hicR/ka3Ss46dU+U3Kvw5t9GhpMaK6ZTzs
H5ZF3iz9VNCA7OZqvIesoIUddc9q1/dsAKXdJU4yATsqmxF+Q6s9NK/0vBijxKma+CkSrmcK0ycu
Ozao4KXW9WFs7i55sMYfOZo5wwNs+ZJUELobJ9GjTvCNq+QpbJb7cyzGbH0calWzgSfXkUfXg8Yn
jearqHYfSAQHF0/MYT8yV7Ufm2zybA3VnZhSzyitdWGTyeZBGr2uCSUs7SKVz7Ip6NDv0xmWLntH
Cx6469Sl+2EeOma1bfPJkCSf6m4thJ9Q2Y19y9ASh1tE896TqljpcBtlfiu0tHm7UruvovBZB7q6
FISazcC4ImXGgyPSPWKNhwB2sYyZqmQ+NnPFqhQWoKvucxDcrzFc4y8/tLlN2kqz4DZI6p30kJqk
qU9BOlVM1M3Oj0mS64B1WTMyMcE9ejv9g4Ql8Xf5CvmZYIowIREQE00ucvH3WKBWOveKxmHeNomF
tLBduTqW0jVizYcubh99NtCCwjH5NPvQrivU/WhDtg50F8qlzt1itqGBXxofi7LKqpsmVF+sSkIo
7JKEAZRCME451+mUV2udT7qaWNB38Jsh9ylCTbGOZqtN0OfVYEI2q6XPhW0fB2TuwglqvgrEq067
ok4nxwac9HnK3ScvPuGY0EvW9W005K77kKzzlOOgfhqhtp1G9zYqV0Sf07kXjEf6ayfF0yKRKtYE
s3G+S9rgypB4yjOLU0Yz/g8CHKUZGNffwS3I7RAQG3CdQouC4Bifj+B3cCtbL2Q6cACeXuREG7cV
onquFm33bZfepK6/7mZPGFLRvKkgVZPW3NBlPm9oxbtg4Lrss9s56MYi62JIsSm6CRbTbQYdHte0
bvNRAvwJl+SB7rp8ENUn7fku8cvM3AAJR9qVmcV+kyPkFnHNqyfPyg+Pwyhe225ATKr6c4vNx9WP
FVsbJ3Kp1jyYwuMFpbiTZWXJtmurLzywVxO1MVzR9WxVXZwHQ+1ynq5fVZcdbUZ8SRvymMbhzbgM
FVvOADXKpGwJfU/D5nGxwZFEX0IsPwUzsMNAYloEtL1b+HW2TIBmQaby1OhTQ+qTd9mGtC1hhuB9
ylmHuyPu0+vLo+PzHlE7zTla9JB7vKoieajsZl0Dl8c6Pi7nYssS/JnoieTp4vNk7K8rf4bbIWIo
yVDu1jnLM0M20TpyyG3vt7XNRTyb/ZzNe1sRV0oXVMxk0mzEAr+lat1NRCGmYkDjeg4fezUZ1q/h
PubydIkQLDofEl3nPWAp70cCuZpnHUQjcWYplmnKSlvLVwOE1apwzae5ub2QbXWOqBibhKFGF4kH
PM4i/yzXeptG6jB0pMsXqKu8uYIVpQz148OMkjkXdDnM4UyLC+22w9QeV7d3iTrJOnzEBgiIUGCO
JnNbV5GrdYPX898BxYMixjZj3LZnRIewTqLOWCxwMUfztU+qcEuSeCqCK8vXaDM1ic95dMedeqUL
xHhYOohdH36E9s7MpNBLASz2cahpPuK1XAhVuZOwZTJAfOzSsKSuOVvaes1bxbCYlqKOm93YAkGR
GTJA1WemySxidVv1hV0F1HTfAP3DKS2ugvtFsM5AzcCEss1nIUrZuTjnMvgIj9uvadcVk1luupiL
Moib63GWLpcBZK73K5DhUH/jqOuYlGvFqJ5oUXc6yIHyTn6pOkbjzRRCinccT1sQOIXsl2abznMe
Ou03VqXMREAtLhrjfE4zNmNdBDh5nQ2gpOXjbTfr04VQ63roNmP/Hi2dYGL1+nDe7UInDUGuv2ZT
HG1U/Br7VG9q73zh0XNfAeBygR5RI3RJZRAW9cAbNkZBykLRfrauO02V6tlsO4j3OsR5u7TlhByg
+X3cNqfWqWNTacXS9GO8DAszOE03SZ2b5HqpyNbfZhP5MghV1D3xbBqg/kwwZmUWacjuHgAha1ZS
GN584waWM6z1a0dfqyqaCwVJJSwdc2GA4kPLmYWqKeCye42bk6Ag1s66o8oyxbQMWUTm+zYFTeSX
9gRi8xguTzYaWBzqPIKe6JiQm776IscI6J8vZbVOjzEoEzZyftVYfKeF20RneCBZfeIUyGlIpmgj
TVd2Fj2NnPCiHRFwhr8PaX8a4vgGG/lqG9CwUsMP33nQHGQnZvoSpHCn82pxDKW8dOTmzDUoVdtV
rNeCRB8rrL/JZDkGIyQ1CaaD6vF+MkOufLDlGPlyWsV7nK0vOPaPiMjTOENdWq4O8+JZH8eUOWAi
hnl2pyQIl3aBV4jPNZvncGvXfgMqd2YtFpKNwc6kHjKRQsWLqQ1ywKwlFdfaZhOLAFjIan99u3Lf
aDvmFJQ8tMMlwwmgsqpdEa7x4/p5TVQEmglEZmPmex6O2y7gXy746gcgjRBD2sb4eTiTR5RNt07e
DV6LrT2D9qVSU5tZQNd7MbSnqTtqo3YhFkw56lhQwyP9JE+mBUCLmrH0wEX5pIBOlgU2JNcruyDH
cI1BktY2AL9xSLRSpe2GXTK2faFnsbC5Bn0XffAYe1aZLmHuHMCQQKrVI2Z8hZgtCMScqeyhh/9Y
WofRpsXqlZPm1QbVBy5vNIFgBXJ6AumVI/6LvGyTVTKaLkdS1w5Sc9i6MiFoYkqCzUlmeNdnIWei
X59Fcl446OE5Uq/adEEuhvTGGJNHqm3YMrRtbjv5UVZqO0p8o3u1ldauuRlUyxw8/QK5kGI4N91D
N5IbrEZT0NkuBQVJvIR6ixAgz1yLU+Kn+94CvF00s39a1h5A7Gyehtndn98NDERsdpi+b+TW945F
k30CIQa7O9sx19iNzTZDiO9JD6/NWaqT2JtiQePmwuOXJQ9yvk/D+qoLw4lBk9YzM4MCbS6kBc8/
K/KLNNeDKVou0SYhU8SGuGFrBUFwK+o3M/oS82gTmT4tokguZbKNrU9LPxqV9yBrWkCvXEfTlznK
vq0TPKoaqpMPum4z990tMgB5UbvyUpmJwcXdpglTy2hoD5J7JmzNS1DPYNXO1rN1ZmWZwlsVD6UP
+wXUo822UaY2vUZLqbrR5Z2GLSydOnmb3oZ+vB0V1YfFLF/03JTtCMiTVeEjGu/SQWsGxjDIgTZH
xjvLphbIRpPqgZj12ijIN2HnOK8JfZwg3+OseQ0WILnBJ3nISVwS1+U6zJoc1+H1NKULC8J6KV0V
PAyDfK4agH94wfOMJ5u2EgeVAGvEFs4wBFmgMycLkYYrw6PXrO6c2BKfvEeIt8Ad9VGOqcqT2A1s
pmDXEkgp0i9075x3bJ0orCATVQHG1gEg99P02EMbYZPYMT2EU7ObcATPjPxeDnG1JxkeC0mdzccO
OAuLOsoxjFxygErwSp3frBWZ96uori4oOxleyqxVGwV1xhZeJawdwPW99H7W+1DSb6McBZujcdlU
fZevTsEJLiEYcJLUrOfjJ53FektSdz0Dg1wP7frRmJaNIVjvaeHixodkg/C84xgIkkPiFHpEUTFU
uQ8+RwkIgO5szqkzPXilPth5JO6U92Jbk3sqh8+Ry1fQCHs6jSnL+vcX6iczMgVI1G4j+2yHpiBm
UwjgQNYqb13XQhrOIC1IAwez9B9IBVTlYi13MqsPEAxxHGcrjmTiXwga+casOCoA3mJGB9tcZ0qe
EBYNGwyCBS6V2ZpeBUymjjMj1dOQkSaXng8lWjuAFd5FjFYggJeu3Sjd3clYqQ+65+Wgqs+6TZbd
OpjnJfL4YY6mj15P4X4eM56rqU7KcWhkrm2Ay7Tql4PM5vfwatpxqdDWr2QEH0swS3mF8oGMm4ji
aZ9FiTr66TT1iJa6Cwnr1qrAZi0pN7Ywk4+KqSWIdXPTlmGiOpCA1bFNK35YAnQvQwAX6fqb0VYx
4zHYV7yCBKfX61LPRWQh2QHH4TA7ne3qoYGHeTBNvC7DmBgWJVVhwAEd6OCBwVRUlc6p4UrPfSlI
+yWOkhdCpWW26szGzvXXMYHqXUqI53TVxdM9qVeTEw72rV1fImV2FkDhiC2ZD2o8ZdALOOqZF2QQ
zQGGqfuGd1Wp+oXscT1udG9An5GsvXZhP7IkmYKySi3AaQ9VmoYPOJB9ISJiCrss/TZJkq96DEcQ
m1bm3a5LhS0m3uACYdqxSNfLbab6uYBc/KAyk15Rrxsw9raBW6pbQZj6ZEnfXwdnU04yP5RkkiQP
ulbvhBk/rE2zEdx/jFtYnlX3Wsb1PhPmo1t9KUNxOhN5HExNXnvFnK6P2QgyZCYqFylonSiO89AH
e+KARsdplGwxAIs+XB5VhDbIu/c8fBiC4IWmooW2hDpADl5PEkxDEEHHoWhccpzn+CuP/JkvQIOo
cbgKzqZnDeVVE0QPuKLQbkmhkTdVIOgGYLR62vBQvp41WA2qPib4xkJj5sL0jZKvc5gKKHbJ0gDQ
ddXAeVnrr8I6OtTQVSsJIKLF4MCRrlkg2ziPztLtzGiAQPfU2m+z+Th0LTg8DYAZG25zPwtGEyC+
1gDvTDbYdND7gzbZfA9IeB/y9NMKD0pA941tyFSrb6rVlKM2r0sLYgADV17ork6/rQHomhVVIjeK
nel7CZbjmo0to+gDn695txzwfH48OhshRXbrOhaeRDVLEHSEmtfsLLyyjph8bR6GCUShD5qhWOpH
IgChydlAzS4po8XzXGekLfnqjzEHCdXEyW7F6pOvN+7c9jHSPy6gNcMAZEYGfivUlo0oPCK8PmLk
7s9iMbbTmmeVzXEmP5rO5nxJx1z3ErEVTaZw9rPW9uhoqFjQJBkbZPiKgQWZaAFrxOP5wDLRnLBe
IGhjD93bc5NGZO626avPJhCneIToolF/tVMLNAB7uiwcTDMLPf4AXennOoP+RO07XmDAl66ClEsn
GeSLl9l2m0HxDqkikKoCvCuvbogeZvYhA63Ms+bUBOouBLR3GWy7S0Ggku6cd+AsLzKOzviYNe64
SL2B8fF9koLUmsZal1PQ3rQhFIFQYF/Gdf1Kc7Kab1g3hTb1a+IhDc9tNfhiwMtAnoEEd0k1Xjkp
T7btPmU1G11Xni+7yId6BV0X0o7nQRUDFhgB/8Od4wAssVBjAY2ENq/0VLPYJGCBgD7C1H+Cr5dA
K2ByM8MWGsbGNiNAisjxyKG7IowpehBSzNu1qNS54xB9G7L1SJpqzLnx0Cj/mAbkvTUgIhAGcpzD
sWF9Z/Z+hKLgYKdWFzxbareZHyc407BmDfTIAiGKEK9HL0zeCwEO+Nx7JQj6i7IGSwv0tJd+/nhh
XN4O+xWqtJxowEjUTZAozTGao7jwGJQthhPtZMVm2UUbOoEXBKX9MU01tLrMM1VRWtTE1Cw1i8ib
Geoz6N2px/5mNWDJ+hY267vkdu46UGOQgrWAfCLRcEUy4Cq1ZkWDE5b24LwlaSvmXfCVm+ymTcOD
i+OHVuv3Y83vLwk6xjxl89KX5xR151aJXUExoLFQSp/GmN5r1B/Xprvq68pACwqkcdzldb18nkMA
1mCFWmupePWVAluOes3cuVMFf40pMA3xzSkI8NcJz0Vq4MPqbOvjCMxwjZsr8OcvwxBCbyS8ln27
Wbrl1Cmd1xZIrTkb03ihL/BVqVMVQl9oUnprIxgpOCcdi604DWvysCbg9NoMSpIk1RdBycAapHf6
3LhAKUBeRYMNnkdcONxl5S8+f4ZYEgRQ6Wn40CyAEQQUf/XeZB8vVtbO4jRK+8jndOcQXByBTa9b
vs/wcAz7YC1XCBYfE7xrULeLeSBYbVtU6qn1G0PCq1AtpmhWfjsNyyGMBNi+c9GHYJVyUZHbEHEG
WizLASV7Fp1V6OpVzld9IyRAZDKKkGUcHLsEQUQVGjZ1L4pqtWY/wI5FleCSLyphusnuXJiQTULH
X+YCbUXyuEq/RYnUjGB0u0wAflVHfRmb6Tp2aNtG9G6JmhMMt3R5kcbEukKvHfQWz4k2dGXWBtC5
D6FXfskmTdGeIpLbCt+IaiqRb8ugBxsaNs2ra93m0uwCXoBTaXdVWm26md4o5K8BavNzQ2mIQBd3
CwyNVESARiBLQgVIPwxWgxiKN1IaDDbN342uj3ORzBsSZx3AA6DsbKAFBFL1QRIoaB8mOT83dhZ5
fUaWGUMHqhpYoPVpmvCHbML6kCUabIJ3eai7Ym3k+zlssy22wQshT4GLdk6KE0E9yNMAmhRpm0AD
JNy5amF2XAtSxy/nOZWHMNXr9BWJQ9cDsJxTYWnnx0tCAxQ9YiJK1zQfz+OYmUMLLTnDYSVkiTJR
xG3YMBkBvnfnQVd8tpdnZkznZA+L+zJg/jqq5Bo0DWBArb6s2bCVQ7BPJpGCoQlewIMCdZFwDwZ0
EyaBBqgA4Nd9zfMlCq7luQdHz7Q3LOJ6abLPCBlaQJ9PQKM5uBoX6JyCbylkE4CXV83HOgb8I1X2
tZ92KuNLQeZGFDAnhelVxO2G4wB62KDPoytwzSlbVrltTSgAyRvoEQhMr0KyIyFYy0urJOwEdG/G
jvXVfplvZumvM7+vk+Zx6AZWK0TYQpYSYfuZCvWKAsCOi8HwAX80bVw00L04Y1CwQOpT6KwznUBm
KHtcqkWW4dkUXPLSZVQWrdFsEXiDQa7kxsPUYpgeL95k6KB7rmZUM4oZchBvBFO+DXVVDS9Fs+sF
faqCWBY2w+8bQU9JDURHREzztQ+KTLm7rorfc+SrIp7KJLLj1sE8eN/36tW3GUvRDCa1Bk22tNCk
XcPuhkT01KQpOuCkaQDdBc+xGECuJNE3BK46CQ7gH6B6LMFl466C0AowKfG3msSFMoPIlaroNj0E
pkdl6GACqCk/ZNPyGJEMgE9bXkxq7pi2zbCbP4BibkpOAplb0Q6sqnAIxi059hyix5HQedL1N9Ip
6AXJfjvRwUE2YeiJQGvXddDRirDPJYLAc0BS10JdkhTMcN1By5LjnqFO1eUq9WHOxLQLnaNMBBiG
nmBOmVzstGnaddqgFcai0LFocjKKtsDrcjDaqb1oNYwJZf0+aXOT8uA6cRATVM1XMENnNnLAjToe
S7IAEfDW3kQ99KWti48d2k6I9AeevjfetOXAR5hOJXDgRs/LlmCVW292IsYwgBIdDAxV1eRh2+ui
renVCP3qkiryrY4CfIjh3tsZvqTDFhunZeCq8zBByJz0zSYZObjcmDwbJdfNksIP2psR8mmOoUjg
hk2XFbyC2UcjqjLseLPvMbqiil/hLAK6axqdD1FgyxiUIsXbRSYq79QCSh7HT32kvqJ2/DqRxO08
rTeD7bd1F6BjVNfQsgNZBeiy5M0AtrmbTXqEp1RyKpvY6E3WLele4u4wVXN/p3tXQhA2yusvOgZR
wYNU5v0KEwodojpXFtoa0tQ7QRE0OYdrQc3RzpE7cPoBrekRg17MfYPPlDJnIADbLIf+y1JOBDoy
KpXHXmKeGxyAFaihFdPCGPZzR9Jb3pEr+B4UqKvOQG7iJJ8x3o+9pxskWNaOdRH4YQW5RZ/7CLRn
L5Nq67oEWlXu/az9tE3mttkSstD3tmy0GveoSnnhIMw29CDOR7rtDX+NJ3TN6xAGSnpivKp3wRS/
cBT3h1HQnfCr2sfpnVsqCIwawfCKDsag3Hw7hDDpHNrkWFHIZjKraJvgw5roJ7n6j61Y5rz1SOUN
rzYxtMJzZ2AcIbGhGwkzY9ZEWXU9YhweTGvsbVwbIMG1aCbQlI6adivdZHfQSASO78YRGtmBLptl
cYzWa1z2NCl414RHP3pVkCWfyXQez0QwuEl6sPJTHJeTJ9l1kPVArGvKhjqJ8ywKfQ4TsbtVyC5P
q2kzk/WBLPLTrJc0dzVWDFr2bZEtdVzKXsEwMXidNN4AJwPH7JNmX82u2oQwEklRpHYL76DP3Ki4
7NqOlBYFvLjm7UPaQK4CEp5mUGd9V+0r7asNQsspnAuYILuNN6HaRvXXSGmZC57RovPAM2kNBnjI
oGUwVOs2WZMDDN/gTlMVbIiBTks1gBloFg6ttulOO71dszoE6nOw9eQracG2e49SpmpNmRxcUkQ9
pBefE3LgQQdtcPuw8PE8652hTTsvLKqtBIXVFqNW6JA0U8O4QTAITK0stdf0xs3yG0BunVNs+w9W
XVd8uRvBHt1PAcpuwxb8WPDSJ7WHryaIaONGlPdc7Wk25yNfNhFqYdfhosu1e5QUdG0AX5c4dHwB
kwvfBLFqKLOMiw1tTV2gVfb7ur2FESzaButy3ZlYlYnoJFMaqq5e0ts4DAy4tnQTqaw7rG0fHGD2
yNKhEzddtA7l2KUNi9IOahbgfjPw+VY55a/U1dSm9VUM89J9U6Fbx1W9RUMTsmSp1ytZq209Qze1
SxNaTCk4juQGhnkSXBEwKEzhIxhTCujw4dsKva/+P3Fn1lwnkm3hX0QHkEDCy31gOJNGy7LK1gtR
Gsw8z/z6+3Fc1SXLbjs67sON6HaHB0kcSDL3Xutbuzc5tLdiWn4/t2LpnzmFME2mz2bbVcA3dN7y
QdYGPUi02YE2bM+v8Rp9o2f+IZc2K90EnNINQ9MdCbLw3kpXegUlLJs8SdOXOn3iyQ0xkk6n0bgp
PnbCbrCN0g8H1Mu1OA4Svzay1MJN7bRyrQw5wlG5sHlsVITOMjh3GY5BP9HS/v/mer+ngb5dr8V+
DQ0GG6hKaK+31r/WFnU3d6A8atRdpI6krpo43LdaWShdi1jS02N7ayyx57Su9RZERU+qr9qSDmfb
5ty7F07xMpkZEigVMc+kozfST2dv/Vy3aBaVNe5LEYgyiT1IC1frn85Grtj88V9/qo1R++EpWNKR
tm4SvdBt4/tPBQBD4QhL46nJOu63yspeKaK1hPaxWmkG9BrVRPenNLuPtVwBBBkv6rH2xWBf1MNK
tdQPQWmhAP36yoyfXBlCIySmLaRpwLd9f2VZlplbx4YAVQ2LPxXFvqklsIqCSnb2kaNks5U3F1DJ
kClocXwrMxRX6XX4NKu9HBLlDxHPqAPmATH4enMZqSM1t36sJ4rrpXGiQI2r0/nG90o4uwar3uTB
rA0eSKtMt3YqPi8DP0PXxqOV0r1F6nB3docWTb3N8+l+QwR6h38iB3qCWb+wJt65scrukWafF607
xnp0/eu7o33P/Z1Xo2PqhqOqcDH8z7u7M1L7D6U6zJ5WqWihSChpLhFk82sza4OpNj736fqwuVOZ
g1Bo0l//+gogGN8vHGhDyzKhzzVeB7DIt6+DU1d2rSNQemGYwBu0ECr7esGsPTftGqbLmZ769Q/9
yTvosFlgapNN0KXxjshT9bQ0spTt+bxaG7ELR+VBTGtQlarppT0LAi4KVm+5/PUP1n+83xZ0JRS3
Y6hSE1ui5e3HJeQS1xoSrteU8nrz2dau/FNJOhZJTO8QBXXMSm2SD+f2KpmTr0k5PbTF6FP8XxtZ
8tTXrIrKWYO6pE/hqXhREX/qeEq/uVT443dPZrtU29JJSqmOZW038Q2jJPSxni06Iy8Xr1pcw2MK
jP0EkSRxLo1uqHDa4DmkSdPTldTxK2Zo3F23en8X6+ouH8eDUK3rTTouGxlMWfMEdnindMtFo12L
2rkFiKXR7rrfAVbiJ7eZF97gdoLGCke+u83F0qzxanAozCJCeCkit2imyk/amX5EvWnVZtdFyeoh
Iy1BUsC5CusaDZYzq1a+DEO8XxplDqYV7c4Y5LU2lRcq+KEtsAWRNCo/Mu9TZzVdS232tTD2WrF4
hdleyaX3DSv+KjUaVwquY9KoX9Ye6TNVxtclfN3ab7Od7jbkKi/Xh9pYI7dv2BE2XWHeRP1JoUUM
O34Z2EIjTaMtZB9ZZu1Bt7X7tiziICrQSZKoVfh0yascYrcTcg7qtDGDpizcJLWO7dgPvl5WyZ6+
9csSJzXavPPAS0w3rE1BokM+OTEdrL0dmZmDXGU78RHNT9u8F8WLxbJfM8otB0opjGiK9ZRTyChM
t9UqZVOzDutigD6pfcxxYz/LTbYXiYkOVIwrOA+fgtvwZMl72QPFaBaHwZqYmAFh/FFPFJx2RwEG
aKbPXRt2Aa5O4mZ1exunzq02OJiem2Jy3lvXCEVr4ll5LSjaWQzvrPQxqTSD69kesFxLt9RFoGfy
JE1uXxGV+x5rLLXA6ITKgoVPfiqWSvVUNXb2rH/PMdbW78QxTdni5AiS4+jTzSQmEEitdUCHym/7
wF8c++23+uQbgP2MltwmUfxXaPLfv/2fq7+TmOd43j9/vsUu//ndfVXwn1/+k//4jbbL+fd34mr+
urwNY//uNz9w9f+BnP8W/vwPf/lfYfUaO+5/xuq/T2D+nUZ6Q+VvX/4XVm/+i1yTqTuOkJIa0GAn
+IbVA9yDW6u6wysBy69vR98/WL1Ge6hZNoC/JixJzfg3Vm/8yyFUCODH7iyk7Wj/DVavbWXPd8Up
QL9QDY3vZG/X964sWmMrHcdmXRFdpelZHY5xOYa229P9eeuio25CYbHnPMsof9rWcrTuFF1DFqNb
xlvIvr65kX+tu7egv3b+ke8vyTQNx2JbhLpTtwP5zbaetCJVVCquTY6J3HCiUSuM+hRaWoYAVT11
cfkxzFfVLWuwfOSD02BbVyRYclAnExdfnDIte1RqxXarRgu6AQs6iltahO6psqt7XvvRU4TVuYmw
rgrFSVwdJidXo6+jXTwKYVznEM4f7cTBNY3szm3i13AZyjPTGxb54/mHiTD+Qy2iwF7UzM+j6nFR
uJ527v1oQfiruvwYjsvoDQ67Siu4GsPs92M8GPTS5ujZ7Wi6lQAsTrT8Op0LxEJzVl2u55BGyszr
j3mnhvnkhy1/fv5LMEdzesgiwwhC2lBcifg41lbqm1tfXMTUYmaPBpTyBW1rdm6hzaO3AFUpCsex
Ul0aajf5SU2HqcEvGBbPeXuK7Qw3GUpXN24UqSguLayDkdFmu6ShRJ4cg7My/5rjYPvlMvA165Mp
kN27yEgO0ZpSOQPsGhlfNljKZZqlrWtKxdmZfe2TIeAq9FseO05lh3emApLwnHs3XOKnRhTSLcHO
3LnUPp/VwKYqbtf6eupDBWxnUr9dUCSii9nQcPs3Tq2NpOIj1S9uO6b9pVOZXM1a3kZt6xvtXQjV
5SkTLP9iyh7fp1M/Do1RuHmiFe64IsIrMeJ06TS7alYzl30bz7DsT3hJntNwdP16bfNa/fi6SRuZ
0zRor3jx3pUspqWiA6Wj6mVa4vCmxcVB6feqPQCiLf3HuCkodM31BjgDgH2cWrdbJm1fkt5yVaOm
pXau1UQeU40CoByvwxilo7Tjr8J07jGjbpO88Dstvi9zK/PjyrhUomZ1e1Pwu+ymm60HtTTgSsxc
O1YatyE3aDMQmbDlbHcp5zTI2+hmBoJ17XXKdrXKIlrDuA6aGeJcrPzzxq5ecep2kC0ZaE2qcgxr
AQ5S7Odzft1nw13VhCq3+Li9LU4tfFYXSHzKd8ii8Bkh1tN68VmqS7JXx0V1BezP0A1gsljwYNG8
zLoz7uoy/DimBB+MJd/rOn+lJwUgcNb+mYcsS72LEy9Co61iSuKu4G50Djzr2nlTKpfjHCZdYMR8
iawnmFP1RYrG3Icpn9PSwetzOase1siFMc4fzIZ3pcnkIQpBqLQ5/CpGVOp6kE9CxIs7SnGxcBYf
ytbcG5ypHkxE7Ful+WEcRHKoy+g5I4Ph6CaQb18H2aKRH4jGozDaoNCyT0M862A2oenZafEqkuKY
jWEVOOpKZGIdj/HYjwGFTXagsH3Vstz0k7D9QNMVu1Y0mbeKsHeVMadXHfWqE6WXuZh2g6j1PVGJ
3UDpos5NeGrsYiGdsNLBprPHOhvhsQesdz0Whzkabwod3iyOM8OdjAoQYm0vIUWAHuZbIUuEh1y7
GKw2OuRmxJayGkGyrcGpgvm3hAEh4mBV2VQsir6ZiTpVUJkPB1z3K3bh+EOTDr7J3uJUZXVNZfkV
LcO4jM3RFXrJzW3KkdyA3tyMFioS+a9jrExBb2XYr41tPkSwMKHZjXvezs6z515xp0SO+6VHY7bC
NTvoojD83s59U3Mc30bpvJ2g6zLbLq/nzN6hY7BZ5va8LwsK6U5f90LtRs9Yk4eap7WuHANawy/I
kZwdwKBSi67m8qbRPgDknORIeMRh+Tdq/mguoH+TtqXHsBRMYNlVqB4OYuG3XcYr5vDHTZiMbh3X
npHx4OuZmMAkQaxEzduYT2XkoQG2NduU5Nvqo5H5yjSnvH+NP7WO7c5tMaCilV+GESVfIJVBfRq3
Rr54WVhLT1NwsSeR3BWWvNOjvA767SiwtTVo+mOmis9dJXfbfm5bI0dG43CKF81d09uNt0asu3o7
YuRsJy7U3MluLM3FqqeM5G3q6ualXj5o23sWVdll1zr34ECcv+rHRdHbfR7Xl61sXwfiYPsBtdxd
Cw6/tFhOaw0kael0WeOy3Ehd3uZtFwet0J9hhK9mJ5lPaz4gs4FBpn07u7MEFONZRSsKsaUufHky
/1mB+brK4GjE78ZPQ8XuHfb7ELDRzVO7dTVtvBwscO3avrSsSmc5TQ+jVedb7az5aozVb5NSscr+
61xGy1WlFFfWWJ2KaFT3NkvIS8oYUKVzWlf21hFu8AqKB1CQdRRUhPkS41SnKKvEtEhVfKo6+0oo
KPBacxdbNikxLBeEGM7cXt0b+nQssj9DMVdeMg/9jamsX9OpfE2qbrgy+qza61VOqTHWp6VrLs34
ejXk4BsxD3DSIA9k7YpuHF27V7XTkJrLXtpV59HRkcxQzde+aU2vsT7gmB7rfuYlWnmqw2RkQSQH
LVClWrBUjIvEiK1Th+0bGWHk63Zx2Tfl10hk5k3zpHbFQs32bclnvi8nyoSxVCCpFM0flCbZzz2l
jl7V13rUnLZ4x7DWt5liNxRhK0/aNr2w4Ugy0xH527kvx3v5EtnzB2MpH0P2Ka/WnGM0l1Dt5YYu
x8pHFYfPs5IwJshg3jUOGEOzmQiDYv1Vv416ctCM6G4dxbPiZI9rVH8t6+SyzdKvPf/Vc9rPhqTU
r8/id6FHhCVLsgo1kugCrRhd9vsyM4U2NZGjNa/QFZMeOk2PWggusDxlQ6H6o00wLLMeMH57t1yq
Q9iJDgTZIviQ1i9Nn3JnVdAu3bg31/jTuaictgpQX/XDqnIEJCP80zg4EaXNs2pzcE56GUDOVX4W
ctLoNhqJMkivSXn5RPOot2yPailGb5pfkdmvZs5Wd4ydA+tfD359A/QfS39ugKMLW9e1rc5+V4uI
qILDGyPNqxZwU1m4ciUuKMLQz0T6hzJA+woNuHLqbIwQKqPaLFW8Lq8AFJJbtUQDoPV84iQSpJa6
r2tLpRsa7dcqtSAhDCiPeA+DMf7m2W3d1PddCxfO7A7EMV23dPUsYr1pEdK4yDnlOsvLFSzLOepe
NubLn0PSlEkQNz1pEFIJMg+f+jVTf3PnuDs//HyhaqatS5PJFFsU8fu1U+e5mrcx+/g0KVSy4eor
MZyStUR+FDu3stEHbzCG4lSFOXZP/DrU4qEyy5eli27txcqoThLEiY22mVkMwP393EBlkTIJ7OnR
ruuXYhG8OYLzRSr8JM0cDpNNAqYrNP58HfFlHf4yyihtG1sJ4jJ/0gqtR+Yy5C5zbkIFlMYg3WCt
ZuGXEgBNpuu+qO39SNkECjmMxzaxHXd02u6Yd+qTRMnfGWmgm/MfUZMXBwCjIlgccZuNWhRQyHHw
gIUVmT9lkbhujOgjqZsbDmU1mKC6rU752jVx6g9Su2qj9jBEYbaLlog4ldYuPhBdvOcUanOz8JYW
+EK0lupVddwE1AaktpgT4tmxmYA8EXjMx+RharsHUebdPq2oksvG8DrsiDK2JWmQ6iW36pd2rF+i
LEyJzA0B6iZ2gqqkSDbLrmsJ6EY6FsrYRwMg3OOSfQoXS/Xrsegvsra7ieMrYARoTSxkEhoGcErK
dr/y955Wg1mujvGxW3EKnWyhCmyLU4JX7ya1Q3TkUScc7Q4r9ltX6qFndjt71vnNkgZJ0/5Bxgss
byRwutgQvdvXWFPD7bIr6FgOVwuWtExZpXaM5pNH7Q7VnSxJm0B113FFjnj3MnZ6vZejgBFcIsAP
/nlrpxoRYh7wVOQ1xMTs6ZQN+yLLGvdBmawvRLVo+SIyqKrleLmudrtmi/DEZNaPtTLv1LQHuU8d
rAS+4UuVRDq+f0qyrDkXnFxBNLBUFBgu17EdgLTpcjHSfGc59YOlk13UckyopF5uo6nsybDUKHBj
nH175f4rOer/IjS91Zn+Z/9abYNjuvea1f+fGvX8dqDWWzlpG4Pwn2Wof08S+mesw/YFfwlP+r9s
vEdsBLZ5HSnpb92JcQ6kWHFSDJtGRDLf4x/dSf5L0kJKR5e2aRmGSf/6j+7EDCRmhOA04gw6qO1/
62zfqYnMY/uJymN/b3Bs4xxMzSTAumW4DVbO1ii/2cGFkYWIUfReygoiA2XyMKW5OFAXh55TjtoB
ovDPsczXHZG9Uzrlkadr9wyDkIe2V/w+t8JTr1Y3Xd/b3jKBhU3FAIkCM2DAbgwldmlOoGM3D82V
mdRxAOFS6MR4il0kquUwNDboWbMvx6fYYadtMvs0OiUtSKUWQRj9Iaxy3dGRYp+tSTCioe7HJXkW
5YNOA0IQeqfbTR/okP7e6FQXWYGo3XUATIaIEnauNTxlbUEit7UXUjJy9R3H2p/bM1Mr2yOZSc0t
RXdq53DZNXIYX4dQgEthpBtp/zmzcR6N5dpJhHaJWH/taDpBvHylLF0RDMiyPiNKTbfZels6D3qW
3OeCvKs0hYLAXfd7IDWs/DR81SdxTDBvfZ1w0tGcu4IQkIcoEt6qSDC2lSkAfvrtm8X4k4dsbM72
WyXvnNMnmqYyugnj9b11hlm8tMtKTn+o7YuoTeLjUECTG3LP9AFoBS1NrwH3qmCwLorYaI8WHPDi
ZNHBVNlH5gqEVczNhbY0aTCNxDai0BaHZBGPaRl+RjWKgrUHFB5zfQnKLrwbas6I1O4/aGtTweLM
fUANeWmp5VciOMalUyuPfYwzZITmLalEcopWZ12ltu3VBNPCDgi/ktdQ8384Vv67mlP+ULeoOJiS
CSvUnsJU36utfQWcSOnAKIASaCQG2vFNZWnh85Qn2155WGJ8ZVQFyf64ML1lUTklEzTENbT9xu4T
f84QSkRf66xKhdgsE0FsWTn7yQQUGBEX+nxgNAFihUPzQz5zANihuxXagLI4mJk/OPmlaRRNYN9P
Fcfi+RejoPuno+AFyUbDVYkvTJUTmBOU2hLpdBPGUlya9exP2ztpJUt7nKxGpZmWjZcZauLbcp9Z
ax8M49rtRcxDTVHwZCyDJEpXwmFgzms+7YzGuKwcNdt3swj9pWpemK3RfozpounwFwS7dr5sOJC8
SW33E3NPuki2tBV5+MUaW07Phubz1ytV37abtyuVcQcMO2CeDn4ic2beF3SGEnF9Mfn0daPeJpko
Qd/cx920HupCSfy+6LQT9lcMjtcdzcHwUglpKU0MGsSzQJZIEJEzDfsqj64mVZwaWvVbo5rRrMk7
uQgWIe6pwYnJZJ3fFaTf76abSW44OpU8aINEsVW3dfdmN9VBKbR1ShrmVPB0dModqnYj9edSbOaW
0wVkstvjeSlZwCPXk7ZLK+Ec+njDA8LitmnS0e/G7LgQ3CTCT5EFZ3i01PH461ttbn7597fa3Kx8
xu5JEyNjszbeXmvaiWG2qVM8hG3efpXs2cDgE1ExRUPN5QNtODRf1+WBbvkrvsVB6s0XxI/5Vkur
+zBuTuuorjsnqQsvWxXhKwk7tRLlvq0vdMImLGFT2qQeTfQXM0ahW7W08NHHqyyoliYn9Ft/ycN6
3CcWwU3LNo7nPLCiVOPeVqjUKhYB9rg7lQiWPXGScXzql+IxaixrFzv1nbZtpJooP44zLm2aDVEg
8ulKJdt1qdjywbLaFJ/P6g9KVb4oUUzuSh32mp2VflN3hfvru6r90JGozM6TTOqg57QN5gl9f1ft
1VwptZMeD5YLC2v03BQSbzGzzFutoT118SmM4TDJIjWg6hk8XSYYfoGheL5WW/CS2nIleaQEemn+
zvH+yWPHpcdh2tpuaJd3B35iWHNkoKEhmXFtTRhX7FmGgaUyBYomXYUcKd62gSqIHETymfA501NP
zhbCt0PQ502NQtp5zYvkS52L375EP+Fw4LTMbQNgXqe+TV19uzDHqRvqPMlB4iykvAUNbcoAk7KE
hPfwgfErIrD6FvmzVMtv2rgZginWCNF7obyGW7RWzmbs60B7v368+vuTVIMh25gsKQxDOKAZ31+b
ZSdhV0wwWaSZr7jKnu3d7gJ1bAICMibV0hQ0GDv4SerncyjcESl4eQjplytac6iniIBIkV4zwk/Z
L7kUfhdbzChJP0XxcDGiNrg6Ea9fX/fP6B2AK8wHi2uXlvrOXuydhXxmawyetDazvoNoMaR+NTlO
QwWWk9oiSunXoVIfhDN8hYimu/z1Neg/WXlnvkozVdsSwnr3XJt8repxgK9yKvL6TrGXA/tFPWj3
oVkkrjVApQ3XykhiqKnEvrbN3cR1MxtItK6uI9S0dp37KdNmZN7Pt1JO4WlbjJVTaKdGdheaMTTU
qBf5dv71ghFNsSG8v5ugb9Nxf1JPYe2+3zoplzdohIIU11hsn/TNNr9qiHaMIpgwD7RjXEKhniPm
G/8xDdUz1ebRCsmcN72kwin7fbag97XmxpVvfz5mISheZN5OQ/y5j0zS4TF7WzWYLwpbIrF+qmqd
xK2rhVRONnOWQb4Jpxht4eIvEo0cnZlXda/M9XNP/+CqcWkhx0tmOieUyxWbYm4bl6oSt67V3+A+
EkndCpQ8ap5h3mN613Qn59Txxi17AgdzH6KKfIhDLQv6uTP8tqpfBwN5MIG7SbKshxBR789bgBUq
JCCm7CgZn+WqS8P1LeAcSS50V5nBaWq9XnfFtDK8AwdA3cYqGDjWZ5g9ryMi5AwTGZXqA5GedSfN
fkf6UnoKLgZFlvlYjkK7S7Q1/NJF4b4ymvQqYqLMPjd5qikUFlErs9kr/dX5YeOaxhg3fFhHtB/q
BWEWq0f/zeu/MQLvzkzwAHZ4nTCvzTy9d5sntz5N9daaPbTcEbYfG1drnAuF9uqyeI3G6K6RjXFd
lPaTORnxSZ9JdxApmIUYd1XX9QFDdNxwtNZjqa73InPWXSYXb+y5b4kefkD6/pxui6UAONsRxyei
ESHVLuqLNmabPuFcLUbLyWJmqdcMK9MIdGZuzdYCok+Act2OzLGWjWvTdFUORh8YgebXC2jtr1/o
bSzl+7vB0GVNZ2cBjWNk7PevgdP3UeVUBBPabJmvhw6E1BQNAdstiMFnmKd43bVT9KduYzjkguE7
1izBbpeC2SNmGtSz+dnMsYKsrX5LCrlXDNC+KpG/OfXMn1Q71sab0jaDmdGEv9t8cj4AIWPG96w9
cOfcMSXsvHAcJmz4lmn8GRvRzaqEBw2r/SKdalw9CVxRr7wb6XCTR0T9zqe5AUGbK8VLlx/OXZwQ
AzX4ireRtfsywyzolSpDYVueZ8WoYJ2MOVjVIdqhEQVjuE3BIK1r9jweZcvbz9HH8yu4FnW8n9T1
JTJpwc7EqYY71JaQAElfHzLLrH1rDayuP/ABOl9x5j8tu6/3y2JJN1UZSlAyVoaGYZ+mEapcwcCF
XKmQCXENPFWWpW/l/ZZPzCjKlNjv7OmDKoBdzQ2+KsvpqA0ogOcVqG7jCNp4Ua6izHiCmWZqi67f
TNOsXS7Vjvk63izz5JJqvd2TkA0YDnDsgWkurcI5tOTQruuSwVOOJP5aPqV6PpySzELQJ7BcWfPo
h6W6Regc8NoxNE95V33MlMb0Vyuf9l1Ezq6xl11GmVJpreVjhz3FKeWcVmxrPDcyjwjYY1GmxoUi
8piJY5QGXWYujKPIVcZ+fNU6E1m3nhmXJbq7GPZxB8byp5Jnz+C1SHujtW9yuO81d1KsoakPwrj/
gyL805R1jTfrWngiMdUGuP+fRn3pA1HB4Rh2OfhC9ofI7MIThumuSTTDV/o2urB6hlNFoXqvGnT9
kdH7HdHIb6VTSW5/Xy77NhrD07m/nNe420m0FpRWoYwz3GQUjDpzIeK6osIg0lCwuyqjkhLIMj6P
bePsdYcD4VwtVpmtBn3fucOMcRCXWuEvC7ID9dGu3TiBrK97wpid6wyt3J2X/HlrUUrYktopb9dt
85ah8aHp2anXLqncIdYrr0jShih6SEKYCrHJdb9TSkYdKCgeznYgLVv/RJxoE5QN4k+8wQCdPB2b
FzyD02Pb8GzrqSKZQtyQr6CzxFhOXmDzMHwzRCdbrQ9nnKEzrDs1H/2kmJug3GYCZW31NOTGxoEU
XI3FXubMt05HPVqaIx8fI4dgK49NawcaFVXt/Kztd2lTXjpjqh6Za8M9GBjveH6V7FV8onbMPGFN
9Q2W8PNgyUdkZQhIJVWOS0umbmMQB3YrX6mti6UciJuZvfikz/plWiWK3xZcdMLjvGPCQHXTFGLf
TPZNZkXFnalMzW06PzNy9ZIekKbTUJn4Za5Ei5xq8hZzNXfW+CFaVuHzwYlqiOxzYZSghSuZuJHY
52zYAL4m3l66pnscqmgXJ5b0zzvprHXrTmA69Ho/Xihxw3iPmSEVac3qttyMSSmBWG7OwpacSSQ7
YZJCPUzaJfN0LN/utKclQWlQLNZ5Qc6d8aozWtn2XBUS9ZdKygiL87JkgkjkGynTKvSsQw5h5BUB
EUVc9VF8LxNd2adM59FmGoeZqVkMWOj4eUu9VROENrFmaQARUtBPABTO66WIt1elTo5mGM9BHpoK
2SQetmo+R6pifPuMQ506+zX8I+kcOxiS6CoL9dtSN7VLZ6g7khm8/uaWk6d0/CDX9WVYdOZcbv8A
RUoh+ntXN5GzD4E92OdUHmDMi54OEC2tWIe9Y4CEMQmONhawl7eQKBqrWqgH04pfoFvwByCFgTs7
ojxsPfj4TNRRLmRGbFhrw5NitycMWXly6gbVZmv0UeVBNfSpu8E38lOjiD7IGn9WqUtaUqnsIicG
v+rWg7qg7ygjO7QYyazVodd0dnEYhs0XqTSTeXPd5UKskzGsibOXlmC/z9X2krGmH8WAL10JWIn2
41n5IeUCQAdo3BbAxDX20bWwkShVRrJsWg9jAT1FTcgfVDp3W18eGYZh7/vS5pckvHPm6gK3B86m
Xr+ocbye4AEAetVo9p2G8SNECF/tUt4lEO+WNnFG24zZSa1e24VD8UdiJY8M6yQKyY3c7HlDz/n8
29mfrNoxYibdYlh2cG7qz1vAN+XDuCnX2L7oZVQzP5Ukx/mNLtmumOg47bqY97skr+LGavF8VoKY
L0VeS7KT2Ymf7gk5LtCPufbUtWnPcBu0W/z282Z33hzr0brPapypKRtvzuWJzoi0fZ6LzwS+rsAR
76phs/wyHoVmFoykDa9nEw7kLNCcdwyDbYTdZ2qPCYzUue2NmO6X09/tOo2hQMT0ntOtRFWzeIMZ
tzCac6/2LLjzTtIktCHk/OkGi9AIjG3wRlOgpzX1QLJd7nndB78AbzMtFncu+IyDHB9mMIlvu+23
B7y9ruc9c9TbnVpr0jvf0F7FrgTf28U91Mymc5w35xheHGj7DiyRiaGy7wHGRHtk5AIFwT4m4HJK
Heyubl5Lf1G6i9mGFyvV7PF8k8/FvLq1HXMakbvU5kfY8PPBce5I5kXcdOpE6nrKC370XNObqQdb
oSMnb89bFzeouTVvVVpzhCoWHULdscvx/9Hhb+PSurQ8KWzObiTSYSdzaVG+Di3jbkHZ8+oqBwNc
cqiJ3K4u2ZtJsfUa45lQ8E3jkE/cs/OtRGFhNlrHwEKLWQiQT8woUJKdbKnHbAouRkt1yTdxeewb
g6h1Wf2mrvwR21UpK1Ep+P+QQUvBx/m+BM7ysAcNxgOGB9Lva0v7jNCGDssBNmxxt6hhSM0UOSoY
ft8GeZp+UYg8MmkTX28ynSkgg/y7Zv9HddtiLi/eEOPiqYTtrYt5055i2IaDM2q9NyL9ehpa1VHQ
LO2iZHKwF2LI9lV7mJiLhc+TBCmH7u7XrcFPdBLmkwM1IJegiYqz7fTmEgQTL5lLbfReONKkp3l4
Mcvlq5EbH6aFEWzrBAW1eSfn/YB9Yj6s40Nfs07XMSxcvVe+DrY8rqFyjIzhAagrZqjPbJ+apTi1
k5XeyXX4/OuLPgcAv1dEuWgDUcyxuG57s/De3rchq/qlidhOz5MqC2sKdHthOBel2J7gEX65ZV+W
avVCV8cwOpM+cMDmyCImDP3mUn6UERnXjgiuSTREFKd3rVW32NNiLBMpuXGmuGOoNCMhiMjDaank
JTDWu1ptPCLSt6ESwgcoQ3vZqvVlMSRXiRyyKzvp7aDomH6Xy2JXpKMNmDXf/fo6zyLxu1vGQHmy
UY7gKUv9XVtVJT2jlRImR2mSYWtrSwnSVg0EW959a8z1sLtgoXxUov8l7DyWKzfSbvtEiIA30+Md
PVkka4IoJ3gkbMI8/V2Z7LjRre74NZCipZZUrHOAzM/svTZQHEgRuHgkSDvDgLJrds14RJdnbBZG
6ywjOMLnlCFJMFMtji1ilnAdYWAxHfBX/+vU61sFDPGm5wHpz8Zt3F+tf206au4M18len77oFgc4
NtbX5AQUz96xoQbMMZdvPaaIjBbzgCDyYhRKuFaHr00FeGGVYc3mMB6P2FLwyQKGoY1ek4/VgL6L
Ptq5TKtzdWmRUB1y70ey2ve5sfeL7pu+2fHejrs0pccPQ7EDvkx5Uafw9byN3sng6NpZDf4Say6P
UnVS+m/XoFLo9Y//95fzvw6n0COYAI0TW17g///5PMcjfJo04svROz2hNGf6CHemnPqZ2nRN+ocp
OM/Vz8Ebr9bIMTW19DhF0X+38+zxH34e9TD87WHhSLJotW3Xhmv9t4eFXVtVMFRlizav3i4Ss7Gj
iTuj7bMPuUTz1dkwUupxOI1ZCB2m+wNMlJIzADEgGFa6+MfaNGz+4RD/H0snpqLk3bAM8diQ/v29
bwO/ndexmliP9u7eWLBcJsLdiNGcQZEYoBSEs9O9KNLv9phExY9QeKhF+7I6xomLGjtx3kSn8IAN
AIrwnY0uXVLHzA3cc7npoyK4JnK9Vg2FxD98qkjl/utzxSAMgFElh9iMY/423PWbnLoktNttLcxv
Fk18xHW9S6bSR5wZjjf6lXkrw4iFSjT8zMy+2HlLPtx/M6U13gfZdzMuYB9LT7AiHE4YZPKHoQ92
uirDtDIDd9rBKmSyZw57veXJzfy7AgYx+0vO4+Qz2EL3mhWsNPS2H7UodoNmr1/srruzVmUUE1c9
t2isXeaD2kalQyWenxq1E/sq84wV0knDQF2PFEcGjxyu596twuM0FBfcmOPW6U1GS0l9njrrLxG3
IfA3l52AJ//oktyRmCCTMUC+KpPHOqEx1+VLg0v2kCfTs4zWBz1TrV37uoaJYhPNCPT5IjlGOUhC
BzhOnzwP9pteQXWBeQ/SI6cp5ifSH4sbNi7dbZvfZrs4T/k47UdoAftpgVPR2Pd2Jk4DTVeUudUh
H6zPSNifVVCTGhCATvo6DXLait4qIR6CepB08mFQLzCBKvAD6gPQl+fKVnCmktqsEzPHzoDJUUfd
e99Zpykb7pBLG4c0SO4CaufbBN1yNqKnPPX20rU2Q0PHYq7oG6Gv73SvX/qsdFdVrTnpA9WXdTNZ
XqPRjg/MfvttU1BOClVvQ1i5ZKt9oxKHR9kYzGKWQzYvYlM5y3RCddC/65/TBao+O1yHIl2bg6Fe
lyhx0n2U9cCQYPTt9aSMUIluP2IVRsgFYi/w4Gt7zfDda71kZ3nopixg5TsfaMch6dZxF9YlAzAr
+C5dmm/R+ykg6WxvetFy4GOETx/bB4zV0FGnuL6Ct+EQRzDQ9PfZU+Ll3XkW6ZsZdPG15KIWlbwk
BXVR17PIrlFnAdNJnmwaBxR/KDZsBHqbUOa4GJViITRm2vvF2bfWbB4GVrA+8HAUb9Z9itTnnEHf
fllxZDTOyZ5c89l2kv5lKopDO9DrrxZzOjUCtVLZbODbrXAyHOZvmSurY2aMy6bswqvnLtEtidbT
ip51K+LixmCl26fIs+2g6mHqLeOO+hkODoeKJ8HHL3VabxuzK7YF21GiAWgsjLGadyPy6Upy4sxA
Dc5+R5mVrczjlRuKc0mU5ddVOw4z+habbUrRtix3uZFCw3vB/8Ep1W1lxQtJX8m2v8Hk2aCyN6ep
OOlnQJf2au1SR1AjqNmC7dC2cAh7BLa6yTcWaItL0eCXbYstmQcWM7gSGaD6MBLowfgki+Vfgopw
AgDc7Mou+9SPpxnWH0WQlztHDWOC3jvIFdM/XfipcHNaKVUl2HWHa9iMuNcfp9KMdgPi1D2OtWPh
iIQfyj2YCZb4ylgRVc7dZlI7jkHpexjvnrBqLkd34CefXOMs7HG6D6Kd1zf9EwJ1PjYcBkkQbbOx
XQ9rHj8x/rCQs1jQY0S2Bbl78tacH4qkkK9pig3Q7tJKAHFtRv0SxsxAJGVCbngRk1kk7mkOus5d
DQgn5kGXvfEjd36zM1R7J0TNie1B9DHTHVd5vQ2D7KpnAKIJl2vW/exhO968Oty6qjryao7lqGM9
xtzDPaLSvTgRC6K6ftTjUT1yySvRAmYcqtPK9sjO53kngRfqrR9zC/YSPhJCaig8JPDDx+qvcSbS
ZAxMpn31Ep9yhtVFO8kNS04LpFNaIczn8x8LyGEgAF8jj0AHI2vWveG4JRPd8N1vCp7G3qoPWOxI
kiHHiHlJstOXhz6IW7WimlamTtAp34QjbWZ4Ijia5KRsetUEpMu9t7j1JZmD17xNfnmr35Epo8Z+
NvDfAueRw3qDSxEYPaJ+2IYVg/SZOjh8LcwAOZjPIAPr2AZkdS+iS1OYP8vK6DZFnwaXdaRLw7dU
4fZgntrE43NRRv5hYioKPamnt8e4bDpFqZY1O9DuGWh//+LbWcP0PlSqnsLa2sODVvrmIl73ddqd
KCy7szsN5YtAYKXvmMay/W3txJD7OVKIb3L3fpbex+E+K3ifi9D+7Bmeft146dxm50iRF12m64WB
e3zKuK09mG9rLB4bgTXwcSl+DxnujGrx58cx6J+TeHorxpkkBCyuu3z2weGrDr6Y44usrOa+bT4T
35Qn/dzJmDmhkL/rck5PKWyjqx/13ZeWreEkt6ex3g1qBpNn+Kn5DE3ksNn9aA94E9wAdKMuIyMt
BoAyNzm2+Bqy6qN7YFuxjaTL8I/uTc3cG3+d9o1ZnKXL2qLxAK70jUEkjd3xiyi8Ya2+qSze6q/D
MHC7mo5zDrLisVs+8jKJ+EITAAb+enNy5xI0A+fhUv/WO9XJWF6TtnnLK8oTfTt7KZ5CTLKU+60A
YR31yckPijff4G+JEasnYKbmzg3TO9wdNcYs8wILqj0vUdmcGaAFe6xcJS0Ml6az9Fdc7V8vui/r
vxYfJK6epFkjNVOF5W1jxxjgHWPXTOCcIH91T2MEEcnkmUioUJY5+mhj+75fOFnzCDaZY88JDnU2
GV1YVorJxtiCFc2TW0YfRbJkF1u86dm4vsP1b6uZA3oiD7CCtzr1vhLM9yqj93YwVJOdrqDkPDfn
eqCjaNGAH6wekaQxJI8xq/SjEyT+KV7CskOpR/ZQ6prY2CNcPwYBOb5dfuc7ltc1OFqOmPbhLKdD
RhtFpkt4zXFN+TbpMrK03g1Coi4lleIBCgjyHPUWpdlUnRTytAeknKkpVOw5exEOwSbofMVGRutQ
DARhMBabAIS1mYxP+jwhvJV5k5p4Tk4R7DLaffiAfDwUQbp0aFHs3fSZNpUehhD0zZscM/exO+m3
LHrokHcdRV4A67HKzyB4M+be/zVP86EEMrgmWCJ9xrG6a9StkB6Maw68nDg0OxjXa2LCKCMVaEa6
hQjOgPuhXHzB8nMJWgbvgsHd4vIlzJ0jjyY/LDwDphzkLXY7p4rPec09tEYw5nwmunphaDaM7Qn3
aRgWRFfTs/qFYi9+TWt0YrUQIRWH/JAgX/ZBwLzGrdgs6N+0Dzg6zGv/TJjIJ+KJdO+qM0SPrQUI
rtmxWR13xrdUP/iiOXmB/SPlxVJzSNIfK8pzcSpDNqz6PURA+EOkxq+sbptzXzHCbNScfKwyay8n
YqQcTDDxMhzs+QFUePzVLhodrzCzxmozF91za46APpTAAsJlu18/XF/8FFUbwf3iuNH/T+r2D20W
+LtEWuaO3uVo499JI/Lg2GxkJrTgXazECGGVPrG/azalqJg1yvKR9nDeVmDO9H9Nb0cyofgfNuB6
tdCqekPp763tmrmo4uP6z8AEehChdaqZgu/NyX+dFutilwXeUFe8+oa4ZIwid6vNZ5aqwZtZBGef
oyTNxARLKzvJFs/CiBjroB+NCMp6kMn0+K9vkTm/Ob3la0WykdokIE3lazCa10L81RcTLmglYpit
5a8xXewzYRSQSc3pd+0Bpoy4WY4Nq7ZtPTQv1pzfQ8Pn4DUgaJsrH1mYMCr3hXnoi1PdDjxXqvYv
yvFhrpf5NKsFhR5rfHUxgUHe29Te522671VFM1neTzHYMKDQbKkVta6cCrVuVydpA6X1oP/9aB2v
+A+hu6rqNgnkT1yHP/T6J8CvjQoDk5MyRbOxxpZCxh5q6LQ66bMnL6LfXtV/5raJPjgooO/b4x/9
SjpG8zPwpwpWIBaxbvQdfBb9sUfTR2uX3MXVfKHFRonAqXEcwmkvLQweQ9O/OxEVvjfabwuVP/1a
+EuPipEJqjyK+uCyYzQ8qrA2ZnGhTwg4ULeWicyFM1nuljU/65+vSB1BESsV+hknbxvX/kYXGssA
na1fh2MaxK+6xMxU7aCLUVj1/RUFCtrD7/hkl9AoTkKVGX2GjLRJ+suy8cgt2LYB8R7+8m42Qhzg
NH6bxiA8y24izZyWEETlQ5xR5Xl9GF+iVKKe6YksSHBFeUzXgdHxvmTRyjxPrah5ZEKlXuqm/Lms
aGlyvz+wUuzOY9x+5FBht7ZiqHo+phmf5awWq2bKwOKA0LOwDOrlSdbsyxkFXj/11B19eshWlb6F
dPdLSNmpT61cu4TVyHBNphClQj3M23wA1RvY4M5CkC8YyHZpL9FG2BBNmnEEMGj3D1kpfvUhIzq4
ors5y/rzCHkrMXBN+R0keTyIL8QA9LT9aCRm/26B4LzrO8lXZsYvttXI89xFb9nIWM1zG0CL63QV
9V+Gy7+A3/boI6K+ZvYxt9GeN0w2W66rk8vPPKbII0ilEAdUXqi48MTr/7BV0REl2QweBgHdzpGo
hHUNMGbTsrU7qtt+TN7CBZVVHI7roc5BKWcOHKWRKKZt7uQf+h1Zi8xG82i96UIJ99+vLHdUPsTJ
XhiaGoPqSeocLGtRveiyafWIa+mM4SmaOEdIwKAZWyBlTvJhGukPbRzwHpuCZ3cAOrqGP0pC248E
k1m35BgJZJUbk2KLtJpia7YG/FEyw0rkv6CseLpvIkG17HiGu8mDIbgzG16xxYdjuIcLn+4Ffnlk
X8ROSX829quiPLdEnRwWo6GRDJunXnoh++au2c2lnV+9gS+6K15BOlNOtcixjFSAeZjZGQ/MuOxw
4OwZq3HbLiiL8m7lNVDb6ByPwy3x5KkYOyJBOPwEkspH/TFLe6Ca7fxfi/DVM8buru9WKlR+e/vV
ka+6bhRNBS3AxB8FE/rgEGlxkLK4lJP76rpZ8y6g++2qstq36yIPi5zlBRY37tJWeAfdvjT2wtfJ
sb3rirBGpl8SJFWRRYFiXmxVCs/eYW5+lElo7HxRncORIJlAzOxywyI7eh3WlLrjyqBbmZRmAXRC
DmkjbTZxWFvXLsqd/eiCF2BmobzGofPN6zKs0VP6nHvdrWzM8c5fXNSSnEz431p8b234sPTeD0/m
zAgrw70DrLFNqzx9DFar3wQZt2kx2f2tpHxIwvAsxPq7H/JjHcbu1uOJOIC9xR2NpmpvBLl/TZv5
0qF5i2Up4TPaN8FE7TTAS6Tlzf74LTRVMhHZS4JUPaZrfctN+vLhvCxuu7N9EpcIqHhsHcHfCazD
FJN16YSEj9kGCKtELg9hjRVucpIdONmfk5IVk7cE4Zm93LIsr4XV4n5Ar3qBecExfudYwEYmsPun
Oo7oBCqeZ7evmanVYnowernH8AFhpJvElS9YwsNEwuLZHjEmRnmtmCLMToStxTfT7bCKFzr+aSfB
a+6tlIfYCJuc9nJ4mtyOaV/XTXwbsNOtoh4PVeZz5fXTOVii7lvTgSNmkba34zU8efRdS1B67ywQ
quK9jIrhY8XKvNEXox2bh3Yh/iyyCWQYCDtz83E+Dg7yK8tgLs/I82QYbXEImvq79gyhNtiPS1ox
+jZCSj3GUC468qOZi9sg0o+Y7e5TpQafYdW9BdaTV7rJ3l4nNvrxQB6tve5Qdt8Kyvq7NB6qt6FF
NBV4xrUszORUjav7utZXqCw09F2Xncuh9F64fVPyBGCq+zIAEDikTzLkKGBLH27RH2WPk7Vze8TF
xPolJ5eokYei4GDPGfKwX5HxtY6cX7W9YumUdX6VJiuRVOWKTfN9Eo3WtQiUcUC9zDnTQX9Oj2GX
Gq+lNaDJcfjl16F8XEQdn6F+3RLZwxSo43KzkoZ4bJjcbubE472zl/aUs5AFIZKH27AA4OCmAxKv
9FnYbD1lMd3lI3EEo1kOzxNyoSA/O2aa3SqIfDvTZznOqX+jkar3izBOdj2kD2W8gvvFN7CzpGsc
pj6bANbk88kUQ3Wei+roBkQXWM5kspxwtxGuaTC7wr81DuEtxWIvL4s3AwWqxgA113BiWtEfBqsJ
L54YPoO+DF+rPjCPTestp7DCBkrC5HKVvn8rDd95WBgaPYCUvw2ScrnyR1yyGSvISaa3JCvDR3IX
04zB3NKI6CYnEG3kMpks3HzrKArqODUkR8hd9IcxjQZkenDE9J98QSZbl4MvL+zg0rp2uvMKdlzZ
nGdXw1yLrcx7HLXxGpNfAG0BuSxMFVFwmPQJqACmifrLInq0PJVJxuXd9tXZMYLpVjfpc7/iCiCJ
MDsQqVa9FCXOH2MO5KlaKTeTxV7PvsHmG7KJugAACtOwPsWrG1/1syPd9ntnz2jWEo+QqsH83UdA
1TOTHTn7Rf9QBRaYosSb7kkem+/LEWqJ1pv4ySgPM8/A6NrGY9jDll3NaL3PcygDdhy/VHlofjTs
a6IC1UkeV9b92qWPU+sn0JHCK7s7pZ3gR0/dEbDNOHinMFt99Wic+yzvHxkevQ4L30mS5PazMyFn
s3+sKAUetJxthBRwartmQqYUxCRnADvIq5ccCf1L75p0JpOVH1d/4GxcKZXqsqpuyEHTa0mHwpTO
2rZmaL/NuSCjoJ1PiYyA2M7dbhZxcxCYrUECjekDU2d83Sbw3TbeTxlF+WjHh5DcFLIVjPhuDszz
EOEq77zOeJRmdhib7hczYgc1u7U1VeyeL4yXUvh/QByLu0XW/pPlDowQAVjLeL2rapkp1Me090YU
BGvI+9C65jUg8efCOMA7CPq9x4T8samPy1vN9uCm/5eoaTzxUxfH2leKBy12mAi72YZtb915IrPu
7Op1RBRyzT2/usnOQeIFSYOXv13dTZom624AirNT/cCNlvrAdpelqQ+CPWKEcSU/gWYAdccJm7XK
4ca8XU7zI0DAfnCT89IM8d5ff3lszghlNoZzndhvYuzcm4Um4JDi6iQW5kdjrvlDKQMbdXIlt6ln
wUiMSPFyuzaAxAvlwDE9EsP8YL6NZ2sK+2fKAAKlmwLD/d6EVfIyz+hZjGQ5I6zw2cQhhu1FFdxh
ISEIBeLMyW2aCfTxJA6gH5SWa872nRfLIw1Goegm2B1cNVDw6lPFHJjUuiq+dyRoxLQQ87klyWfw
2/LRmocVK55fXF2Si0gZ9qaDE6TIXlfxDkD/Z+WFjD5RmLOtBHAcxZgklUN1mnH3ZRMPp2ndtTMW
nzqdi/vBZtZS0OR3UlRbhJF0hmCxzrqampIG4MB4xasS0RLkTTXshMX8s7KYhGZ+DcaJzL1xoSLG
o4OqyvfoLACe1Ldaqcl9STmsq1NLqY5YBL62U+7ductwv0ZMzRAfGcjEzZ9z3jjvE55No8ANb9oQ
VICa1Vk4YkwHwsTM7ya8cb6P2uIxoJPpRyv/zc3MTGJvdghVQGKZWz2xawhDcUMZ3sp2Db9WOyMH
/LaLHsh5xW1LQgJ5C2t3KAbYB3HXfLpu7V5z+JORalDFEp8Hu6rJo9ylwGY3XV+FFyzEkN8jhADT
rKyTOSV7X58iwzxzHUCoD5ge6N52MZVtgdkJtpX2gzUVloq8OssMCZaxIgS1iCMmCgE4LnK1OpmT
M6PfnV66rYb/2s+oSCFbgE7HMC8Y8QDdenSeYpJRH0b7jxe+OOItF+H4kA8zRZUZbWBXxq8yDPa2
nM6j51SXFCbDlqaO3XDDaGtY3BB9mo9kUBrvyCnbnRUnDDK87JmFSvqQhCpJSo1DDX5vpScijgke
W9ycFq3BYGEMU0Fp/owbiyMYnM0rUoJjiBnPme36LoD8TN8xH21zupvD+mhRaz21JvifjpyGvZBm
uIkEWacGmCs0+w9O1Ddnpy8e2m7pj6Yp/xSrtVJjuCjS2cOw9duWsWmRIIQ0olvSeJtCqtoyIvyo
wmI4ZCORfpAH5qNl1Nc6GbOb/pNncA9aM32DhC93Ru13GA20pJ3lVvcF4PKpK81r4qvAKtelDm28
P6y1hsvI+IXE5/Yy4/7ZBwMq5LgnTGAYrW+hVSaPdt2gDp1RoY8z5JOqXtZ9ZizuJjEm49GgdC7f
iqEq9nbU1qd/2KWb/y1RwKKkYLZW5Dq8TEqX82+6pbYXDaRSqA9VThIS9EPqO9ZQbH6I9iLERTgf
2uqDfyCH/+T+oCrB31Lmz3oE2pOocLbq4TuTQVIhjXrXkLpwFy/swyuZJcfSYfPnoQic1XlSOEi1
+QU+SxA2O7+nURvWcN3VOVOdQvjvXSbye1w/O/16c6EzxfK6v0b8JtsvnX/SPVfl8l7m6olWjiGZ
VRyRC4dEVK8nvObPlWFfQAAz5e2RzFftHWIB9J8ts3fRvgkyrY6enisqHbBt0FG47rvlOW966FpT
mWxcU7ymXfBntRJnP+TTuIlbxKogeZCUKDW+m7VwBav1FjqlOOB5gxdQ9DfXmsVBhAwnKqulOq3X
t/KP1p/PcW6AtUm4kLJHMvgCViNTeAtY8wmno7BkOohj3jkkVvOZNUxH1Eaa+1MgLEALXxhGeMnD
5qNbCrLh5uohRFu8Sz3nR4uDjZOnIP+Yc7NNA9gCa3gYivnTqav6n6Ra/n/LL7gaTRflmBX9D61b
bjOeNdHEbvUU0JoKnNoViHKJFnbxzHMci/uOf+qxL5y7QAioZHH8bGRuxrJiDQBf5SApywktkUxV
5CJBa6g8wCUE9avV4aZxaiiKTgpvcC2LeqtnD3EnXZJamxd9+/i5+aMM5Wc9U+FkrhmeLKtHy522
xkYgbCCRszV3YVH+1cUWO3l3HC611acbmcTMkAsht6WFRCyT2Skux/7BGD8ocdGOrnQFfkikaigd
41iIGqRCan12CWnGDJpuJfu5TdIw5G86tqGVZZVnPajV1ggaP1v69hu6dNlb3y03TXb6McaBSo9R
e4+i987YLHAqBI3z9Fmmd9hc4kvjhFen8UouK7c/liqci0HtNzCR6D7w2CxdpwbtRJNmK40Gcq0R
OkMxURCkAbIsaTN4tpzxmNnyU0fx0Q5Mex8/G27kddtDzOlp/3euX7oP5NiwOO/KCxppKGuKVxHT
ORyMZjuQVws08aoFtn1o/8nK5UP/RdStH45w/+g3v87j11H5Q5RsEY0jZ4VBUI8uWmP13qLJRl/V
fS3mkoJxnT+6oNTUGMkXn14bPRZLl56mxjhZc/BGDWfhHWqA4DgLS8m0Q9BBL+mz/amb0dn2lGKV
kgxnRf3pWQt7HjWTCvkuL4WwdqFjzXuGxy+pGn63cSL2U5W+y9x6nhZ7xvNh/0py/FZafiOD5oMF
3IHR3EXfk4aB5DKpefXpKQuvfp2c4UtpADYQpJPb//aM2f2HE9j5L+0qGLDQxh2K9tEMIM/+5wHs
p/6Qpi6h7k7eXSwnmw9VEfvsjoJ10wS4tsJ8fQeHVdM2JS924FGB4UlmPRGfytzsjsJxD/rr4Vvb
V7L7nUrkmR4d1TYkRpHA5vNkXCxUZshu2NFoXwG1K3NjQoek5/Ifc9dXLYH4v28XR4mB/0P/5rM4
d0LHsSNwwhrq8h+XS8rSLiO7ewv87q5p0oUme86esiL/HdvGeDKd73rvo1diepSoS7uMEeMWFsUt
y4IJr4iPfcT65SDmzoOOfLv45xwE4bEhjBAv6YNtCcIU1dKgaX6QVnARq9WxG0H9V3bUqF0Exput
dPMPckMN+/r7b88J+O6QQjt+qO/Wf7s7BUs7IlIGFq/N8o2oWbGzuynbFfOaHN1GSl68Yt4O3lEP
I/XaQd87QdVx8CRdci7UwLVIiheX1Sjm26P2Pg0Blg1EzMTUpb/+76/kvyWSfCXgyyDtWMqb/PeM
jb6qIuofpH+p4Z2KeD2Pq3jFt+FuSYnvTmTh4t1gXU0sdgjfYIz2k7uIa2mMVCwpsywJuO8ffial
7f3b5+jg8/QVlAFp+d815a1dznnH3bs1zcrfDOY9FLIzg+X5MUsIJinxFpy62MYGu6zNqTHVqMKJ
X42EOiVfu+s//DjgFP7HD+TbNkwLK+LZ1c/1v32xVjD0fc6qSqkbbfw1g7cnyGy4GLZ/4fUBDOkN
2RWtUr1tPeIkEUeZPzUBQ8v9UmRyOHhldEg8FChTijK/q+U3/Rgwm7kj9PfB6YMPYdUgdTCr7Tzk
OOB20n0+AZ+wWndAMFA45242ngqlCnTin4lJyzRmDeiwmSllvaIGClfzwWzF2bbqP3mXMBtVRyJ/
xBc9Vg4q9saKi6KLuFzUxU4Z9ZehfWicNn6YK7HpHXbZtUFvF9MCkfpTuZtFkgDKvhRoCnbfXhQ/
CqK8rxNooE1h18brEgVvrPgwja2xPLX51L/X6fQpqmm46H3DaFfmnpCWFV4MR0/uNcfcewYvNL7N
bfLb64aavVAurj6XFiOS4KI/O0z6BFdKq0H60LiX/k+UlM7WcSb5YY/9N2bh3FXlSwuQk4WRf0eL
/tesosfdYLiKyKkpyxlZmFHRXju28VXprLe5kvWtjdYzljTjECw59LQ1SB5dumzRIgIWI5tI1YkB
89h49Ux4ZNdRJojEOy4CQQyVzi+3/0VKTwldTskHzSS/hjj0gEUM1Wa1DTTpg8uqx2SuNdlHD+pi
sfoRfeyCyJri86Hq0KFYMr3v/OUxRcG+4S+QciUJCWaZG+3a1s4uehm61p2x99wUYR0tKoZoewiX
r12z2TmYQ8IzZfo27cbjbAPScxNaKgIIpr2SmjMv15gAm3nYxG754uODqJSJkF+ZmcRqsxL1srsC
uddGC6AJVEXklEtgzOofw7FxRhrIXVMZr0S8f6Y9JbzWW2hp9dTjxEkWcTcN7k9LZMwv2bTN9FNM
HI2ba0uOwYF9cmTfnH4vJSRKHClUeSxFa9anG+l+SVmUBExrwUZTgrzg0sad6Ozk5PfvLRfGiBJ0
6xnRcLW/FVVrfcnhshi/iX7UdXus63uGhxgyazIYu/pXZ2Gr8/mji5AS9YMg0T2zn+RKHGxjtGQH
goIh0QgtD3qjbVC29/oSMiDu7UQ2XTiPDvmU2rfQlsci8uKDFlJgd+Z344wgztf1MTEvkY0di93o
pyd8H2vn2MJEBCcgzV/thDmztB/xOuX3XtM+JuNoXqwUSxUBfgeTZeC2NSyG+Ot6txZUffVMKuHS
Oa+tLY4Fo/dHpxM38qLaXTMUhHL6iXsYu/Y0ee289TExn+mXT3KEZZMkJK3KGMcpyhMt4s1sNyNt
C0luafuHcnQ/SUQGToMS5tgaAv3MOH5LG2Y9jhv/qpz7sV3WYyf79uAVjGmbiDCisVOho91y7tVw
0cZ2yArVYLowH7w8fXYCwUYgno/s3LJrbiRvilHWudPZFYgYwTr/irOquo5rTfBgdhaTkZ3z8o7S
/ui27vxYFYATqzV5Yek9ndW3v/TujVwL52zhgvCqo94gACh4d9Y0fRDsp5JGNRrY81nApetLa1EH
Oxitwr52D3YORtELUGmHbvzeoX5kpHHzO1gjmYhZaseYagI0NBtpGUdQwcUtaetraSfJk3Sc9lJh
X3TBLFSphSnagjsorPSbuWLdJKud8TkQrQYhiFtZzNfHn7qe0h40gNpI9PBxP1OGqbUiTjl9eA/N
9FOODqMUFul6d9M27Z91bb47VW2RE10n5xzyrC7j2tj7ZRq9jwjfC4+nekVSyh7ihy5SWyaNTCO9
HQGHgihLRHUEYVpivZCV1Hx56OJMqXQqleKuPJFzqDgVVvgKFo9JU8NaCbCiWY0G7miz21t7q2rn
o9miph0l6ZTJcE6VUq8iUHzjtxKjqZzv7Rmdh0zexgG/yuiMPi4vkm/SfN0Xzcrhrm6p/y+t0ldA
OAVP+cTmUrrs4kbehgj4j+4Q/iVIsU6dgUSxV6cSwgGHHEJEB5xeqjPXTdU4sM0iioAU0YjJQI6U
W0/UdKHIrPm4IqcBQdrzfbZ/jGruT1K5PSvVZ+S2D4WME/BcO+J73JozISvt/RjlFthomqiQNyv3
bYZoakM/NvNNierbvBhOTf57bLtdHM8psPXkrlrC/jJA5RiGWp4AZh4mqqOjYYckEbTlNVZIlyRC
6g07bTNE3S4fEPXqsacWV2cpC3sY9Oy+wanlcvzU44s2Wu58PDc7bbZP5vGlsCn/UiL5wI3i+NGo
hNxOqwcZURebDkEvZEuvwDpJxjHVx6V3FQYicrTFLHDC9azPRhsG08V3RXAHpnEDJD17ILIZKDkD
EJUHwj2ragiQZ1+ee3ugGqGxpm6tPysXyXhpMEUBdse2WZGucuFuM8EuYg2z3+vo+vthbXzFIndP
5MH9XAhd2qY2gjoiIp+LMD8ZvOUc+cBF2PZF7Oimoa92duVcMZ1HZLzLR9NwsmuZd9B8HfSIpoQS
FJewWGkp1xyyLsV+edTqFbeMsWaQtThMFmb+gbXe6P4/7s5kOW4lzdKvUlZ7pGEeFrVBzBGMIIMM
DtIGRook5nly4On7c7DMKvN2VqVVL3uhu7gSpRgAuPv5z/nOUO9bTHYGMRlGLN/SaYbyMW/7FuY4
7evrsfcYbmPmX64ZCwi+X8/hV2cjoDq3NCgq+DTlZ56GPR8Gg6sadQo7U9SiVPbPoDJUMTgbmtiw
3eMQknudPCcg5YmpPhXGn6YW+YN59Z5mVdHuahn9ZFR505IAcoGUqJaFM6tTzTcSRTtNcbKrWrXB
kgMnX1pCS/zt69zNX41az8lJVcfcvbfQqs+WK+7ZlIxHTaOnElddvtOmJtzSV8qYrcPsh8/R16ok
O1a6dinQxtZV1O7lhmO9GOcCN3ttK63YCCyKGLC6fV3E4NDRr0rVqK/qWP5RkuIgf0lplUOz4R5z
o/1I+VWrqXhQg+KSsaw1M5jWxcULhuCXElTFdnFWJcgXYEj2+QhiQ4wHXNneTkwYTuDvM7gJiuC4
mFOsRKWHFPp0j8bp8IzEsvFVVNPdIpF1JVpy1Bkc1c0yOYxhchtF2B8wgN6Glq3UWIFLmszPPtf0
HcoF3HvNlWLzBsOruEwVpieAVSdbh3/9M8Bz4wmzWkOtIYn0RabDIGOj/jvbxcrVjnRr5i6bstCK
j8M035af67nyjrijjAOgt3McuPo+KoL9sq2MwjryOwc/y5yh+2cRLALkaABMqkJeJeeewlwRbZuK
6LbjEDotzeQauAk7h7qhsGqut0kVxWePQ+Uu8JT3cMok24Y6kYHagG1qUZ1gOzgyl82YTcYBARz7
TKDYe3ejxYn5kOfz/ifpsLhll2O0mcOltjHzWDGoOVWxrtEUlRcjrDe5mJIt8XDW8jJhW9ZFu8X2
JSTzrueaNWj9mENGN9I6Egos2XALINj/hBbSodoMQlN+vPteBUR0DupdTDfNyWI514Y++om26uC+
fouu3C9rGaGWXa61OMAw9ICwG/zEZIqzMD0ml7mc0So0bBHTzA9lzUa1q0NjbQ34lZdvp8CSGUei
/bl1u56nSJLE5+Vu5pHGtLZkCDazDDHqleJn2dAgILebI3yRzZBhhnFa+zC7CaR1S9kuOfImKqyV
2mv5SthQ3zG/c/F2O0JX5+X3245Ty1zhNZ5NUlsM2aRUHe7w/xfrga7ZCjbcsedp1lWWsVscs7FZ
XCOYVA84QTvL62AOFJR1WebvNtKbI7FedgKcA7PEXDkx281lL4U9qQbCbKRD9IQ85ne89HNohxvR
MyIzAXFT0OrQkDaSxu1LFxRI66R3xLxoiTazHFxWXnJOKLc436OXxGN4Am2aSVwW7AIzOC/31aI/
Dmoz42/lZ+h0Cc8QDcO9LjfZclu2LBdLqkYQ2eDY1u4h/klUSYOfRDlkovf2aqD/RMEEzHOiJp64
cxp1ZdWVebHHkGhBzdQsN+t3mBnxUYmYojJDvqbgOEUf8lyNtU9zzq0H3cJiVTrtq5YSkHE8PBqm
l312KSaHwDwtq39ojvT99PVjPNj9XTMrjG6ll3y5JWqWi51Wsg45JUc1NEHb9R5q04ERzayRfqHQ
N2kSHurwcbEKupP1Cvp7gkCNmxNHJRxWkHaGcVwAXQLp8gjO5GkkU3GIK3FRMIHg5ojek7jbJ+q0
a1qhXlKHIYkEYMz0cfpYjLM9XYk/A8lFkzIRTFrqCCMm6XzXyRMYt+yUaoJScCNf2b1xZfj72gZ6
xP4Uv2joTfUmoOvXb+PicYka2TL2FFsTGCGVHpM64Dsz5oH+2xSQigqaYVVVhcwGuPURRaIAqQqc
PNkOROO2DWpNp9figrvjJuw4PPUWB3pRDgdNqfqtklrisNAaKIeGwZVGz0uIQZhatQs6x1nZJsVu
3Tx6K9wW1ToYS2OL8Dz6UWMhhEgnNIpGuZ8944pHsOQwEI28AsoplAqBuQ2mTWdMWGiS0oGOI+eF
fTz7OUuPWcFg8KDK/Jj3Iz3ENDoiqBe07+xINn0MsDD3zaDuBo7wdzVHmJRxEAwKuMV0AG00p0Bw
6SWSNxo+hxA6h0RaLM8VNTTPhWqewjRTOI1yg7dmb6zRBuiuB/YBwOFVKSN3VUzTeWGbLHvMwuXU
HVt08sh1a3Dmh0yCmvqYERPc39tkDhl7/+C0gD7ShmiOKF9qyUbpp/4p7gexcYeYRj2lQs6LjU+O
fM95w2fUaTzKLSDB61E30zPnOw2gQ/1YBS0H1VH/eQzYwmPKw9bzkgfkltKEZTZ1c3unVdzoV7nv
20WhTllKl5WnPmY0YHNz4yrgMZBgphE0mmTYT1etqtng5EJzbwdSRZbJFg2H1XaOIemzHsUpB3UK
RP24IhEEfpmZSituXqIbu4JzUN9bzY8LvuuNbBvJu7zoOYKPx+XWWbT1IqlxTsV/yoDD41QmJxKH
5YXj1b9Atv4zAdkA+WIzadJV+Ap/oU9mWdN7oqOb2y7aDSF/tiXRH02OaVLwjsdyJSTWZln8F6we
41+58JP5kNRWI/Z+5ZIilQMULpIXxVHCPdH1Pf482YztR6Sk9F+UXCak5wZ7E8FHRfLPOGPNKZXo
esA4xGoesilPqS/7l0nmBZ/3V+UTpCJgJFejp/mv78/sMiAzli7gbjlvJBEJqGTzQR3dW6JxagNm
qm81FTnWnWE3Gyp1P5lqnhfLROIxZIE2cFQKu2H4lppHxWXf4zQKGfckPQiz3QrMjFd6EaiH6EHQ
NlG2VbBvyMKEAXfl1FmHKYJzWMfhYdlDuLa45ixQ8t+AopO7d2pzii0d1woa0VoedkIOBnqdP6I9
aocuL04smuUmcqVKyolHxUGx7lNbAa5tUznTY5IhV25JZ4I65GznHjInQG2YEvqkFTVZYfD0s7zt
d/VgsrMK+/qUFsYe1hMBoZKHewmOC6rlkJ/gpdzRPM7eS9JnWBnSq2iVVUl50xJ0HWAKHuvWvimT
t9eJYOy9sC5XrdF7/nJGdzHAWgFeZa//bUimYRrx8ZvNpNEf1AZ3AhhofE+uOPfGx5EwLUbWZl15
xA7CtLzTozHdGHK3Y7DtqXQ99yfIOFQzYPBjSjMQ4Y0Hv3WnczTGNpbQ0rqQGMVbhe9q37vWBzlt
EgByv5olFcl10FIadiV6qLtkPWk9RNpEsOqZO92oSsyQRbAdwKzuEp6VTpU7G3Vgw03VDlODrN2U
o/EjDMYSF9lNEBhSk64b8YaNJ/0Xw1/9n4x0HAJBzDxMg8vP/csdCelJH2N00x/gD9JzjsQ2Rxuh
0L3bmEG01WhYciQcLZUg+kha8Jd3S9XOoZXSaYmf11edFsBZr90lYthl6kRCvlEDv0u8z4yjwhpY
T735n4V94/+u4mYXYENhk1h4XDb2X7gBrP8Fp33gaQtaLXJ6exNMA3tqb7q0BMqy1q2fctlu3lPi
iLcD/ZTT9HYucYDCZ+Pah/vEhaacmqYLV5kIP5U5gwZmETR2mbQRYyShmBHbAR/vbEO9fgySxNlH
zmGZD7gtSO7ejW0SDCCmDFP4TKW5leZjXOEDqWN4aGpF+O4nu2Bnv5WZ0y2nB6zFtnrfSV4Yxj+5
7SLXnSWCtVbZT3VMwaL5W1eqBzfM3/QxnRDIw+dEd3+7LdbDBVDZdzwJMjZDa671XVp52qpqQeh1
oIa+bTaqJAe1JwK0Z8l2qz3CtAVf1Jz/bMerwjYBEIUPITt8kpogjczJzpDIX0rqvMTUysZI+4sB
Kwru9E7gtkAvA06dvib1yLHnsATfFlEkhE1J64vuSxV621UeTU3O1fbEfhnyJlK7MqrXjDt5YzWF
QxL+qHvsgiRZD7WUbKnkVc0FKTBsrj9HBFGnVN8Y5K3k6C3pcI9TO/KzoYw1DPxJk/tjZ7AbkfjW
RYKspAtM0h1bGtYAjo5oB1VR+XOnfBqj4ZxKI3Ko1/kqQ+dXEgaHIcMjxAZRXGaODRrB6R9xPdUB
zE74b02reY1S6KDLvtqSFjGnRqpKUzRUGZ8Z8ev6ZhU/LhP0hFaZWlawaKPj+JAqMEaM6LOMQDma
LOjB4hlxKj5mrou9II43TC8inEHGdOpmBtqIU1sjsq89+Pv9coBtja2ulyRS5Y8XVVBscYs30SAe
IhZAFWRroDK7kDaYNE9wFmRyTqT/dpOx2eHtYLkto+Py07VTozg1wy2qjkXH3wBj15861T54BT4x
kiYzKYMdIyiElSjIKTMwOcrEscb5AOK/NdxBbIEq6YwH3MGsvJKqUTXEtRjfXg2GKqBDssdwRt5a
2iuAUhgr28hBGlRka9o7zUm9LTfQeWmsSNB62H7M4Dwb2kx53P8UACTSHOBo5Dd+bkOMCWGHW3Gu
XHZXeALShFyB2ot17YElWRKCTWdEsACDX+HMVB3fMa4+1SHxFjQkAxstutRzT+GDd4MW8p8g+0DC
2ERnUdwTEipdZCXbjE4TS9RWoZws5+LssFn8HFSXi2CROFWwsesq60N/mXWpCNylGUuDp/wLA1Qb
K6TZQCpmphrgtwq6S9DxKA3sovNTxXsQYQy1wRmHfWvkj/WMO3ougmc15GjYZsROWjs4hx3+MmY5
5PCH8lSU7YciJoyXrizYSSYEfZf4+WpAFXqYI/Q+o1aVmzO0n1Ej0lNLlmTZC3g0dvo9NJpLFLa/
Ym+Kf3btVWwfVKHpj4VVPMP6jAAV1d7all7PxiBxa3VcvVHWYPUb0DpDlWBhi7dwzu1yF9GmtHZq
+Mf50J3DIjrQvGc9kXfdVokUHysT3zHTw381Zl6wMP+42/IM1fBMyzJMS7X+Wrw2V/oIk5frtQOm
QtoV+TadTO2iqXm9HkBEcK7w2m0upxxVMv+OiH3cbIQ2OG/jcaw5VNGMztGMVT8kjnbToHUqLXDH
Oc81zjeJekoN849DPzrn9/LY4qzmLsUmXJh7yFEwJlIOD54ZB2uLcM3aHUkSKHRp7BW7x8FYWM+K
8juMY4vmpMjBYBYl2wKZZVc5IV74/DLQwXDf6WxX0tk5diWnFmdytX2cAoTBBXdII9OESOLQiRf2
5ibJmcJIZWT5TVP6f8MhbY5Vnz+OI6bdSF73hvFc0aL6kyAjNXrMFNRPavQSybPMdmNSvpozx7RF
I3Do+82UjJdrUOQe278XeAq2goIONnhS1iPT5nmz+FSqzAo2DU5Cpwyn3fI8GSVsYxHxez1dFbp3
33IUXiWxrLMRTAlaZ7V4qWqwlIRhqIab0ma9yCzj5AQcPLM1xYmrYI4vuoWWuTzfjaLNT1bgzTQJ
9s9eUg0nJ/jTa891yuIRWwNtn6jpECHwMEHavS/kps6ULuPFK1ICKqx0ZJcOpa5p51cRDvVKayrC
Ukq4pc9k2UAubEUo6/1pMqPrMn5cJqhKNYwbXUkP0NY+6JqnCawOsXlnKpOuIDtbE6p+z7T8x4Az
9VTe6e0Sau7wDTOfDC3C/FhyijTvd6HZcO9Jv84i0YUjeV23Hw86j/pLYFczxbNBtmvUcjtH1gPz
X6THGOEXYR9zSTzSKCJTtTjgkGIN465WjdF3ZAa5FcOnaGK8HKH2E0GddWFTsEuRfRFHvJgYOSJI
6092O0wiAow0o9GXQJG28yiMfaA7IbbKAuhxZaf/D/3v/x8Xbr2Tjy3W1Kg18Z/u7wu3HN3SVYcd
6X/funVhJhP927Hvsvfi85/+7H8WcGl/g/7iWMxTdAcNWe6Df5rf3b/pug6BGuoGp2RDl6REOemJ
/uPfLdnApWFDwxNEAzyepv9q4LL/ZlkqjAdbwuDpf7f+Nw1c5Cj+wV4jK7gMfKM4D1XO9NRy/AXT
poJyr5t0xi/cD/Sk5NavOR1BZdCC6jGQSHpcsqoHLyGmLsqOOVkpZNZWXU46qayPGnhyYj4RGwl0
ML80pVWlNp/AC1W1a/p2k747karxIHcuzG3lIyl61PE3rfBjBwnQKjisDOH7GgEVEAbDNBqUxXuR
sSVtuvi7iqx90xYnJdO3uQYNRhjJ2VKDg5U5b5OG5kT+hXAD8Du/dANsZuveGvSV7EPQAQTBgEnf
65RBnWLl73qGyN1N7T5zRmqLjeKdbeMlSsInx3T2XUrrlm3yQ2lNiWVolY/hOLLdZBUFLWE1Te0X
JT3bdv7Nm+NR+TaDTuCIBRxuru2rmLtLWN3FffY90wc4eepDPvNPJy4ILTfOvsMZ3VnYw4YR3beB
1t4Ebbme8uB9nDYzBLXGwdyhuMm7blsXZay2k7Belg+DtoYADdhv2FqtGvADXFRXrMrS1c4cFmdv
kQc3yAMfuj3ddFNdKxObOEKPd3ain9TBghk0U7NYxx+lru7KdlrnZvMWDfpVeOlHGhV3FZtENw9o
n0w+gi75KIS1VjNPZv7LO/kHBjHdlTUZDf3qFN0bFT40WI2t5NreZWP8AUfsinX/LWmJXaNSgLE6
YuFYB66561z8pDOHJt9j1je4LNimGkKFZuDMqeFAO8nazATcnWZTl8k5je2LhiOSAf7Z1qu3VC/f
Sml7M4t12LlnuNA8GmcdY4Xq3dAOEOA8vyzyD/KUrl7eVyXb2tpudMoIjStDgywhemxqcex3Rwo0
Acg12R2hYvycrHNAlR5Sh/8r1PptyLNbCiLRZGfKdRV9Mz7o/bn8JNP4Jf+AYQLaCKaKWnY6q8qG
0VVlBdCArHlnivAD/PV3oiSfhY1I4fBno5jPlNaMMque2tHcMmMhDW5d7FDZ0InxMcHK8kfXvclW
zF53Dtkcf4xJ+OVFe+kganrtOit2vFI1XpI34FOpLkVsPVA8su7VGJqxkQH/5mNlY3J11Pe20V4y
p3kjanfI5/LNzI0r+dGD4o53rtpvbfPgQo93FfvSmdGHPvEqW9tZMZxGXRrIypCbR8zSkV+9G82/
F37RAhYc47YHUDUhdljdZ8PnBprgNzvGClU9/Igpp7Tb8jEp2jddAMaG0UtrrlG/OZpDj3hKmmzd
Z/GzlnIxyL1G3dGWopo7Ybk3nAqf2jHJlS/DSL6H0D5MsKEM2pJ4fl0Dw2afN9oXT7cv8mtVmHXD
/r44m5b3UHbl7/FPUnFlVK6xI1+5T9gmyi9w+YrSFHK3nnygdJKjcQ4V9u3Gea1bXmTkbUToPXmk
P2a2y7L7R2Q8WvIkBmgzor4H4tEm9OP3Tvqd9+F3MPsiJw8wDva9KSYMGvPLVLgXeKSnxmw4BjNK
TJG7ynl8VKfovZinbTX3XzxsH4VeX2vgLmM/vyQmI2bLooKuDnylNvdaC/xIdcaHAeT28vSyZvCl
GgDBRH0kLfgWCt5/Nr0YUuzRG/Eif2900i8PElpMUo8Hn3UplPjdQoOt9Py90epLPa0oV72T924I
uUveOPI67L49q7rFuApFKF7qVzsbPkMv/Lab/Nvqk+8iFS+lO1DGHifveVZvy8w4KQob2BKwOud3
Bmmee6hznpJ/t6o+/JwI/q3o84cyLrr2P/5dlwvQfx0UfhYok/WTkl2PNeqvC1SQdrbFBpcdpvzC
u/A52EVucQt7+yIfPCFFdeUUcnbCla0RGffzOP5Ox5yw14vuhR9NqV3DCrBimWhPKt3A4WfMdZmr
PBugsH7j/SVkxOgYNel/fumwtP5RoZMv3uS1q5rDak2h3FIM8nfm1T4yEislprwirQqDqKryDUYE
JocMcNdOyBE5a1SIxPAFK9o4iJ27wOnfLRwmJ/JNI7lbpkR6DO0xCXAA4r3zzb41doBoBjnuuld0
mjOdKbM3YijSleCYyEAdgpEmDJV0h3iOA896KuLmc1aUaW/M4a9GwlviKbtZRXMVVU4FhC02kYa2
7UTd4COlIWLLA4fR539aXbKiKjS4TMuqXVm4T0LznpziTR0DenTN66RQkp63MJsc69nkprUzh7XL
vNcH9bNXehqDIuU6afOlGq3LqJBpijXcmjDXX4aw+dRB9vhQtfQVxjGHYk7GBAQhKcE5zoXCk3fG
8WEZW6MIcVdahvDjmdum5PRtcooeM+eRZzAhd+hS63lsIS5ZSLSBBhUq2Y9ZJMupkRxsA0qZAhc+
yKadwHm45nya0mxsnXmCpAcDIynqPg7rSDAJday1VmYlK77OPt0VflTTcNgbb/QntOvcSEqGxbwi
exzctarYL2GCVhhMvAijGrActK/sELQ93Sy+MQwebhlqh6r6Sjo/w1fMH2lwr7BqGhVP9CrKP7Iq
uI2d8wyD6mJ7gM9GwukeXDlfPo2wC3zzWWzDrDtbqXtrnIgHmdOyOnOwaI0jye8/aGk09xoOg8Fw
2M1o8DxdmUWj8/+ylWClRkYKmdVJ19qoP5FjQJya63tXVbXViDvSzwN6pOcK45QFHCSDaLEJFNzw
XFBrNTpH7Wydaq9F5B+6X3YoNjROaiS6uDaqydpXGh1DXjmfNb1DtmXnxjUpa7eUaztFJNHpG0m1
2MO1oetMqK1tMPbBoR7yO4c60LrSIRPUq55sNwal6FwO5kMNTG1VigBZMxr8qWSto2nsMOC6xDbQ
/o5dJpJE1g7CYfuo1dpn2EzbJAggpU0mRZ7s6ITT7EQz3Jdz8WlExoqVQl1jh0hXbUPiHolzpSRk
otUkuZ9BAyKevsRJXK7s/DiwPlOUZ13BXuDkYXzi6wxXuSUF5tlulU68chT2gp4hKP5JXr+Eqc5I
YlNFswK0q5hAIIB+lGC+NhyvgdrpmzZv3jyJ++OUgoT5qhBgAEykQSDPcE4oieZj9MFaIiM0mndj
SLPKJ8qsXFdE99YIYkjNdmaquZtZGaG/Rs26UXNQX6kD/zn2p5SvusP3vOUmC+bZr3HRAKLGERJV
xas+It3OxtYpJ3HM1IpletoNNiW7tQiKO9G+NTYE7EpP9mzaq03Q0ctFtm84dv0OY6Y+O85WGwNt
86Z2i1OFBg4PWCTkVPqfFWrRaqJbOcMxxu8u5bNOtXJbdUZqMZ9C45fdajYgr/4J3B7tGdzlOHnE
0W02QV8re9pTHrrAoDZ39m6JBbrZaMzkiCQkfb1WcDJ09eA19qOHw/M8WOkVpFz0NM0TpttZWw9A
QQ8MHPNVo43F0Qk9+o4Q8HAeUbwTRTDscPtujXlWNwUdaCTdVMefRaxxtNaMjVNnCGMmQBGHrZA6
6OG95KJSxFs/dGW8p743P8VMPhkTLptYZ+KyVmx9PCpGeDOYh/u1EeU7vR4/iiJwdlWePufQVnft
iKluKF3Kuufpwc1ydV0PEXQ8Bu98QA9lCWjVAUy0NjtYi+FMJTHPdDrYYx5gFnyBqX20G7xrfTLj
qsGVIgVCOgoESIaKMl8uxr1w6dPxSlXdVGN9jyOpXzc0uywyRFJPfmoP7qkiMtA1SrrrVWp2Jtc+
Odggjz33MlA19xywZVqLPok2NcPMYFKLu97SLlKxDiL9MxEevqk4Bt5NYHbIqhMEOdA+lSEL2YiU
9yzqayuHTJwWMvI3Zd4W5qlU9AeSpYG3budK24JfocKclJellLCg1Ezd1aXpwC6UHci8GaWaP0AW
tRs4cDtQBw5RPfPs4XnbJGyl/N6KwSzpY77rmFuAGOzCTW5z7JpNdTor+o1sw5FArLUvaV3Z26V3
qWulhThluNtJ5qFCZpF+IfjhAG+bmiZsHHQ/gz98X4/iPM0PxtTU98RgmIXA4J8KHjJGAXDUCTaa
jSqut+V91lnUTEU4/maMsqpclJfv14gBCpR4rx6c+JVEer3utPQVc/WfeCJlP4TdKmITsDbXlRa7
0CLqEaRQ6ntWJNEQylWBR5JGnOiwBpBWoEELvbANfpXRS1yG/ITcadeSzkU4313HYvDWQ/fgdrp8
aPfPTbmeY6Pa6wyusXLwz3nCWdvFNgKIthZoi4hKKlYKfrgoBBSh4Utk3NJDmz0OY/+FlxavfhW9
1Zyx4Ewjh7oWycAxhwFSzBXAR6H4r5MziKt5X1dqe8x696kM4TB7c4DlDukTcikMAEv/wvVgB3Qr
1cm8DrAyOyq8BTPM/aEKNzF+ZmhjFs1RxZFvKaLBlXZ7TQs+CiWDPgfqjTPqKyRhBVjI8AkTz12b
WnCb4M6sqqJVCeXgWW0ZnpSi19gajrMfhOwxEmu8Glp11+hDc0fOoTY4IKYw/FaakRwhFUygmWz2
0Dhvd64Q22jSmIgq702rGnStqfpqsJ2NUl4KuyRbNGvKprKhFKHx/pTNiGs1uLj7wuiats1R5Alg
swlHOJIrzj52WOPM3WWbxXeazNecKPu6SuHcWNQ3cb3GFVoFNUxA6vVNmpFsQibadYbpd1pcbckn
eWsDN51QkVGm3IVziXYzhOMbcSyH3CbgImFyDLARxfHsAYWbQu9Od/S9OQ0kcScyCuxIC1IVZI+q
omduif6iOEQfGxI5vm5648kh8WETaR1SlWh47OabrABjIdT5A3ETb1KQgbjk4c6RjAuIg886NB4U
nJCHrvNWhmuDeOyMdKMCn+iYSNBcF78nffKOL6z2u2B8rAjke033GZMJIZBRrnqbba6pZt9upGT4
N4ljdfW0qWkE3SUqtraKKdNo8ebxab8O0/hczFQyMN5AGe6Ke92kf9WEzQ7P4s7xgg4hgH8rcaxH
K7vMvX5TxmIiyu11K5gcnCnV/tnmHu2osuNek0cdN1stPv0qUR9086CblIVODLLIlDNUQxCUvnQX
WmxJd5C8olKtWVmT9suqVKp3s1BZMw5LPkCA5Hwi6XvnsQOsx99ZEhNW8hCnwCv94vM6csFfZ3nG
1D3aHmB6nGUrGvNsfSVkykdE1TpEsCfb+NmbSJHcIBu9lyVzs3gJLO/qbBeBKbO8l4zjhJCs9l6r
axYt+VkPj3jM9iBaoCFmCvd8YdxZPbR+KUYh+2ELrOi2aNOHNiIu44nwu5y7U2Zop0gjcqJ0+gu9
5Lu5ZotOnOK7UBE6MoP/hAFPylgpz23IMtiPW8fGS0DjZrEMu+XuJtFgCXrDl+Vxm8Jk/dZSNudj
DMMkgusSVHyq5P581SEaCpQL0ieTUW5eDKqhwXA43ecp0Fw2qMlqMNkvkpm8UzVs3PKv70fzKrfP
aRFup461bkT3EOOu8MJkvRwqzJbpM/qg38Tc1SM2FWduGNtGI0+kqV7TO6xvOMPBd2BPB1AzJIJz
mXR5QpnDrRtF1Wqqh3UfpN9V7x5UPXyuY6DJ7l3TAFhrrCud3zf4qrCuqr3UHAfUrtyhJp0RcRpf
0Zkvy8c1FGy5GUb6cw+ups4/mtC519igIr1lCHfc0NdkYBmapbwzIpaIsX2k9+Nn0wmb54rz5dDM
snhEPgyRmwFwUZ+VoStNUJeRQB9r7qEMfiI0uOQ7CKZPrXLu6W4RPgEYEIEDdWIQkua7PJpPk9SK
ZqvmYsvHD11VTlUpHdgD25hSxKdC09n/8xUmNS5eYXzLD9yQX+Hc1F+tUx6VhsNzYIc8Ld1Vl3mg
y830u+dX0cUflfJdFgr9b4iEqmCdPKuec8E6K8h2GyCq5V0Fu0Rtb+00vEkdit2B6wdNtkU1Oent
q6WmFylUeC1/tOtgUXIOws37MenuTZnty2DXb2VlEavGG8j/m0b73gi+KDdbM/omy/lOExcEyLoD
KWBcaRu+Kj3RpgKZkICeqvgSIbt8QkXPm2/gZpC4RN9BOOuM8htep4/tkk0BmqjQcSl1TKjJQ+Cc
4RGsRMdmsjeFkHcEM2SN+I18I7NjXJ2xerOH9qliJgSbjP8baAz4Mijjvjry073GkUXeUPJ6CDoo
78i5AJ4Kxv/8px6aN7v5mmmkRnVv35akXTYXW6o9X6W+WOtC9RvI4I74HIdD3zgcJGwEMg9oj99a
5rUJog88SN95+2ICAFxJSS7xkD5mPqu8BCdr1tN6mKkUjN+WfzSqwHVVCtpsaBEi26ZDmG0keyjN
p2sDBnuQ52mPr0Jxs7ukpjoyMwQAXq/+0jLxnLqSjQzzbyAErnv9Y+dkKSEwteY2x0M12NOXkyCW
9Yr2lk+C7jpPU9kMs6fpAjoaldhdr5msxavIpiiiVowte2rTt0jJqzUXX2LzoEvz9k2BqRpRk+0n
XS3/U1C6lZYQ7nh/8uuTqmXI25m9YV047sZBmK7klxyUXJENmp+8p6dWR1LuH/Sab6SKmPQJ70/S
hVvpC4DAzidplnLfPdtntBDIiNqnlY/bPEQDxdzXM1fkaE/Fw8j6xk6iwKHZf4QZW608Z9Mu45zU
oVW04akE0o2TzcUYDsaXpjzNNSfuVJ4jOcGSSsmxqZfwmCmqNUW+15Xx1QqcW2jE313CO8q8G1KG
z16X0g6N68jo2k8ikcdZR4NJUy6vCie+Hw08Ol3Ayp08VM1vhcdNJxr+2kCrNlrzJ60IlIXgfvDq
8Q7njN9ie7IHH7QOnfpXljqMLuUJuqmaN6k0UEN00dzsPg7GnZT6eRpJg2B0DsziLh/M36a392zl
C9D0TUQ8KKQyoTfpByVsvxqLfCw/3/EqZ8CRHIyyaxV1LIds8gw1+Y7qbUuRr7xLCq15cxznZnrO
e87jlJWWHnjXfdLZsGouEng0cU9T4sxzBRG1U38FgJts7zb2WuurGGM46opjKnrqq3oa3bTWpKvD
SncmkFk25c7BU6h3jLgZMPGanfMo79kxAq2GY911N1x+EKA8+E4z6wqlsfuMhgms/6gwaKdFaVzD
eePOyYd8Uuc9V1wrug9bdTZaK7YBQUqweXct39nyaChDnOtTgeWKB6ZJLR9j4Qhz6bxKE+7XuG7f
KK04D6Z1huLE47uJWfXFrx7nNPZguHiYcgCIdtsoFM9TkmzBqd4aryv2dsEKbnkMTYJB+v7suj6n
rzVerjZ5oKI78R0Byzv1SufO6Wk/H4ZxbbUtUFXSMz5VotYa2ifOzn1nw49xsMKs4Sb9bqap3tVC
4xAK5RNmtvokr3+9JXRm9pVCxgbWOh97fs6B6Kw0tyFXVtnA9oZg05JThWnKjrqNONKM1olnsdna
xHnT8P+Qdl7LcWNbmn6ViblHD7zp6OmLtEwyaZIiqRRvEEyJhPceTz/fgqp7JFW1NB0TcarqSKJI
JLCx91r/+s14o6bFFUae71ZQPk0WA+12bh/xzeyPaTpuLTxSAuWL28XFbprCZqVp5ntoZ19mPiaI
Yn0Me5ouB4oM6RCmRyGFV74OET23g3A79OMRWPemKZmLj4CYK7WhmuU7DRtNcW8La14pzNuJ29JX
atHcJSGsvCi2H0HJgmvL9f/kY/CztdMCBCNAh/BNHoap2bakWf8ABKdOGlOpkB2UmdkxFsg5Ndnh
ej/9nFcjNkyCoAoLrq61ExKnCOfs6AJRgseIFa86s1ubmO7+AaF2fnY8keuyNGiEuqpa1OPQnn++
rgxv0ro0B7wlcRFaBaPBRCSYEGRwPGezcTCi9qNoc2s1KcfaTC8q1VMcU+d1CR0u5MAXT1uFEzsh
ZhYSCl99tZhuDhyY1w0cNOIQL+6+x0gW4htIIt65jOTKm4mwpBWJKiQM5zWLNlBvMeXnbDWejarb
o+3yCGdEA4V8Pqkp0uqRyypjKUZKftqiac0zQDs/HzcpVcN6JiZklQXTc+1VJ1/DTw2oLtzPXnOn
9T720tDvi9m6M8T1u+qtjZjlTNgeonI8y4vtMhdKQuepGmVLKtKNm7XXYUax4E4xwl4ZLgQzjWnM
SI9BLm2cXDLm/JtJN9ADGkiWuKJlO7fL22q2MZOnygw1GuwOFmMvrE4mAQTo1RbetpGCASV2sj3O
163m3ypB9yVwOI/0efxEtMF1Iy6Xndw9NRTyEB7pC3dIr1gvKXo7uJXpG4ZPKyNVQF+mPSm4N1Od
XDtmUq4X8xaeBY2EnX/Vqc13XmZ8Gfr8Ru0i3qTpc+WioIE56IYNOtwM78u6DQ6UNO4qDdhkZQgZ
BUcvjj4BNPLzRO2vuuWhaxKIf7Ju4TAJhgG9afwate86fNDVYLPhgwbLwREbhJvP6pNWjK+N6+C0
rJinSoi9ZvksBT3WVvygMHkKzD0YOuuwugrqHF5bclFbVr6cER9GHZxRAeScH/OF2sKNb6gcP0XF
IzT8BFMGLoVcxTuTYX5WTQ8ca8WfhlE/m5F8f11sQzdx/NdN27Z/CWmMzQQpICSIda6C13gTlF2p
mFOOY3j7qJDimNTxjFn88nBQrtxMNIbfqZvheOWZ86csB1eo8WpwpnYfRPY1SQ+fopiBusdS+/0L
rsv7+/P0zBJmCVfO1RqG+gtFPCC6RpnokEku4PWcneiklMHXKQFc92zeo3jqkFYmbwMkCX+2KasG
2cjbsxnThYD/oWzKbpdZPT3GuCpV7ZRX3qEDeSisRN0MBSZHCttAqyd/4Ij/4o+z3G0Dhxzut2m6
uvUrRVzzirJNfSIZZJFUnv6kgiZV3SoOopNGj9CX2luiWQeppzDiRGeIONGGyVArb8t9/F9fx38N
3ou/xpDNv/8bv/5alFMdBWH7yy///Tb6init+Gj/Tf7af37Zz3/p3/9/6FI/fV9+/F+Xt3lr3376
xZbmqZ1O3Xs9Pb43Xdou18AHka/8f/3D//G+fJenqXz/3//zv2RCacSYIPlRsSL8r7lQr+9vv7Kg
fvh7f/GgdHhLYj4Fx8hxDPI6/4MHpan/ApnJsT3muwgBTFkG/8GDsv9F5WQ3//NPeN8azAmEImXy
/VjSMKpUA4KVYf53eFC/DGodVYNStQSJarLedPuX94TxZtQOAyFyMaWHUugP0qkucyOklyd8B66W
Fxp4PF/ZrfN5GJNH584bM4eBlk4XLeQNHA5fQ9wxZ3TsGIqPFkHqgJHYo+NYaN6UAxuSnYVk3NdU
47ryDWwmWBFX+0FCBANAb2CkHd/HStOsAz/91CZogNXuCeUV9OyCtmtpfbDUfPQ8/6ZwTovcMiop
GLH1RMNBOTPJ/HO0ZFJaBthskMGhWCAVpF45fgvEEzJCk9YwlqmYO2EfNNEfjmyhXus/B/KRKqe8
G0ku+WFR/PUO/TjK/+V9Xm6ymDh5nm5iyK7+epNJRvSr0hiHNWl30wTgUkjdLAjJsnkPXnrTdNpV
MhGVUZJt2Dt3Tvop09136R1+fzG/7IzfL8ayKX8MqG/wTsQI64eKLItVjAVrl0wXgTuWtr+yQHvU
8lpDzpNOtD4NEgWM8zQcLLNLMFRfs8z+ZJj1u+PYF6Ojd+Wg2ZiZTG9VzqgoYYus2ms1AdILXZDu
uNAJiPwTs0AXJ9D/u60vF+9BGtRty4U/bf7qdhZkDoFakd9DzKeeWgbEEO9Qrj77TgywaZYc1PIB
IobUCUe4g44iC44g/QAb4Zs11bs64DgPZlTNIV4f27R8yZkrrmUDHcLwwyYeMwQSM77n3pcq4I4A
Gr9/DNbPDIm/Pgl6WygS+NPhu/fzY8i1bDYDLyXrSBBGmbE6nbXPHERysX0fSihuOHeknWNt0kUf
vgvtNn8eXQCwmMDJ4Ek3HLLTefvCjMrB1ShczfFkjBoQnryZ9pjeA6mvF4JIgwelobdnqzjFpn62
dFRkUXXWqhFZQ/+e0hAKJaahhbX6jk8ONa756gwuAy06mHbo9e1ELR6G6iEnoFIp0j2ijwAJhoMO
j4uaDPh33XsbxC+/v1PaP90p0/MsA8WUnI2yJn5YsAV08ZBtBlaki0Fcl36r8vRjyKFfQMEQ1EbP
dsGMiRxlbeQWZ8Oz/mCy93fNlurKOYyNGogs0b6/PKxEwbmdvRjKpcLHzaje2eyfHLiBcWfu7Q+3
bB8SPbqwx56wl3nqFQIoHkKD7Qt+zx1OaPkfChzpm35+EbgiFo5lebZjYjP0803xmf8lHn5pYBfW
vk28O0F1Zh6G0jhPftBt2sHYR0iPfv8w/r57QOjhzMFN3NEsjq9f7kQ+4wQzynnRBO5NoaGzoe/V
g+Rjxt4We5z+wSyaF6+MH+0JvXoWb6M2vZn7flNp+l1lCYgLSTAD+A0VKmzp+DpiRKkgrWRTRy9K
1jzD2Ys2v79w52+riDOTwAKMEqEXY5P4yw1zdBOZahzMa3uiUZdy2nOGqxm3urCFEVuQr+cPjCHz
Nrt0jMBomvub3HHeUBbufDaKNZa8F9dg68HsEgn/pas5mGwLB88C7FY27wCPrQKmkhsl91IiwmkM
bHNvxeZdP3afFeLxaqVZh9gUWCCgQk+06/jD0+ZtFgNowPVUo7tyco6JYt01+jdqVnBB9dRp4cWB
Keqo+NIpwUXj3S1RaHlV8UB67DlLsXxRGkwDOBHlx0JCIlX0Mo7dGZ3Secr5vJU/Kus2gVYUrQl/
eJyNz0OvfIu0Fl1ujrNxc54Q/f7+vmt/27Hp+fF11gyLjc4wnV+sRdMYUVLv8cnTBoxfeFBWM1xq
tzsJfq+2bH5TVh3lPcZv9wxfAvdT+1I37Us8Ubp7oM9CZRMmqHyc//blyVbM621RB3n2r8sijrLU
8WD4rXOFrR8ujqp6B5mttDfWGLwpnoLACdcNo8v3nudsx9neY2JEXLGh3lkjuTawhRduJv6LzR9e
8n9YtN+9S6kbHOvvb7la4/WEgkMOCVz7MtYqAWYk6wDY9lN1CEISIByCsnrFszZu5NwVuG+s9H5T
Eh2/MlteSWM07s0kO8hmlbmRsTqgK0Ts5f2FqgsaQ4DfU4g0qpNw96UFHtWUyMPiAz4OuD0cZ8eK
L+7IQaPBIZFnkSr64+R+LJh670e72rPfVQE4l28iX2WPN6VX3KaFuY+r/Li4bRWMQZilhMJLhFgM
iO9G267lxwo5NRVcvvXSo2BAOGKekrImCOWupg3qsIFYY9p3xjeIqoMvaDAtCVGjYop8k2ErsJ4g
0Y7SmP9+jRg/SwVYH5zQYrGqOzAZOQAE4/rhACq7pB0NrUFiKEhL1QDSmt+mMGb0XADQYsf3uQho
MmdmJAtsEkWLC8U5lJ6eWvkpIM+ZM0KnGwXxcHnn0dyfinR874QVJPFabVCfewvQslSYzraDuos1
FlQt7ltYFVZV9Or0nPEopMp1ZhPQ3mCgKJMfZ7oufe0Pp67+M0D2/UObmqrxsW1Hd5al+cOHJlzL
SZAqDmuBcxco10+IJjF3uPEfMn14MPxX/O4uy5RQHiAo26mOsoMCzTabBNifWQ15ZO5BgPZJ1t8L
2Pv7R6PJcfPTMcijAVakOtAZXVvSrv34aOBR56nZ8oJkOLMO46vSDN8sNzmGjM60yjk0U/7k44MT
AYtpfzwMfwY3/7pHJF4Z1KT/UMNNLrp+ZnzsbVI0h2a/zaKeIYXGAGAZRkafY9V/cbWKLuquY3RE
ctqLZzDhb5j+bzHKePHJCxfMH4vx46LwdNWTsMUJ8vlYwrOGHoOI6PL7G2f8/Th0Frtbx7Nc/rcU
XT883sidpjYssbuFkeLb01fbpp52dJihKZEejHMDjY1Yyv+mhnQwU/vJuS0CAKV0nuRAMrnPRoh1
0ziwbD2N3Iw+fbSy4CNJo48hSC/BJ6SkD4rDy2+rn6wnBTGExeJXhbO8THF+/6n+3mhxxCz7pGbS
Uhu/loqVk+JxMfagPp11WqasMUTuaIAao9sK6h71rg1A7FsGHDqhI1uUkgnytFPlEA5UeqCaf7gi
6qK/L1HDxseXOQ08fXdpBH64021XJ2RpacS049iCFcN2jHucC0bto4igw+J/A48SQb5vQkgynH2j
gIz2TIBu84wTs2POO0jQK2rHt2WdLRBw5LELahqhR6VIOxz2ljCjgkrK9rOmtdcidgnz5BA3nFEY
0CV4v1ikmxBpBAJ0Fk7C4s+OqwxzoxIaUn+c0vGwjEZptNd1WB81pT0vvQScYW5aZOE+xTIRGrnn
N2dVTS6WORFACYczEId9WQ01WkhiSAf29+iiIVSANlDkzc1sMYdXzGNfYL+AXjgnqTmG2rtxGlwG
lxEvQtNq3YbFhgrpbhoJOvdlZ9EsCGlZNmFyBXHKyDuqpvpelbl+wbQ9DDqoHf2mp9lZrLNywW8T
KiG/jh96S3mWvTVGS9HE9hO+ZexVZgVfwjmEGuIp4qQ2wIhMzASdSOBSZUIksHqBvREbkORO/I7R
3BFSt/PoxRZ5UefReHo1ovm2/LyQMBZW7KSObDrrZCxuvxMxZKDQcF4nQf5J5m4qBjlxHj7FpfKO
qy9M1xLH0fLsWzR5zrzRY+em7Kg/BXGMZGKNyxNWSDkFpVERjx1Y116Godww+q9qot2rykTMVvFZ
zzqYXBuCBtdjDomZJ8UTKQFiEo+okYACNwmB8z3rEaUT7XpHdt9I5IUu/acJFhDz0cdSF34KMhbu
oW+VR3TgOqDufF+gZcUPigMw4Bvjt0vbAf8nEe4nkyryskiCwK2SpMiARVKo8JCafKvmxq5inLNt
um/YAKxR0Qcrq4b4aWVHOBXTuqaeWU+Nc1VlJpIh1JwEFqeLhyJJLqOIxcv1TewXxPGZLtED2lOp
h1iw84UqUquVgcdMl2TnPOZ9WdDdvHCvQj/5tKy52AOpngg/0lKjXYk148KMN6kloMoDnAb7yI0u
ZkBbJ61lPqg3Xj7cV+y68vxnmjrVB72yMrBqXAsKJgtrasYjqbY0viICmFz+5YewqJtqXw9GKQZn
yTYjuWGlDepFnWBCz5hlxH6SEz60a10C1EsKMtwDu9fAJqEv83E+tkwZkU5pszGJpaM0NWBWEB5D
1RHubWJC1uqQHp0hItd+miUxnShAg3B6mOv8k0T9pmkJedZVshh5GyCiMfit0pAAae9JraKUMJv2
mXRhIiKzZtrNtv3JO7dx6+2QR+D7MjbERAmonU+w5Ody2zI1ajDbg8hzaqkKtrY1j2vVpLY0PGU1
EKFhpNzE2VvNBt6TZF/dqJo5iCaDF4Y4QrXU0vVQOi9hFVZrPx3uzNK80Rx4bfifSAoy94pECXzG
2tE8YiJ1qPGRqBieT47+rkv0hOsWzTpzxgmecK1dmw3WAl3oIGeeWZu++ajC79nY4Z02smj9/Lrz
GZ9abVKQINl0+Fzl77Yyf+CF06LPaIu1Pr0N6XSwW3XPxBiOEgMysp7ck149mjgokA7i36r1+FyM
PNwq3tJVXheQdSO8ItiOgPEM+5ad+mDoAXiLB9HHiRzsIwKcw6agui6M4rYtqumW+euHwqzk4MLn
MNVc26A4SFemPrw4NkhZ5R576NMbXeuPpLnBJiNPjlSPfVuQYTOE03PQM280cb9fVdr85qhYI4ez
PbEM87sJ4y3DxcVdm6AQqyme0l5E+G+U3GKY/DWrm3ALmPCg9dN0T623Uks2Hmgt12qmJnBliTLq
YTbtyYR+J0qZTYRgjmXgJYwjYRp5unVSQ5cn7E9f02w49Xnk7XJH/QhUiCNT1PNidxu9Yk8empB6
/Nq06CXC+eLEwYfYHy5IYxsz9XKDmzx1r6WGKPn+evxsR8171rDppmX40A2EFmbhJWG5sxxRHVrs
UL51iGz2MpsdMRqVt9J2DzyD29g52tIZZ+zWbtGD1bHPpq+DM72KLk4OOkG3nKDbl90L9HGaXRtf
umAnHIViSD8inx+sBe5dCa2Il7g4Nj3nTfwsms6SlnDh42qkXIwOjGQ62My0UevFL4OOLdXyt2Vg
R16f1MaMUsAK1OCDha2n+PwIK4x+6sgY/6tBXggFYuF+FTYFzT8EvPLxO27O98hGYMCgepjS5CH1
tBPRhpfcoFNwq13b41jKLdNT60lwJmNu6ddT8m2cq7pwD3KaFpl1IEqMr2NNcWuFNCaysFna7FE2
qrHDuypgjsWVop1lHJ+x0S/3vtMSXjsMAcZdUXJL7Dk5Ln9a9co21KHF+KN+yoS2JaJKb/KPyZR/
7iUtxbWNB386gyg/ZRUjb7W7zmadMLAAuwVgTcoxpaF1DaWD0l1kyymhsR5T6ZiPETlyhsxco+TR
prb3HNsOtgvsuMYpROO/qhNjjWCYSXKF2+nUNSp7u8PcceT96IbMWAfBo0n+YKLk+YNfWMSB4bit
xGJnWuMZqikd3Pgp5rghySvZdRo7gBIzKzYh1oY1ZLeMqnXu/SMz+L1U5PUckrGDcqdOWXMx1czC
DVoOz7CnXhBYQi/So0BthcAHUXnlNNEmww+jaigaLJNlT++6sHNMPgsuz5BzY+go/aawwg/pjeHf
nus2PjJvPxqtcWe78UXIEqMjtsvGJiiYzstD8kESZTojpVdsdscAm7msLLeAdLiqUif5DIEN/ULO
ESnd+QcaruPEuoMNBC+q0U+Tz6pBNTxMAMnk0AUxpLacvygn3OzAgKVohPa4T4P5HoJTSg2CF3Ny
WRgAIllug+zowb8L0uSo28EFa0w0hCzK1EFnAE0iF/xhUIcVY+TXZfqLX9ROJ5tLn3OA6VifqGA2
S5kmN6Areyx8jyYomgb2pNoxsW7j/SiI4FLskuZ47v32EBdMmhdHnaR7njIk93kAIT2fSHKpuzVq
GfYGoXtOYn9rWShvpvQLnuYQfu81/CTgEwZtljLc58llE+s7iZNdjY/bQtDVU5TNY3etzms8Mti5
uvYeP4rO87cqfWQs9qtt+Qhd4tl1NkD3H3HX3lGa7GK6WkygP8gug4KV8pOi4ARYjLGRSUxGglxR
iJgLmLV4hOBU+ZHP8fUQETWGe35tJ1e6gXpYsJ2E0B+YbMNW00eUrKIfVvSUTvta9gEZYxiivzaN
4FZxmhtxmVuejtCCF3YfmNmL14y3yehhpscnMWSgPY7D00DKMwNu4e9y8oPDIlj0g/SD/QotoNBL
RUtQ9hgtZVQoidyohEE+VP2dWrlPVpFvFAs3nlFQD99r1rmZkkXaz8z7TPjypPwUK8dSvhGzMDOs
ph2pJjy6csg8aonJloaYVhJx7EnI42aJEX5b7dPwS46NlTpzy7DG4WJlyEEC5dlIzVc6yF0lpP9B
ToGI/RzpO2ak5qOwGkWQLDvp8l/bRr8fXRnlfFq4xD0PTzGUdwFTkQCn1XQv4Lw/fkIgBlMWVo/a
HxQLR5bMpuJuc7NYh/AGtfQS9kJylB9JywnlcFFfI0CGobeMnkSwONXaHnvigzK7j1P+UefWXUJ0
yrr204unR6i160cB5WQEIHQOmRmQVXGCssZ+0vSXQi0gH/ZeRJxWu+5SNUfBgfYKhvYWIwoXhXr9
pNnlMdCz5wGvtisrUt5x8YJyCfSwLhwlQ94r3CC1P2fMidY4oJlpOH13TF4OrqxPHocGcmH3MAS0
SLHWGqs4xvc4xlOJXnChJOdCNQlUb4AWOR0XmXuoVC77WIWI28uvfDTSek8guDPhzNrHp2IYLyXh
yfiqk1cC8cxIGEZZFZjjIgoDFEZAqX22yZnYFz7MG0uv1xEOtvCm5usAP08bIcyuC9yLN1ZvVlp4
u6px7/2ECJqy5zs3mgVdsLVWpQamWWBGk5aQnqYGmlLOGlnqeL/3tuhv5M1nAQXB9LnI8i+CO5Eu
2XbqJqJsXywFaPgqYTnPmnckBrnaWKP/nOPouOpjboypDZTtKRlyPu8BCcD2CovZb17rbRXSlw8h
YrhiolJVdLzdCtr5wC4nbLHKTW+T1mJMZMZC739kcI/vJMHuQe4jzglxU0waumKGp3xLuHAFbeuq
bOZ+u5Qzig5NMTMg3pItjaRDOvvbShFhr8lcFYjwpJnWyS5pvupanhPuu1EHP9Erx5M7T2fTGZSN
iye5lOe+/o6XFao+2SjsVCEQ3vWPYo2wzGrncIZvJVp5GdqyRZSbWftC2+uutD4ly97DUhodLyIa
/CKC42MOFET5m6ygo7bMR5AYOb37qS+qKznTMBG/lNGrTZJUKeMdTstyrbpcMi2TW2AIAf4D5vUO
TbUYvBvh+RLUQa1HFTW4PLjQfBqj/s2NkQp3QnldAKVuTL/2aJeKSH1UKG9XCFfRW0rT70xoh0AY
R+jqNrxz28W+RCwmcoGBtdonu/KrF0QPPRzVpGe9C5e4UeMH0s/WKZRovIxh09pxcoMR08ukgivk
ZK/jq3xMHVaeRto19G42oylAi22vwy5B9ZzjiZqkJ3oCmZbIXNbgiI80mGtaDv0gUO07Kx/eBh+s
B65qFA+nrgNVWGbOUM5CWiRrLc8CRsBZQGCY7/BPY0baY0G9n2TRxhz6LzgcgMfN1nvEW7jx+vKx
SXxnvejDeuNVqdWQUxTSHbaIJdLjrcyfEG19LU2DmIh4WGGQeWt7Abn0Kn1JSYe4COWWVdFN2jen
VMiabNWdhtgucOg4HbhwAA31Jsy/VSm287qSgse7mDDP81kjmGkV59jDuLWSrjSXBiaFQ/rd4L8f
5/u659hldp+wO9nzVR3h8Vw5t5xRu8gDZ5sa2GsYdtzpBuFwqa5e1S3C9FLiJXV4byus6fT1bNbI
dSwKtcnkNbpkOr1OZFiXctY/R8Ryrs0KNXV/z7RZae51r30wGXmhleFfpQN/T62puqWaWw7eWYUP
WdTY+mC+YubsEV0NXxY+DH5gjpAFtRw+Sfe8EBBTvUmuw9A/my17YVFyRuXq/JS1gO4Yh67pZA2q
VGPXKvXrKCWrALXLfC0s1Y/JLU8LO7M3aSANieQ2CBvtYF0i3N3YNdcy+3aFUQXkeb1jf8i15Gz6
yrif5uGWpFI4yoTvrYvAu/aUA7YbxVVUY2qHIh9B75DMV+iF1bAlIAcLu55QW62Oo+1o4o0NIZ4K
P/9GzKu+HZLwAxLoRoeDuzZJA1pHE6p6dTIfEZW4UK0TfOuhjC+KipbOVGVXWARPWs4H62if6vhT
7XhvcutcCMSrgrgge4bon1MqLry9wsHDOFDao4WId7PoRCKPgF7/0ujmiRqH9EomxKW9h8hJmgiT
4MV5IpAK2rKQk5mZtY5N7m1tgL8a7WaMNyWa23UgxAbWBepWykGGsl+aKJKQH1oInEdXcd1BSmAD
UXpGQfh3ICWkoWF41xhMZPGla1ZvWtwgzBh45VVkMIuSZnyC2vIuoLrlVpgcBfdKXMFAhhtEEXft
tNlrODgfZnG/qBSAHzBTsqjE/KvMJnF0ETZoBtbvfrCxYwcQLz4sG+j3Zko7sndbtO9sUfqYv6Ap
LWRotXy3GOeGtUbHA8Ja3rk5CU+M1lDN3IlyA7VaUv6lcKh1tNBVkuzVAodWIUpim/UUTs1LXeff
PNo9fXqM8B3fecibtmnThquxrRxWdf0Fy/AvduZfKXaa3IbV66Am1kZXC3czkFIQYp3tZelNFBjr
ZaqXUM4sN6HLKOIDdHflQ6XBwV3Ij2ltvOAvTNYdZ09CueKhgUXVAbvXgUe1TJ0JRgI1LDJoqMql
H5luDKb+ITa2C6e6nUTIZ165VfbkxvW9ZWJ5Nw/6V0/Xbhd1hBmQiIWfC2ecrIPU0i9K1e8dNfB2
RecdEt9/HxukcAv+XRQC3BMGEOQxtnUhx8JoPMYZf+4oHr53SXEd1MzzY4GJvWDTTeVj3nDIEVhz
mbG6UXgyddC8dEGDQNF8t8f43kSjheaNvg8135sj/XnVsU905X451MNR+0IjuK8V9kRdZ8ORZizT
KApsNQfaglXt3+nEa60X4dYy45DSWujAbV5CRVOu4j5+zrEAQbjDZor+dly5ffXS4ptYZRWm/9zl
pU5ZjlNXpYVV/BrrhPnGqtMImz4OOT+JP+OH2fSKjQsU1D15NnaPHj5wrZOZulvLKm88fUalz9Ib
DX/rMaALEBVBb0YNkA7qNsZELBGcUjU0UuhVho+FXm5GtOnLLMTplaeFieR3zk2IHL409Hzf6KH4
jfZXmez+ecPVlNNjlbJbkwGF2+7wdeqYYYYO7ZYCnYibieeuRtnoeRzorYKrrL/onGGPN2wfkdmR
bRoxAFP5bT3IqTBgt2dmz3rT+a3lhJ1ouiK1ZJJdXi1Sp4Jsk7Xl+MTc0QnXLAhG/KCrTKf1xXhK
iH6KiAvcuInWp1bnqTnIIPyoIuzYnLt9YVy5+AhvYxPUzG9rAmRF2Oor9RkeH/ZYITY7LrKutYP2
nNj5cu00fAHTwM9TWD0PII3fJ1muAbCbOd3K7LT3WHobzBb1daFoD1XNWAFJPk2QebcsiVFtLibS
T2md2/qS++PLnPeb2eUdihq+sqztF6ZKOyuXPROgaumIF52a5zBEoFcWod3kGl9nYtdgUlSj8xLj
V7p8zTIOz6WsrDlbcZZMNkpDfK/bkoVwAEM5eQw0VkINEZcjovg8SXdYm5TweNbQnOF4t+sVg8qD
c0XxKHAyY3wgtY3fMrkLvx+T/VOKqcEoV5QYhmuqqtC5fxiS2SXFBf6841pGyn2bP1VDvQt4U+iF
qSkFtNcmelYhvQlQYAjXXhf3mMmIVl0OrJBKly3AWK80D/7wyRgt4iXDT4Cxzh8I2vo/TU+hXUHb
MzWdnyl//sPlkq061S60cADp4lbJlCth7LepewDOvsMLmJ4duGII2pNmZc++p93yPdZmZD1V6BLF
4gu49awT8LmKq2BXOMTzGNWNqDQi5lS/v7nWPwzJDUc4yMx5geUNcZr64WrxDHTSqQWzn7T24mPS
IDW2P/hvaqHcNQb7j5Oc6P0eZ9d6+G7kkjSIS3UBSjjDBHnAI3vrUBYJUFEy5iQ/3rjJM8xA5E0z
0bHJP35fMemqtHsCXg9TC3pELoPY2VFZXFyqGiXXrxedF4wctmIGiUutn3Q+yXrfu4Gh/pwzp+Bd
otL6zutgA1UlAqUceJNFSjmVr2r3ktfULL+/V7r5TzcLd1RomQaspb8Nxp2kSG2LT73WeuZLoflo
RDylqmMKVla+h/5nYAe8Dp30mzoz11vm5C5rbjU5ZyvyXgc8cVaB8aWxaNP7BjjHdfqznjMadTDT
XgdNsXYCIk/xZzuZPk3lIiMKFRuLdzc95DWsgWq8NjGNWIZvYBPRhqHN7jsGJoZ7BQ1oMmgOzT9b
4IAGbDIbd0vi7ld1Nl7GmL1YTYMrpFPNCiMhKnKzJFDP2NMNXZtSEduu+qbQwuu+7Mu4E3KZ1rfF
ZArBPJvakRT7muEVx6eaYvMT9R0uPA4LhreyT3gr8XjBF8NvDhjQPkZz/GYT2RYnOEtFKSL9rHno
qnwgx5NB7DshjFj+ZbRSBVj9OpPRcY7zV+yn+5BoAjU/+rKxlJ4u+VUHamuJwaBc9xU0oAYyUvk/
YfsQwLReOT2XnRlwJxpHoakWJw9aqi+FLNjSeIV5ozHCZWs32bgNnSBqSwb+ltm9OMNLcBpS1n3r
05EI6snh/yF7R1jRI9DU1jb+Hw1+nzKmHfDCEvM+G7ewVbFr2+T03YJRUd5yDPb0AiUkaAGU/esF
g/NCvFsWYhUHGGiVuxZHv+WsgGO6rUzrInLPGsxuacJl2sEo5h4XpuX0F1KtlLFa6ByEVrPchtww
PtOlMclkFr+8gqEI123/bh7oh7Tgy4Lyd3jtA1d8qUBX6SEOwiyuMQJoFP24IIUakXOuT0ZgLhBL
KQ7oJbkr9Qw7Re5J4T6h9AWy1w7fjyImIA3lix0kNAjuWfDqRSE1G/1tmqYkioIpL/Bm5AXvycJA
1RLnID33wGhpasIDvFl0fqa3ZyKEGwXmk4LfLAXx96Dtdl826VMu7VuNo78LnmEoGZlTkDYF9D+F
qU0ELfvFmB4VPDgUj2pR077hZr6aVAsNvHE7GRhwCAQxhx9KBe8WbbxSTNe5mh4C1G24l98spWvI
NElaEhUH5iJ/SEqWD/bld+DFj7Vibpc64vc7i/Z3QhX0ZQeaoYvmG7bSL1SlrusntZnpwpK+v/Eg
7Y2Guc7yDPMXzBw7487SlNWYpVdLI/v7Hw67jz3+Z6LUX6kTKuwj9tZfDtiiMrV6iBgwqym8hUXy
LSvDg70ofB5BNlIrPi4qDY0yRZaEME79wLtSe7ik3DExDbWbe9DJx1TKmcqeH6oyuRVyUD2aJJjg
VL8wFCOHsXzatyZKwe6pa7AnNRM2S5J34VQo2FipXbnLivDRsiiO+gShX0T6mzpHANDKll4TX9N7
vSGxqRRfnpqJOHkswa7EpQ0M3zxPyGyJzUVEKKRBvBkg4PkdyZcB2YaiWCSRqdz5FUJlOEvtVLVY
KtFegVaJqIIti44PoLZJ6RKLOf1w2uLo+hhLg4aAii7pVMJ9W7qAdqQlURchpKiUfayygQVeF6c1
Gaw7tbUXdpNQ3KwQrtSk71O3y1YYBVlQGidq24gCtexuPeKrN1FxnQSU7jVcGOkNxGcjiZlFoPta
u0zLiFykrMnbdR+RR7i48hoKW5DJeaEIvyzR+rNpFbvC0D+3KrAfbkMZ4X6EOc7NziH5DYOvFuPR
/NwM7ilyKAZ9A4B+GdcstCclBqvWtosgt2gBrMMkvrIdhbe2Oi/jWrlTon3IUFIsZAXmTw85qVsy
FLLac1FZNyHeVWgKwOY5zQXmXh4R49GLDzdu5bY9adANYGvVXZsJzxmuhZMY11Gvvo5xeimmfSCx
t8DxrUU1rRHiuqm98dRW/sFlJlpTKE8gliQJKG+uW5/I3iYtmEe8gNYVTxRohRD2d4Xrl2Fv3EPT
7nM2AVU/uZDpGKislSbGghWSqYyVsd9jp4NFYif2FVPWBoTLfWqEQmRA804cRB/GyK0bOeKQXbNH
diR64+dXk8Ig34ZW8yQH0hA096pBMi4latZT9tdxgjRCv19EVMt7kk4ulRBeBYZprLwo+aSKSmmO
wCicerhianIzG5ihMPCdS/eO0DfQyOkxadMDNIqdatRPkZJcq6P1JD4IUvxL5b60FDh1vMWuunWd
1yAtz838yTPrZiVOAooyfp6y8+DUCwQuNraTF+JKPB/IK4FX5LPZKoaRAvLH2+WMkYm5bAWJBhyD
vhJImMHPyJjYz6Zjm2qncmGDcmYsA3d/nK+MqiIbV54GA+dJFGBtpKNMbt+TQD8Zvn1QCoK6I23e
JcJwSTRuUqu+Qf8H+xMGjIs/DznJ6vr/MHdmy22kSZZ+lXmBaIt9ucUOgiApiAIl3YRBEhn7vsfT
9+eRVdaZlEaqnqsxq6rMokQSQPyL+/GzRCZ9xgKVLl/XQdb6aaPP4eMiEZePOI+ds6lPKHw9splx
9TeoZZVmPGWUbHn30IT2J20K3hbbrGUO8RegxbqUwRe+A0ZsfUo0doOmU2tRJcxg4OuhAHYxoPRi
zS2zKdazXfj4UTLGl/XXgXtV9GJLudsjk8lj/7mMCurUO88tv1d6elwcYvSWZztNzsmN1LdF3uUR
pYed12asonodRv5HrSNErMuwlkzBO0tpXGv6cm3uj5aaYZbHZ5L7QU4sFC1GEo7j2kEk3XkZUa5i
dubM1eemA5XyswoB0xuCVmvDhHx5ooUNqG2y2MTVGJuiz3hamaA9/VZ1VVA97vDVQlwaSsLfS7t5
SoVTIfbOtjqi2pqEg5e+jUZKuY0mQBH4S1oV54OuTV/B0/61fxQl+KpiCjfIPHBo4o3Rdo+wBPFh
xoQJRZn1XI7Zmhrrs8wAhLUhFDNzhF068//R6tRl/5CWn6RgygP/WTjfnqe8is+xzL1V0hwyh+Yb
A9DAcfZuarwKy1sMnxdmtIcTjkb5JdokcbLoZ3cfkJUly84KkF3Y/EUn/SZgX6FLdxW9iTWHnLcy
ZB8qhqXk4VDFSSPsSP8iG0AG9XNpnbwmOjgOXg6TsRVEmSSiZ01NvkmzM4XEbjKP/14H4eesfR6M
cS9tXaDCNGz9o+moD9iEPbrx/bLfpCb6N3e21knlS19G3K4VSBXYK3kr6ZMgbNxN8aaSprd3Jh4u
Yo25I1ilXGglGgltmb7ttfLgz6AVSxuV9uxWFW4bZk8vmWU9pBJ6G1N3J7X2kpflTqXiksNqAcSX
sUZYv6BJhXmajZfEijeo2+laTYgyHem6eLzLdRik88GpTIbSGJ342X3EdZCSjI5341ZuO7kaZpl0
J2n25uXF/TIEWWbftDuvJvHUYnVn4vAk9W41V59GGGyxCdQwt225C5NrC6mon4mKXXLCwxqClTZw
S40dpr7iHxqSgMKhmnI7DbAXc+dFwXpxTVferoZgdPdUtQ9J1yZ3NfwGsynMg8XVzGTd2atl/hiq
5SGyDcx+nXibKmq0h22Af7XZ1Rx8Ms6jhPFD7EYKwfb9GIKJzR2nGOVXfUxCGlHiE7MpvQmQZ+Uk
IMYsdep1KlSf+Pd44xi4mhZDj26OycMsVwqBiKS8E4pVeAGvM7U/sJ3gnDn0IL5LElsDTzMR/f5U
ce3nnf/JjLMH4ouS7RhNdwkO1HijNuUuVp2T0/Yd4Y+AqgyY8Q3K91o5MhfQGkR/Q8X4pKzro1F0
26jmpyVpEJ0ql+BEXtfvK0nt5zIWHMZEDMd/uQHeG3qQWR+TvaYiSWE5z1jiY1+OP2nyrem8Z3EW
X/r2MoivTNf+oMMToOKfRSxKaYQwns3IHEHGOyADwqozO2YJ3x4KGbyj4TSlhnqc3PGznBi/f6eo
n3/+dYZqShAFSRGaZr37dVFT110nUT1Okm7asf6EAy2Kg7UV5OQT9Q9elP6wxObet8yTXxLLTSoW
QuSyvWSwsCAiHEsbCiYDedp13DEHBRAgaVVj18PVxa32fqph2i0uIYvzR+mfdU3d2EPVbxfEQNWm
Z6XppxVTOIcmFCO3XJuTu6FPn1SGxOUAhAk00bZU0ETsOGQnB18I7f5Myfgc+fCqSo0A1OChwMd1
HSRhuoXaC0/S/6Gl/Fwvm496XWHDqniHtnEwPLGojItplTd9AdWTCaNi0FLlBhTekapUq4Zba+S7
ZU5qGPWe+6DD1ZnxZ1g7r0XjcoR3lMdEQxBpjXVv1v4g51DGc5iCfiEb4iQTp0UestC69UY6H+ai
Unotl9Eik3E6YIqJhokGOtowGoRI3SaXoHRehMzt6xz9IW4pUX8VLi8YzLM6qx9s2s6dSX0UGsE1
7/g9nK0lC0UG4ufGmi+2RBuknv8a6MpRS5L1UqUJwSsYkmPn4MED4gsqbR2FRiB9LBaI1Sp800S4
kAiivFQxpeoe7cQ9ecPOZI7GzjjFgt4uPjfC4zIh0q6Jwfye+NDUsDBsI0wZlwN4GSRmRFfggrN8
06L+U7ihhS4CqRqIjSM2KPjUxCNMbp/8ymvCQBI6e0XtKrhcpRNMNrrbWAashZND/xiSc6VRyDb9
sxPy0wH4y3UVTvd2oL3U4sfVjDh/DlCkR6YmGGBoSnbomv7FIBxAfqi0+CLGazr+XkUaWFVyI8zD
sEsam5czfndqco8LrHAXT7eY3nxpk5g0vkUjrnVcyyI+lYa9RC/lqcaDpgUEkWuPoUOrVkJuF/2n
WcOVg83PsIDHG+JrpsJaq/kW+TbFQ1PZYc/d1FskCbTPl8CO3ix5fkK1FLctQfsZN+BtVV0EGxBF
VCKDeyHbU1N6WnMhZVTjalxKkwWXiTL7Q4WRk6IStuAQcEJlqwbhN+zRznNrn2vMiKzUou2dSeqM
LHfFKfHU5bivZpZx7QlnWiYQAutoOmWhb5bfDE+ym7i4cU74XGPDiTfnViHDfrW4l7XqucsIl5aB
pTpyV2jKjUQPb503TAQdFhkGpN8czLe97FWMwbSBhQslCcvZ7sviEr/MyYTVVGK9Q2L9xp7aY1jQ
jxo461S5sdZcaA1/ETsq9xCY9l3YKK+1M9zDjT/2MbsgGqO3RqViS0yYswSJLxZprWgf+sk4tCoW
3FbM/FiJ/V1uYjA3D8ETQ6kfQV7qiOyoltnwORfYqsMSDQD+UqoKp6AbvVUwU1SM77DuYh+ogg0b
Q3QM1O77QnXR7WVPf7enwN/AlZUJznJs/68cS56LjP/81q7kPzM12b8WD7fstXn/o/7/NCxxHNKb
AH7+74YlH8VD5P9sXnNCL5K/hzdhW/Lv7/6XbYn6X5wzcLSwWTBUDfXSv21L3P9C8GahDBQtPjlO
Ktfmv21LLL4J/RWTHNtiOiLFwf/Ylji6xthNMxEuOJrq/W9sS7SflHcqijtU75ikeh45sO9sS2hP
7Ro78wr7WWj4ufdDxq+LWifBZtdRYKCWc7nJzWmnFM02LwqABRw4KOYQ33nWcEG3/7dP8umvMuQf
Lh8C4P2jOuE1WZbO4EB3TJcqhT//+5hFn8IaHVjJDV+PR6fXQuoUro1Gg2tbKTS5RiGZIVV0PxfJ
9yEstoHKS0omAF2seT7pYXRkirUbhlyhSO42ozX4fxhweD/NN1TTUx0ErQbsY+snPbZOtIDNNVwx
wx+s04CegljnCTYOFik6GZSrpqrPtQc0PxOItXMy/zhMxC+MWOu2MzoOx8Nz2SQ4kNEcacoaXQYm
K8DGPIA+hDRs4UOIe1L8NqJR6GeIy8oIcbLEkbe5FXNyUyg4kGAFa9U1X+EeQ6wy+2OSJm+FGqs0
vBzeeI2iYmiJqcV/LeNC6YtNoQ8DerjxFLTm59hSwAbj6AOiLgQYnQ+3PM7AEoiFLEOq7amg3ooI
j50dhheaIAuEafn+TABwALBR/giemInhqRyu45q309Y0Girko6pRz4hKYduQd7VRY2tTdVa7znPt
hA4IQAJcYesUt0GLHojHGbjE3XGrK/xG6C59km2tIENNEfDzUixKN2HNKCcu9wpyh32nqg8abhkr
N1OYqUUJBSA18x8mqr+wrOA5uyjuNaZxKpO/f67GGKO1MhuUcg0sNG3GOlVoFrPdkqbTlHZInO2B
/r+ykd651qpxmuIYX33FxkKyjb/Czi13VdVffr9JzJ/aB5YfJhq2qrJVIMe9e1k9poiTntnkIVhk
q/UFBUbslvsmnbexTaSaVhJiY06nqiCHuVYvmeFs5wAXXhP7KpKp45vfQQ3K9JC5WvVVb6YzLQlM
SMPPyBFjc0chd5vhML8hiKH0lWodEy5ARUn5S3L9WpMvw1VdW/n4oauzb5nGo3ZDhO4JBPq+m85c
ht/qSLpjYwI6Cf5kP/izolw+Bd10UITqGsYm7z6FHOe4HNE8yY6keGyIPLQj/HQclWgGpZvWXhx2
WxvaKPIZzzeZUDXtpQrqnXuM84TkuKFLEIXrX812usEb8ZGvJLd0HB40QjysYbr6eXMIPWElUauq
NvutiqIJM70YwlJ7NILgmTEnUJN3X9r1eSz5CMc2A0MPaBZmyoTfP3fnZ78Swk7ppixkWJ6lmVwa
fz8cbVXpS93tKURn+LrgrB/qMjvIP5GmVGQXUStBPtnOllZtF2dvvTUgUaa7SZkfHDc7+k4IgBjy
3GreThNgqx4O2rlB6tjmxZtG6NMcc4jh5XjoTPshQ/6VttOT41C1oKxMVlpTf4JWW20ZmiK+MiZM
tjMCO9YRMM0W4YCzGdTsscu8c+gOH+N4yiDJRv0e1fNlwoPxEHacgpMYlC8nd12N26nGSj8SVz/d
LOC7DNEOM9GI3W898YYYtFYBTrEewq2EGURskJ2lW/iip6mdrEby2PsIv/G58LX1p7oZtZ1m81fy
Ds1fxk/FaVGOCrPdQA5aTSlvxra7a5iaqHnHtNgT0WvU3IRlVP2h1/+ZlcEj0+mzse5QNd1V3zXA
hqWUpDZxmi/Ih+RwdR1bNK5/KIRWqJb56szFelAHADy2j+7CZ6rL9qG09bdevNhBf4yVlnMOFtN8
jYKK7gzuvjeXcKfD6A+L7BdVgWXYcKIdk4PFxs3jn4tM7bV+TAYcVkYdE0Ud6vfsxEgIuXo1ldQ/
O+KcXeanhAuKULI9Yk5yiUNO/9myvzQekbgFT/f3i/8Xax96B9udOorQSU1mc38rDFLdKo3IAMZc
ghg786BLJZKwX0k66C7wDSUm4k6SEX//i/GCe1+SWPRsjmY4roHtsPdu5jgkujc7eOqtrfKsWGNH
J0Jzb8jyi0z+TWm1cw2jsffma9j1l06uwCRha2XK0VIsDGWj41x+T42IG5suz261a61AKeqg6ZEI
UA75zebrutFfscx61AMsPXgfozpdYwFT1ay/kJJJiFr0VmCo8oc3KB/dP2suy3BVKC2cKVSjiyHA
3z7aeIyysQ/5aCN7vKowUEmDoBSIGmQYtjo9W1qL1UL00dVnMtxmuUKyaWDEzBGCShyxPbwvut9s
9F7bJLnhOPal9Fu4CckuUqa3IML31UvdlyJXv5i+tMNTsxvtl8GD3y+QcdBFT1Hm7PNBHqfFAfT7
t/irTYgJJO9Oc6m5Hefd5FbP8cNu0LKuKT1gYeK0UCQH2ZDLe5J40ZSoQiZJ2VustowVKYCM/EGP
Ihgc0xWjtodyafpibjdoEW+xP57M8U83uyF31rtHgUcWh7tlQ+H66XVmMVbgSq+RYUN/vvJ98y7K
R3fT+8jcKMRwMJk/9j2fO7k6SNFr55MxW5u5wHzJIc5lFardBV2Oz2kcrB2LS220iWkIXMoqD6Ur
nlTfAzRRw4gCW06TuFCgi30NFb1akel5H2Jepy5b3Tj8/hlI7Oy792ab9CwOMgsV6rDzbh+5XRpo
UVa169YipVWp7qa+vGu69lvKRVKWxUX1dOh1fvA5Za1rJXQ0peNvYsjWp/mjF0bP6Hm+9xlhRAZW
tPUnc5gOTaJ8nUoXozoo/jUFbmcxCVQR9ZrRvkK9a5Yxau3swRm5+geCQXv1aqnux8Fg+I4Y0o2t
fZXE6xYmdzTF50jxP8o/HTM9hehTtDTdqcTvAeMzCN+2lbEtUYc2KqV+Gu3lv3M/HeYq2m7le3oj
3Pld+odPz/i55rNNlwMQgQ9WZdr7FUyVH7nzXDDkU9QOEHP61rRZvmXBEPPAkKmpvi8rICibwzSH
H0kieysjkJeaMZbeUsGQlXMqG1aKZMTFwWkg42P2xbFDOQV+B2fEOtkd3YEcNaONLTBC6c5sD+kc
v6Co8v5wM2q/WBAWTDqOHhpnDHLeLQiAXFuJYU0x3KIaLVmOfUP+hH80Yv2wNHy+UJ+dOb1V496m
HUA6QTNXJDCW2mFbuZ6z6sQIhlKcwJsk2f0nF88CUf9zU9pc3jTeDPkoNt13N3iN6ZDtuiQKjyQ7
iecIfIz5CMy1T8cx2ieq9ToOxqnIQOHGxNkiJPqQNt6mUrkdWsRtJHJXXwDO7kfNe8hKvmqVFMZW
+ZUuQVk1UnwSC/jc0ximFHLerA8rK0+/DyW/ky+IMk8r6Q2tikDhobp0EojTMNUgDIjBB8LK1rbl
BuQb/Vx51eqDJe3cEh1MSv2nlLn2XPOVslGvSmFeRqs9xRE/O6yo3FVAzNRCbavNUviTbDxW6iNu
o4dA+M0tV1vv5LciNw84Rm0bS9kTMjSgUqUkVGPm7Lntw81vNqqEKreBjv9IzjHU3wcRJVogNR/6
qu9uTkTV42zk2yoZzp1TUo6V6W25Lsf21BCWXKKX0Ykk7QxANKfiWDZHuGNt/sVCowxAzFdkZAgy
+DBO0Ru0s5vO3CDoRjQ6s3XwSucucWwkxClpIsHO5PTH+oBXEOvIFPG32SwRPYME20ihn5OhtCKP
9GwO4XnJ20kMRFwnuOgNhC0nM7/q633qtcOKWSgvoY0eGmukkp2OU0EQu14T+4M+IkHpBEPehSCc
uww6mFJskoQYwkDmdJP3JXC7j70D2Q5cYLPEQv91bI8RUjKrPJQSiCr5UAbQHjkct2TE+dsWjrtp
D8DR3aM/dyRrKCiYWfg6Q6OVyvW2spGfYxvGVF8xa2gzfrix202swMXPpTfDnPuNTruMe1ADGy/P
dF4T75hAGduqA0syG7r+7Df8G5ak50Bn81sD3MIUplGY9JfUNB+ChGokcIEVqqa5JkZPd8sNmbuf
OClZndJULG+oapxtrOiPfQecsPz+rtglobVNquS5gwex8T1QfYCGDiLSfTqYx1YJa7GFGLeBaycA
GHdJLO0J5DogUr5jwF8DBvlxzlRITg5ka0GCjFLyoaq9ajFhzxMuO/BcupFg2GBM/DoUJqAV6ydi
4D5pTbdZmlQJyx44RsawhJFh3ZUORisFMlgBveD/DCtAAeI2oKuINIljbNyO51EtPJmn0jn15pcR
p5++9z4P/dPSZLQaRdES8zQq6nYeoxBuXcotQWTiaqiMj0kwP6ThcOsH2mym8Ifcs7H9qOW3TcpX
ogbnzr+36xEzxDVRcqAljogotXpThSO1oyzhwWcOpncPlcaVWLbPuid4jhF8RPDLiu8vkV0S/mvM
j1GRAaODXM+B/IaBZEii9xDIQXGlVq/kKljasPaA6JJVVsNtQcm4s9S7WDdUkucYQPSQPLA32bT9
SAkhr6Bw+NgDfb76o/atUFQa35G7e1wrGc6Ky4tkSp9tw6jkXrFPWs1DiWe+3UjCo0U6tGmHb7Uc
jvIvY5yjUQ34/Ylkn3YUfxy2uyzMcGWnw3N4mcv/LCHwKeeNq6S3hXo25eoPJ27uYx+SKWyEG2PP
A+rNbt24w6Ouxpu+ggs3ZAEmXNpBgf4rp9gQTY9u8iJVRo2Bx2Y5BpdSvhm5J9He3cYpu8kaYQTN
IWfrVxQS2KxQD8fWbunTjI7RnG8xguMoKnRGNh7ZJ941MzhiSCZDfoCNK/wXTri5yW9RruJZL/1c
GqOihputOOyjPufqa7Rv8IQvuvzI0Qp/9LVvwet0XhJG40PMV5eEr8AXVg3QMTb+AAxotVK1Zayf
spzgQpMoENXmztBpDlHJfFFZ+3cxzpQorAqQNQEDnTjfliqGH6hdVANVAlRmfd0VTF96FXaP/KjI
yFl+5OqxbMOKonEqrXCvuYQdJc649eqGOIMsWSshReXyP5bVcfqZCD5FXVejSwzn6t7twgR8CH7s
EgZWeWzQEZvSVeU0Rz73D4KM6dZ87aSgJYPkUCUm0WOvHJJfXEJT6axmiu6ezxnahXzG+Txc5HKq
E+WcBdqjRRZxYOhnUx0vUj/oNqlwtb1vS0R4MLqG1WR3uDxh7bkaA1aToxJHXHvTj1ghGDEh8q0u
kHvIY2knDy6DGxyiPDhwd4bkP9hcyCZjsCg+LSWUPfCWbbd3VkZT7MnFvKl4oVAZlm+TqvNBa7xH
vvXNjvUdGnAmpFJMxzkF2suy12wjutlajMKwsjlPMMspE3Yn5k6I1S38MzAaiepNP9rmuk/IwYt7
CxEx4LYbxs+Ng5o4a7iirY6MUV8DHABrnCxiEK3K/jrlM/ix6U5300hKW5zS5HRcezimrZktRqvB
iD1ifVtGzWy/uO1VnGkM65DQvtmjs7MaFoAaNczGi1WBvmXVW4O7bvIAvIz37mwNR0vWy7k2EMts
wV3GTJXuNwGBoYOwVkY1dmvFK06R3uwWBWwb4ufnrPOz7qJqlH6v8ihFKUfldIqGSmirNNPFcIk7
xofUebrsO8aNRHtW2nVp9dXSheZJ9kqaE3muUzKh88Ulj46xkaUFEfZtQYtNiYVqckxitNOy4bBJ
uZhyNfWdpu2W/VTZYNHGNJ3L4UDiIUHAZI6uQgtoAyoe14esHYv+LnPUa0c4pdo5xxZ3oXVFcNCm
SKPnZMiJM+w5P2BT0PCrxqky7dWCYpW6eq/3HAQF5aAds8Whwrdrk6GtqgwQEaSG8URTbTqMJlO2
eRBrJ0VHRawJ6J513r2Tms9IYfF3KKG5+6wSiOD8UZp8LDLJVoZeKbtbEwrScu9gXsDJnAyfpntX
52V6fUiEW75yKB32qPP3XPrdX+VmmhUvBAOxQWVPK905M8ofEuEuV0hWfcB25F7twnt9KC4d9vOI
w3VeLAE/DQGTWNYcK2n/dQ//lEgPdrb0mv86SBUyPrt95IsE/K9TB3qi2j4Y7FLLprBalryr3UeI
K3eLjYkRNuxyt78IBqta80mzm2JD2OiuJUh3PeWcKYSlPhsgBVtL2rK2TjcSDKiQjsNladjrpJye
E12OUPr6TqVUdGzt2gwz7btLLDGgJ5ViPVskUDfdVyV13zRHec1fMi3/hMfNNe+pN2xP2+M4cATY
YKKiPMlyjUB1HDnIuZ0etMo7DS0fOQlmOIr3F88fi6MbSiHMH3FomJtZQa5BfqE4Rq1M2VOWxyKA
nNqv1DABFfKh9Pv2fqinCUxoG5bVZhBYibCoc69lQoVclRXCbsF+Kqj4ujJ/0fRmPU3sDOnQFDe+
ZW68qyb/JP9f3pzUKorn3PVSQoPl1uWEAi654Wt1Mrz2gsG5sR4jnPJnqggSaw94cmhrB7uk7TBt
oKZoO68HoGnmLVZbPIARMZ/C3DmwwlUqH+5SdgbAw8XAyQJbY6VN0edCxjSwjjT0bkyz0+nUOU+u
hwKcFIKl7zAjmhTL6C6WmqKZ6ijhvU1a2bcqx8F/vODVTujK5G27F/yripVqHJRmotL9GMT6t6mN
4bsYmynkOF36JcLW8RaOMf2gsLCZH/V+6azGmkrAyeTw7XRe0IQBcX8hnyFb95Ozt+tiLw8USTpK
MjkStOZr5ftc0XmwSVslXxfVcK0yCuZx1K6ux7qz+COIFd+WBR9InRtqhbfyYSxZ3A91cuv4uVLh
HIuOZm8wubGWc6kMwSP6tv6M7O7M2/jhfZiNmA8KcaBWQWGwn5qyfoJISiRg6u27maPPH3ZhrL15
pkJwAKzVNpo+6woLqlYb85DMx0hRtU0MbSSSoZSKMlmv0h3GbQTKo/pQuP7j2vV2SZ1DmmOr+DUP
25V2Ia+Nbx63fpt2KEmK4q9iGA2nih++G7lbsw3pc750KGzTvjtMoYV1N4erQJSIBai9wAkUSz9N
1HxaoL5obfepNoMvYTvaSFTZDZREizxTbREASzJFXufTNhjLc1M4ZzWyt0vLvvwdl+NLGZ1sVWHa
RPU+Xhe9Zx7AIHeSU6TqJ1vGNEJ87JUQz6BE3+ALD+FXRsHwyohGBY1Z6YV1IPj1xhtt55JXAtFn
cKC9IiFvkgBC566Tql7AY2YBN5BsKo1+uFAVY2KCm1vAc12uj6X69yJGZ3qX7yKjvy2vd+qyZ9CT
rYctluopFgJxI7/zVI6VtGpBSzsmukyuw5XR9vtlTK5GLKMw5dpydR99Nkd5D+bye1jN/Bm9JccB
XFozZBpmue+GQsCmBEFOZMdmgtza5GDQNM/XpXFeQE2cuzkTgXfxF4PaVuEkV47qWlmTnrAj3Qt5
uI53pDqmm9RmvceyxJW02dFJ8FAsaiNZ5FFhPZjWFiMVzKmi+hkxyHa5dfwc62CUA59qCNsGbjNM
J/LtAJYc8hwZSmKFyMkfDyXkWMPFO4cf66mcoLUNI3WMij/lpQlw9A6wYTZKXJ6NlIMpxrtZgRLk
Y11QLa8XkF7q+DGkKVD7fDfk41utDVfblau+HL/OyARXZcQQXkJtBTWrNTwICWVamxyZy1BQwob/
8NR+AefZRM8wEDItB5HkO+6Fn6jVYMwmT03goGH0EHC390XRKei7jevgE4/aSMnBJTrLOpLDsA6J
CAAtKcZ9mbgPC0S2DPmhFPCg0g+GNHa5yRIIMLtzC04wSLHIsQ9KzBMY6VxNbiSr697w6ycMAuJ5
rl91TDvJzcUokLK5yDnlF2gkHkMLa1JynuSJ/f4D0H5y9FVtHhBzTFvT4J8478ZMRZNbQFcsgqnh
Ym2SASCo89O1ZcwnM564YulekcxvbDV6Cwzwbyc7xhJus8ymbbzu6Vs4NXoi5W29+9Pr+8W2sglo
0C3PdL2fx3YRPiUZI36ueRjvikow9DL04PA5K2m7xjXnJvOZYExvg+2stTR4WlrfRPbLHz6rX61n
phbQdTETh/3zbrFkppIqneeynsvxlQCcTWZzFjZGdESb+dDF0lP17r6drI9Sx1Qt9D6N4Ly8Y/zJ
2tGQJUWToa16qVv+8OJ+9UGZpgckTUUBpPLuQVIoZ5mRY70DdLkxZ++wQJgRr8Ol7l5Kd4UcYkXP
wFQ4tHMrvknW1lKa//61/GJ8AtvKYVmpPDrbtN6NeZTWrAu7GQj04J4+MFMFUPAuMRzUvzpvyqTU
UU+k71F+D2+wYSkSYg6KhJGO4lACziVQrE+XEdYWQZ3cJ5WtvDTEKKUs02WOXI7JYY60R8EPQkuO
fnrXS0kxutZqihEBNQYz+sMYUlts2N+daq4J1cHVCU9xLP0dDG2oNq4+ZE0KakZQtOmtNa9/DFSG
WHxBHzgfpCRn9F+QQ2oLkmUGnOINF2iRnmctxGmjhPLBL8GzOLuhyxC9LTJeQXEdHfO5flaZEUFy
RsSJD5drPy33Wqd0dPFswnCg8MzW9tg+GYEoQdK3EqM6OmyOU/kAMVqD/SR6omBy+FyD5EmrIZOW
qbUzw2CzNDR8eteold+Z5HtDjT6k7ndDpa51IzbPILFIxnAyQuPDYDcfDFrZUOeJafNEU++9jILb
LtyBnEjTOtOuC+Y4DtHDMDl/NRQYa44bLX/FibHbG0pBNNXwLeutg4NkZB0wd9gb8UsNz5ZaAeJC
UQ5HIpm36chxPCJSX3kChWo44kNLVQlUx39UmrE5ofn3ujf4Qt8BEGkH4XApGGiiQDwsRZaMB+cY
OTH9/6kwjdOQflVNbhLfOdl1AoGJH1M37W5BRKTZ+f0u+NXRSjKVJOzIieG+n1dAua+aice+Xqph
u2kP5HOtKyy/g9w7GzOFIKo1YImWz1EeGhzpB8wWLpF8QcMhRnGiVSxPjJLq9y/uFzMf3NtN2Zu2
7hrCiPz7GL/24UpOcuwvJUGh4ihlljtvAhwT/DFTBX9A99N41tP/y29m2KTBrUT48G77pLFT5+HM
ARQq1kGpuOQaZuxY1V1Qb9/Maj4BHIP5uH+QQOi/OCDJ2WLO5fF2NXeZ7P1tvA4UlVtBwL5dHsdC
y1kaksCLb71JACfNVGZvwpGJb6EAD6nkX489Uxp5sQx0/Vn9NODp2rn5rvJ3CrMCXeFJScdnyemV
uX96TBr5Dz8VUY5hMPRCwQTf4qdz3S7jIFdcvVrn1E9aPhy91J4ZPqX2pnTd7t6fm3Hdu56Cfqv9
FqkNA40pbh+uMEi6Byf6qvpJtE16q9h27XDQaRQmKCVIrtJT56vwNgv4Y26Y78jXlr4pVqlIUrcN
GBArGBxYxUazYoa7EbtFQGBTOTvD2FDXSMVg6ZiiRVvXBXVfOkKd3GDI2gkSZviWdtjthrbCZEfZ
1sqzGQ/3lbArQ0xsMS80HidBxZfvLjJ7bWQaOb9LEyDAuzsG93HdHBYcCLPWm2EET9AL1iKR6U0m
vC15aCNjo2DgpbX02W3TvSjZthx4cZEd3oKJeQx63NgaroWVHZOo+bqMJ0fgnKUwlRJZtsFkYPJB
9Vkys+axCjmidYC1OgQsGVoBUDrEghgpbEqOU9CBD+4ErjRgCI/VJcRPPSaPLXhYUPKC67VYgAwz
PE1FdF9O3ytDf2iJK6aNw6BZuFC6y0uf0ckO/TkSC6SGQQOirWON8dHSNeSCMqrpfB44SBa9+4g/
C7SX4WrN8pcr61yMJOTGurfVwwZFD0J0JgZLm5zXwB2k115qjwGQOXKsN5X5QDj62uzJpSrdroOK
Wn3mQgHSavqZu4dqe2lVBS5vGKnr6FOx3JHRD9g1zA3gZh1YqESw7bXtfUsuvZNErxFgc4oTF/Hj
2fMyqE69KQGDvpOOEukayJ9MiZfr0bCJHGLa749PLQosHp0cgr1Vr3iGwQw1blgeKxNLIJxvvdNd
FnIgLP1LZATr3na+2pi4trl2Kyr7gL0azNDY+TSl/ps4kKXZpqmme2C8KxYih6VaXW4OVYA9LaBY
m3TiUoP7itn6AmgYafOJaxA2EPED+PPTRKozAhqZC1tpn+GxF4JgSEJIFIwfllHFHCkvtuLOIvU9
ysreO8H4infYY1WqxREy7SULYXrUgXVoJ4pAdvsqD7MX5DkZ9o0sAisId0EaBAy8uMSkMIpSpn5J
0a4wsMVjqmrPLu4p+87Pr2qMN3rvUnAT3rzL5ZyeYuUZtihGYFCtMbQ6WIr5suBDyyft9+j2coXm
aqeTYrjyYoS6dQTw2lQttuc8kUbGLya3IUp+WEPsc7648AOXP1GFoFr2DRNLuXlld7LTmG6FP3zm
j6NHmuuQjOvldwL3fzRU/a5xBt5xP9WkB0QbPSO2gWHsOXDu/R6oMwyaeROP2SnVOm/fFO4eRw2k
7NgMLEikpbtPwTFxInNtOpT/7LJtWFf6JpvAQYY6OwwTEUXLNAEjyXTd44olzC3OoedmKtvV8sSD
2b6zU+1Fn4iMGAU5KZ3xwHDnMbI/KGP2fSlI/6pKEY1kdooJoiAEeBeM28wLDinYIKhydOvBH/CB
2MYYU7pRxqmX4aDu9reiyy6Lw0JgBDL7RQFEr1ts/BDnkaFE504Fk4EwM/Q3HluGw0jFHeuQM0kx
IppcgEtYwE2J4er0yHHNdFs5lO5IlDv8cMN6aKGALmu3bjk6iSl58BuHoVXgdFtC+x61XrtmMw6A
VH9YW9bQkuwPpeU+FUEGAhrVQH46b6qZSYWMbpPHrTvmyWUiqBQ5y0UJuAKS8GIb5X75fMnjvtII
hZskA+gfOLKwcta4Fsdvjcu5XMX62UsbBlzTDNNGKhlGQyrYIufK8zJ/VtTgZnlYr3ZB+jHEJq7K
PluYNEjfkVpcFnPkso66r8tTiYQCIX8k/XU5JG+Bjc0JjFAAMsXn99cy7Syb9qRbwTrI51PuLyA7
eKficHRAdY8qFzt1DG8ZvZMrEmXTqhBGwcKkJiAI3LjhKq/j7okhmibdfOXkkFvD/+buPJbjOLI1
/CoK7YtR3twYaYGutiA8CIDYVDQJoLz39fT3ywSpASWKVzPaKO5GoSCA7q7sdOc/v/ngTpipJyoA
F1tRLNoP8l5rOnedQoaFfBn5NrSXqPeHDXGWGz0Ono1R1L+CIQEFGDilOVUxstQsNMV6wfpu6+uw
BU1skrve1C++nFLi8ybR5dLaKl7aFCxxNR3SzoYZzur0k5IWKoeKmugRHZFsm3fZU0nPDUs5xMSe
sin14Wq2PJ8GGxHOXFZCyy9NsFHrsgBvfN1NNRhz5HDeGMmtjperuKCbDgb91pOc73rG37YZhuXO
CI1KCCFExSGbM1CvX+SUlgzEcqQLVlfxDpidb8lhbjvJfD549qWqz1u5D0oCn2NwdRid5SG11a3s
zMq6UzIxSzyaDXMh96E5U+b8Vm4Wmjt9SJrmphfnrNxY5B/Iw0Ds3EIg8eqvrttit4AmtmTXkfmM
q8etXSsPieMK3f02DUHM6j7rTsqBnIpG2VmZuqPbPPKln+Mm+aRoyx2F5Es382/QEFejraxbDhvJ
uijN+T6p8nYlqfmg7GeGTSOxVZp0hY2uaGwPgTS1OxoutaYAL8EABaA3XFNNoJ9gaDq1fGlrmkeC
NlrwtViB8kjH/s4Y+9NZa17k1rLkkPAj3NwlCyzxWPwu7s1UauwTUkqQTM7FXDvnadBeiSJNQh5W
jxBKFFkYkMASAXPO8hyTJXZYNc9eqIm3ISQSWUTSIL2TnW5jYTaMJqVRdl9m6aYI4M3Iwq0x6NoE
9aPnebSthXbH7N2LVPia5rTQh2nG6yUEmaY+lNAGAe2rLOB2JFE6Q9x8M3O3mCMMqhkCyNBj2ipu
YZHX7OIu32eZch/rQJWCiGsBHyVR/QnqPu24eHgMw/hGtt6mwcJ8N4Dlwd5WpfTLcNvijMyYSzkR
T3ZU6GwWLGSp66noWudR+FhqnNFhCNBGH/geX7BDDxjQz+pJCzwnP4hFLkzcKjDTazHGTn4TGkv6
CvXVzng56QgEFlu9zbB51KJ4xB43vRjw4d/qilhYc77u5+AhKZTdMkPxDph/gCmybShbn6KJMg7J
sUYj6raYC8BxelUeDRMm2ZUNtif2hdLk5iTADWsufLdEv6KLQybQixfXbK5tLzq2SN99UWZoy6c2
TUC1GOBWHBbW46BUyyoh08JfrOwhNcJiLfZb8YILfSlZlQt4VXhFqaz6NlnuanGGJ4JXqpPTtwoF
8UY2BiXLaqn9BbqD0Bi3iHbCng25CyxcppiDnfhzEuOLvttaoiBzMRkjPCggJqdvLCHb5ttQPb8I
6k3V6veumENzXR/MItiLhlghnjd3F/Rj0UpeJiWSqWDsVTjNrSSz4cxmbmeI7fpBtAPgu1/LMqCw
vBOcge96z29hS6y4F+BWGfcYvcCRYAcjObI1q5MW4h4ykNGDw6GPIVk2qLC8gAno9PUmLvRrQddt
W1bW4A2kHp2+foaR5cMl626mejrhs4h7aWmqvpvpFaQayh286a5xkn308vw1QGEWKc2mVmOWWhHC
EOISZKS051zs1q0EjonZpevG6WndYQG3kjuWGbRcH83yYJvItUorm/0+bLyNnZKiopTe2nbySzsw
b9UADKBZYqZpTn6iKCSHmS6fMOqphwHKNu6u9EAXwE6bKebdea7ibpGdH4P2owEWiUVL8pL2KWS+
jmjUEHuPgjCh2G69tanDIqHJBSrEjJZXbc0OP7g1VupysS2uN/m2Bz3DoW7kRoqLhAdrL+Giuo8b
76ywhn2QPsVkJKrJQ4qX/EkjVICStj34I/0730YcAdOGrAEX/i7Z612zHnGR89CErN0y34ZFs7w3
G47YIcyiLYSaS6Oyqj2AVfR+OgCgjO/bcLxskN9tdIe0tKoK8OtGwL92myo+d7MFolmkHKaJcG9b
dza9h9Q4np3LvOBZrBjb9LrUM/ay+QxWBYnB+aW5pPU+rZLIr2abW3aXNQAdKBhDPDZ1/EmaAcaT
od9pvVmssfIe+ZLmTWtMeNIj0ylM3LtLbdOYEb7H8Dnz9mFUDO+yj7yQa9N81WVnpA3Ut47mRqth
TD+VU+FSArbYFDYzVQxxTJhfZcZBq3N/inBpr2AeqCbuPQufx9eW9iZSKj8aETjrNTdtTPNNPyI8
lhzCxYHK6DHAJtxH0NqiRk/T5Ayoxg2gREtWBI1LsjbJULOhbMCnyRBbzMMUG8u2aLlLwpbmHsLq
R8/syk+wmuhhF122zSCVbtqGq/98VIop2DQVCklLx3Tu0cBiDcdq+3rtWnbo13ll40QfaGRbsTG7
hpbtUtHaU4uApufOKvZoY1ZjYW3aQnnJaIUGc6SvoQ3m/hCxxU/F7MAgiO9Hbbpxg2GDdScSqrK7
moTfURsBh7YVDxwGvM5ke2cjBsi2SSA3QnUcl8qZlVv3LElaZNBZl9PGNX0vWpB3pzjzqp1VrDs9
7zZtD1jBXtzumF75NsaW3p8XX4sof4q8bC+rcCKEBHvZM9cF7lG9yN30VjRC8alc0FLE4lgGrYp4
pqXWjx9Us/hsWQdnzLStXtE1b3PzFF3c7sINy09LXEGfRJ91MswBCVrOVd032X7S7N0Y9/WhMbDz
8qJdauOjThjp0RiMMzpjLyMe29tOnQgNg9URkJeeUjfvcYrwCveinJSY5gGFX4YVUWXyDDhYbiuN
4FtTc58wzwQfr8rId16sHouUwbL2S2+ZrJ1yHZhc05TSfl/bzuVwN/TtWTsyu8wYD/dEC7F7TU9H
2y0OWafO61oYWQbhiN9TglcA8DHY4IJTsnvbjVp/oNY+tfXmrC+tZ3WOd3nLoitVtPp1yZW1tI10
VerkAeZT8TE2gQbqfj0GY33VluWB4sXZ46lVbPIENSD4bq7Yp4VHiwA+2YwrRnY+GRC/4koxTlty
52Y3wnDH7HeJXj/GWfKYW/rnGvcxkF8WsGdtDUgMraa0a0i23LQbmgwufuBzrON2FCb7wnY81iCg
Q8W0Z3c+iQPzIyrDy7ybatiG+gfXSOa1Ub8MMbLaeWaLqTPvmSipYt1YDbVmHnSwbzVjXxBNkBbs
rnmXExPXVeMaZfO9manGoYpyCJZ8Qo3wmILMGmi/xS6cFyyXtOZGDWhhhyOR2K3dsDNHH3MV43il
DbIT3anVVUAwaWVzR+rbTvFLrAi6OLPeG/soJBcOk50GHHI51J0DhS5jtgcJlCfDmnR67U3gT6m5
rJf4Li2ie+aGcXBA34emUw9V7NgnbRPsZwc8rhwLb6cNzqH3smqjuwmG7050hcfrRS3IguIGwQ1/
l3vY13PRlF0A8T/kwp5bw7PRkmPXDg0WRwiHkWxqVH1PsvrLWypR57rrEH26PXeyYCDVcdBjX2qX
56DtT9yPaUX7YtZ5UvGqAEpoCEz6ZIJDoLkmoEC76+0HMyxJCyG3EvpX976P9WY7tvBuw/reXup7
Sf1YbFDDql9u+5HdQUICTjr7Be5xZZ3BkvNiMMlijE7KmhswwTuX5jglGyMnCEkyhYgN6819H/XG
B+H+kOngPhiW6kCLKbQQO7pJpob42JmRMSGvkOX9bBpZ7TdCrYm6VVkFun4RgUEtanMumTxNYCar
UTPv+5FHKgt8/bXZK6EVKZSVg6FuemPGCXW2oNxQRSQxUlUldZu1UfTrRue8jpdGOek8x9cRdQM8
4SsRRT63LjDocZ7gMHYjKKOXrHV1wCXHvJiCyNwHhnkeaMgCJxeKdKtreMGs1bAme0EIcsgKJ3ur
Hzi5RfhTGt2MzIy+pYgLaZUJtleKVjfWtM9qUHscuZqDNz2uVd3UnWG9s1o+pCkREHjw3hYxAIcS
Altg+xQpCCysId7a+Qx7ZQRE6WwuLVEI0RdRAJ3RVTNUvqdFkMQU193SNRW1mphxCkkkDMJIpkge
a5jzRNre6DmecTaLiMFZa/PUcDcq4PvNOP2MSX9DPFyHaCEDODaOTjk8qy6FfKolpwUs8pMR176D
m2nxKrIXHPVLnh7/NqtubPLiexIgXT+Pe9CXEFuAssk/Ggk3MuAF9jSSw8sJYzbnzgAiP3MYysAe
yVhTx7MJhZ3GM17VKj6wTZYF6xKuLgq2MHwP139t6c6F4bXVnsRZFtTcblV1eE5F4CXf0HpRoc3n
VU0NpYKFCSPmZo6CVVQNyDrd7CF3024T9ynXhSietppSnBbQ7Ei44z+WYmtbbt3o69Ok2ceLtumB
r/g+zZwyEWJ7k6mnoW2opwZd4nVYWc9l03WHHtMvpYnqw+T0xdrpFIq+1qoOXc8CF91yvajIW5gI
EeinPt7mIDqc80jFQ2VULhVf1bMPaZena92ri92Pe0Holv/Q3XBRj2sa/Q1NR1H9u05xEthWO2hd
t2INUc4ZyFaBwdz8QwuNXJbdsj6WhUtAt2Iz2LuipP4BjsDCsuluaGqjm9FqQjUU2sNTcobepBac
pPKUTIX9aBaZXxftWlEqYzc0NwpH7E0X6eQHmIfRAO0XlZJAPPppPDNrc19X1Lxl4FyOo/c+6NSt
BUcCPNZINhOuipJLbSnNJquBaSfojpqoFmNkInrpftByGus7t46oWsGh0bxdEcAJ/0mUV/COZg9o
2iOtirpQGjRGcPjDoKBaiOIn2yUOKR0e+mq+CCl8jezMqBcSllxac44evkweaLSgL9PkvqMN/T7X
j73LrJG0BwGfSX8JAO11F/YXtcm4ll2CqZJymzjjNtLj8wVsAg5v+GILQLePYX7F6MwEkCQ6YbJk
Va1hUzn93QLSxTIFAZ8WkTuTUQlBplXKQ5H3FcEZUDIKdP2UYN6JpbObVHG78UIKOIGiGxbisPSM
eB9s+BLhNSGURALFpyd9Mqc9YhMgyaor2L0BRBNMX+C+kDnxURaRieAPCa6gUBtwMO/sSn+ImpC6
I36RamwFxRCIAswhXKVXs1Hf08XapB0AdQ/kfIjGvZLHH8cxuJht0AUsYmhyakfJGRYtO7QMFOVp
ugf+gdltr2T3cxw0+s5KjXFJzE3QBEHnaskG7BGl0PW5u4/h0DkzSnojmvawRi+snAPjxytE/w6v
DK9yrpKi//cdhpLVzjNh5fTwYcGcobi/lydjFiu0g6x0oxnlQ5HjwB4rIEIIhNKNG5wrAfm5UWH4
E7FKfpM3pM208dYbRDOpZg4X9lPoCNBXxzRDtZ1bPWMrxn1Y22Q9F5YwwfAlmDKK3ThcGzOBC5Ro
fP/uJ2Oumx2YG8fXEoG6Vi8m19eV1i7xNoNyR7B013GjoaW4nmq3YbtdDqne18RaDmIzyua1qrbn
locDrQMnasS5AJL7UG1CePWrJDcunWa+qZRkFzmCBNtFt27rqMxRnmGc9WuN9rDPxQjNs0u2l91z
ntS4HgtkbNLwlCB/koajNkAuoC4wrwaFYjJa4HZWxECqnlWtFZPMsWCGMKq7Hd4uHEdtHD6khXaQ
HBNirLLVMgHPV2q4z7VqHefNpWwruiNrSvB6me535VJvsODekD+Ku24NIiYk+kHJUkrUY7j0PB8K
5hK6nqBPepSCAKEi5uOoDxXdOWEEI+FvJ4PuoAQjDTkGvpuXz1Uen1XidqRyDvqLd1MqgETmPBNO
g7+6MyDvIfMNW8cyvis9Z9ta6UxDktlSzcUuwxrjRJJn3CV5GNKbXliURN21YlfRSj6glR6CICr8
wky8daLZZ5ltnBe2ey/VQnQPQJo0GoINrU81cz6l2nQmGyuynWcC6lnwmcd+29pi7B8rJyZfLTeu
1anYSL47lPEd6MDdKy4pPBQEjS8AjdUyh2KXURSQhyV4yVJnmgGLnjB54Nv3B0Hulvoy3emcVYga
ggbXcRHixtQAV/eqZtt3MI7FdiA2P/nh1OQaV/lyGwnRpNheiHrkGxNOBZpgYbpacTXY4Vpi0PXC
1mtbRPktMP1Q51/KLVZqrAzAtDKydlTLmMw1nLqNdWNW+IsAcitlOa9FUzrp4PKOeuND8OV4EJsV
EqV6HmzaJtsxoXOhS7ckNhvJbfXc7D1AEp61N/lCheJA/kPPedTT2ieM+EJshJrBa7ULoKrQdS04
aI4FxFl084Lz1gmRm3jeKktRSATKDoCUDKcIvK0ZURfJbej/jRHZlwfxj91xXeABMV/1z818/dyC
+Le//uvz9D/hcyl+elnGRXdb/ne/9OMX+ulZvvPtXD3/8vPxKY8LP267Jv7c/c6czDagw0K4+cba
TH4w+al/9DrZkYfrn3gDy3pn2qoOwci1ccWwhGo7K2Fkv/5Y094JrxPNxMEAg3wYuG+/8B+NxI8f
8nVIf/w73zzA57IvOvFVhHFZvB0I4Zb0V0bgdy/wZgTsd0jjXNXj8ojw09W/HQHvnaDz2ipJMbau
W5agX/F+b2bKn82FHz/dfzwCfzoVHB2LO2Eg8FeG4Xev8mYYnHd07zRhboeVHV85z/lmInjvMLDT
XFxfhcCfLIXXifcPGgYNexuxIqCo/b2BsN/ppstagNiGRYx0D/xmIAzXgbApvEcY+X/gfPgyEBq0
4r83ENY7hgH7PuhuukM4B1PszUBoOitDOHW5GgvDYIv4py0MBsJxvmP/+N/skTgrSko0C00Xzhdv
BsJ7p1q28KLRMTsEn3f+g4H4C+vnt3MHH/zsSZ448XP7vYPpz37h60b0x59/2WL3T7/8zD76ze+J
8+f1rf99Hv36ze4h98A3P/y6J8q3+fLnX57vj+/8zXt9faiv/7iLn5tj81lUfOIQ/vIphevoLz+f
AzdEPx16jJSKp7cHwW/b4L8/0h/Oz9/Ww4/e4fH5+PvX/rq3sOn93Vc/i5+esufvPcDXN2F2/d03
WR2ruDtmP/3xuHyzOfzdN7n5K8apf36X4bv43uz4/r++me7/5y8wa8ULf86ej82v/wsAAP//</cx:binary>
              </cx:geoCache>
            </cx:geography>
          </cx:layoutPr>
          <cx:valueColors>
            <cx:minColor>
              <a:schemeClr val="bg2"/>
            </cx:minColor>
            <cx:maxColor>
              <a:srgbClr val="2E2D2E"/>
            </cx:maxColor>
          </cx:valueColors>
          <cx:valueColorPositions count="3"/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GB" sz="900" b="0" i="0" u="none" strike="noStrike" baseline="0">
            <a:solidFill>
              <a:srgbClr val="000000">
                <a:lumMod val="65000"/>
                <a:lumOff val="35000"/>
              </a:srgbClr>
            </a:solidFill>
            <a:latin typeface="Exo 2 Extra Light"/>
          </a:endParaRPr>
        </a:p>
      </cx:txPr>
    </cx:legend>
  </cx:chart>
  <cx:spPr>
    <a:solidFill>
      <a:srgbClr val="D1D5D7"/>
    </a:solidFill>
  </cx:spPr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 - Geografi'!$G$4:$G$8</cx:f>
        <cx:lvl ptCount="5">
          <cx:pt idx="0">Region Hovedstaden</cx:pt>
          <cx:pt idx="1">Region Midtjylland</cx:pt>
          <cx:pt idx="2">Region Nordjylland</cx:pt>
          <cx:pt idx="3">Region Sjælland</cx:pt>
          <cx:pt idx="4">Region Syddanmark</cx:pt>
        </cx:lvl>
      </cx:strDim>
      <cx:numDim type="colorVal">
        <cx:f>'A - Geografi'!$H$4:$H$8</cx:f>
        <cx:nf>'A - Geografi'!$H$3</cx:nf>
        <cx:lvl ptCount="5" formatCode="Standard" name="Antal virksomheder">
          <cx:pt idx="0">1213</cx:pt>
          <cx:pt idx="1">462</cx:pt>
          <cx:pt idx="2">187</cx:pt>
          <cx:pt idx="3">150</cx:pt>
          <cx:pt idx="4">360</cx:pt>
        </cx:lvl>
      </cx:numDim>
    </cx:data>
  </cx:chartData>
  <cx:chart>
    <cx:plotArea>
      <cx:plotAreaRegion>
        <cx:series layoutId="regionMap" uniqueId="{F6A86620-6B52-8B4F-9B56-28ED3C300838}">
          <cx:spPr>
            <a:ln>
              <a:solidFill>
                <a:schemeClr val="tx1"/>
              </a:solidFill>
            </a:ln>
          </cx:spPr>
          <cx:dataPt idx="0"/>
          <cx:dataPt idx="3"/>
          <cx:dataId val="0"/>
          <cx:layoutPr>
            <cx:geography cultureLanguage="en-GB" cultureRegion="DK" attribution="Powered by Bing">
              <cx:geoCache provider="{E9337A44-BEBE-4D9F-B70C-5C5E7DAFC167}">
                <cx:binary>1HrbkqQ4kvarlNX1Ug0ICTE2vRcC4piZlYeqrMMNFpUHISQkQAgED7Qv8r/Y7xE93dtVMz1jYzO2
tttmnZWRQYDkcv8O7vHnJ/+nJ/VyGt74Vmn7pyf/89t6HLs//fSTfapf2pN914qnwVjzOr57Mu1P
5vVVPL389DycZqH5T3EYJT891adhfPFv//PPcDf+Yq7M02kURt+5l2G5f7FOjfbvvPc333pzem6F
LoQdB/E0Rj+/vX/hcMs3OzO9PNvx9Pyi37550aMYlw9L9/Lz2++uf/vmpx/v+lcreKNgkaN7hs9i
/I6mJMKYYhSnUUKTt2+U0fwvb0fxOxTFEUY0InGMogT/+uibUwsfz0+dGE/qzS9L/I83xYtuT4P8
9aK/tb7L6k7Pz8OLtbDVy79/50bfbe7H696+eTJOj+dQn0P089vfni+syX95KzfnfRbHS2B++v6Y
/vPPP/wBQvXDX353kj/G9R+99UcHeS2ex2ZR6qSf/16g/smDJO/iBI4ypThOKYpD9N1BZu8QTbMw
zWhE0xiOm/z66F8OEtb0rF7eHNx4Xta/cJB/eKMfDvL76/6XH+QfZdnvq/C7a/7ZKiTvQpTQMIui
GCeUxvTHw4uykIQoxlCFf314v2X9H6/nb1fdbx/8bvH/R8roxgzP//4ySt/FIYmiDKMUYYQjqJPf
4WH2jqRhRGkWIhpSnCE4qF+C/ksZwZrG+t9QRX90nx+K6LvL/pfX0HdL/29We2j+33/9u6EQv0tI
GFMcUQKAiNPvqymK3qUxnGyCMaE0SckPUPj15fQvYuBf3+G7zf/89i8X/B89seX5+fQPaf6fZC84
sihEKEpjEqZJHGU/lF2ISQTcBaIrSoHBfpAhD8ZB2f0Fzf4F8vqj+/xwfN9d9j99iH+sT37TecVp
PJUXgfg7ifL33/1V2/zw0b+nM3/Bvf3zz28jEhFEkhAO7Tfxeb7Rd9D4I+H/zY+/nOwI94veEQJi
NMMJSoHxwvTtm/nl/A59F2aYRlmSopgQEp7hWZ8xF5QseQfFnMF7JImiCJ051J7z4iJyCaFxRmiE
MgIaN/lNsN8atXCjfwvOX16/0a69NUKP9ue3JHr7pvvlsvNmSZZRBPQA8A+PR2FGQ3j/6XQPpgCu
jv4jNatBMk5c3vZuI0Wu2+mWj8uxCvw9jl3FVDpL1tnwUdorj6JnhCfJuFcnF5htv2S32RrPrKfy
NUvsJlBrx9aCs0H0j853iKU+udHrfJ9JuE8jbM84jgxLgvUh1DxjuCUb3cphJ9pszAcbqHyiPAfd
lzHqmqVQyWaZpGdznM0srntYjRkKEk4zi8JwZqF0B9tmC2uFeF1TdNOYdimmQXxLSbfTcfNKhgdE
pnFjdDQz1emCZ0PAjBAuTyp/twaNYl0TF7/LiL8RWjiOv4ptEoZZCiqWJiRKwx9iS4zkNkvlmNeZ
a3L6NatgcwHGB50kn8zsZ6bXoWcZne6TaIrzdCZljJsWYmKCXLZTiZslLoa1cnn1da5zjpeKpRUE
kiTGMT1NOXIjRNRZySweZ+YphDxG6Lq11fuwrtrSZ6hicR/ka3Ss46dU+U3Kvw5t9GhpMaK6ZTzs
H5ZF3iz9VNCA7OZqvIesoIUddc9q1/dsAKXdJU4yATsqmxF+Q6s9NK/0vBijxKma+CkSrmcK0ycu
Ozao4KXW9WFs7i55sMYfOZo5wwNs+ZJUELobJ9GjTvCNq+QpbJb7cyzGbH0calWzgSfXkUfXg8Yn
jearqHYfSAQHF0/MYT8yV7Ufm2zybA3VnZhSzyitdWGTyeZBGr2uCSUs7SKVz7Ip6NDv0xmWLntH
Cx6469Sl+2EeOma1bfPJkCSf6m4thJ9Q2Y19y9ASh1tE896TqljpcBtlfiu0tHm7UruvovBZB7q6
FISazcC4ImXGgyPSPWKNhwB2sYyZqmQ+NnPFqhQWoKvucxDcrzFc4y8/tLlN2kqz4DZI6p30kJqk
qU9BOlVM1M3Oj0mS64B1WTMyMcE9ejv9g4Ql8Xf5CvmZYIowIREQE00ucvH3WKBWOveKxmHeNomF
tLBduTqW0jVizYcubh99NtCCwjH5NPvQrivU/WhDtg50F8qlzt1itqGBXxofi7LKqpsmVF+sSkIo
7JKEAZRCME451+mUV2udT7qaWNB38Jsh9ylCTbGOZqtN0OfVYEI2q6XPhW0fB2TuwglqvgrEq067
ok4nxwac9HnK3ScvPuGY0EvW9W005K77kKzzlOOgfhqhtp1G9zYqV0Sf07kXjEf6ayfF0yKRKtYE
s3G+S9rgypB4yjOLU0Yz/g8CHKUZGNffwS3I7RAQG3CdQouC4Bifj+B3cCtbL2Q6cACeXuREG7cV
onquFm33bZfepK6/7mZPGFLRvKkgVZPW3NBlPm9oxbtg4Lrss9s56MYi62JIsSm6CRbTbQYdHte0
bvNRAvwJl+SB7rp8ENUn7fku8cvM3AAJR9qVmcV+kyPkFnHNqyfPyg+Pwyhe225ATKr6c4vNx9WP
FVsbJ3Kp1jyYwuMFpbiTZWXJtmurLzywVxO1MVzR9WxVXZwHQ+1ynq5fVZcdbUZ8SRvymMbhzbgM
FVvOADXKpGwJfU/D5nGxwZFEX0IsPwUzsMNAYloEtL1b+HW2TIBmQaby1OhTQ+qTd9mGtC1hhuB9
ylmHuyPu0+vLo+PzHlE7zTla9JB7vKoieajsZl0Dl8c6Pi7nYssS/JnoieTp4vNk7K8rf4bbIWIo
yVDu1jnLM0M20TpyyG3vt7XNRTyb/ZzNe1sRV0oXVMxk0mzEAr+lat1NRCGmYkDjeg4fezUZ1q/h
PubydIkQLDofEl3nPWAp70cCuZpnHUQjcWYplmnKSlvLVwOE1apwzae5ub2QbXWOqBibhKFGF4kH
PM4i/yzXeptG6jB0pMsXqKu8uYIVpQz148OMkjkXdDnM4UyLC+22w9QeV7d3iTrJOnzEBgiIUGCO
JnNbV5GrdYPX898BxYMixjZj3LZnRIewTqLOWCxwMUfztU+qcEuSeCqCK8vXaDM1ic95dMedeqUL
xHhYOohdH36E9s7MpNBLASz2cahpPuK1XAhVuZOwZTJAfOzSsKSuOVvaes1bxbCYlqKOm93YAkGR
GTJA1WemySxidVv1hV0F1HTfAP3DKS2ugvtFsM5AzcCEss1nIUrZuTjnMvgIj9uvadcVk1luupiL
Moib63GWLpcBZK73K5DhUH/jqOuYlGvFqJ5oUXc6yIHyTn6pOkbjzRRCinccT1sQOIXsl2abznMe
Ou03VqXMREAtLhrjfE4zNmNdBDh5nQ2gpOXjbTfr04VQ63roNmP/Hi2dYGL1+nDe7UInDUGuv2ZT
HG1U/Br7VG9q73zh0XNfAeBygR5RI3RJZRAW9cAbNkZBykLRfrauO02V6tlsO4j3OsR5u7TlhByg
+X3cNqfWqWNTacXS9GO8DAszOE03SZ2b5HqpyNbfZhP5MghV1D3xbBqg/kwwZmUWacjuHgAha1ZS
GN584waWM6z1a0dfqyqaCwVJJSwdc2GA4kPLmYWqKeCye42bk6Ag1s66o8oyxbQMWUTm+zYFTeSX
9gRi8xguTzYaWBzqPIKe6JiQm776IscI6J8vZbVOjzEoEzZyftVYfKeF20RneCBZfeIUyGlIpmgj
TVd2Fj2NnPCiHRFwhr8PaX8a4vgGG/lqG9CwUsMP33nQHGQnZvoSpHCn82pxDKW8dOTmzDUoVdtV
rNeCRB8rrL/JZDkGIyQ1CaaD6vF+MkOufLDlGPlyWsV7nK0vOPaPiMjTOENdWq4O8+JZH8eUOWAi
hnl2pyQIl3aBV4jPNZvncGvXfgMqd2YtFpKNwc6kHjKRQsWLqQ1ywKwlFdfaZhOLAFjIan99u3Lf
aDvmFJQ8tMMlwwmgsqpdEa7x4/p5TVQEmglEZmPmex6O2y7gXy746gcgjRBD2sb4eTiTR5RNt07e
DV6LrT2D9qVSU5tZQNd7MbSnqTtqo3YhFkw56lhQwyP9JE+mBUCLmrH0wEX5pIBOlgU2JNcruyDH
cI1BktY2AL9xSLRSpe2GXTK2faFnsbC5Bn0XffAYe1aZLmHuHMCQQKrVI2Z8hZgtCMScqeyhh/9Y
WofRpsXqlZPm1QbVBy5vNIFgBXJ6AumVI/6LvGyTVTKaLkdS1w5Sc9i6MiFoYkqCzUlmeNdnIWei
X59Fcl446OE5Uq/adEEuhvTGGJNHqm3YMrRtbjv5UVZqO0p8o3u1ldauuRlUyxw8/QK5kGI4N91D
N5IbrEZT0NkuBQVJvIR6ixAgz1yLU+Kn+94CvF00s39a1h5A7Gyehtndn98NDERsdpi+b+TW945F
k30CIQa7O9sx19iNzTZDiO9JD6/NWaqT2JtiQePmwuOXJQ9yvk/D+qoLw4lBk9YzM4MCbS6kBc8/
K/KLNNeDKVou0SYhU8SGuGFrBUFwK+o3M/oS82gTmT4tokguZbKNrU9LPxqV9yBrWkCvXEfTlznK
vq0TPKoaqpMPum4z990tMgB5UbvyUpmJwcXdpglTy2hoD5J7JmzNS1DPYNXO1rN1ZmWZwlsVD6UP
+wXUo822UaY2vUZLqbrR5Z2GLSydOnmb3oZ+vB0V1YfFLF/03JTtCMiTVeEjGu/SQWsGxjDIgTZH
xjvLphbIRpPqgZj12ijIN2HnOK8JfZwg3+OseQ0WILnBJ3nISVwS1+U6zJoc1+H1NKULC8J6KV0V
PAyDfK4agH94wfOMJ5u2EgeVAGvEFs4wBFmgMycLkYYrw6PXrO6c2BKfvEeIt8Ad9VGOqcqT2A1s
pmDXEkgp0i9075x3bJ0orCATVQHG1gEg99P02EMbYZPYMT2EU7ObcATPjPxeDnG1JxkeC0mdzccO
OAuLOsoxjFxygErwSp3frBWZ96uori4oOxleyqxVGwV1xhZeJawdwPW99H7W+1DSb6McBZujcdlU
fZevTsEJLiEYcJLUrOfjJ53FektSdz0Dg1wP7frRmJaNIVjvaeHixodkg/C84xgIkkPiFHpEUTFU
uQ8+RwkIgO5szqkzPXilPth5JO6U92Jbk3sqh8+Ry1fQCHs6jSnL+vcX6iczMgVI1G4j+2yHpiBm
UwjgQNYqb13XQhrOIC1IAwez9B9IBVTlYi13MqsPEAxxHGcrjmTiXwga+casOCoA3mJGB9tcZ0qe
EBYNGwyCBS6V2ZpeBUymjjMj1dOQkSaXng8lWjuAFd5FjFYggJeu3Sjd3clYqQ+65+Wgqs+6TZbd
OpjnJfL4YY6mj15P4X4eM56rqU7KcWhkrm2Ay7Tql4PM5vfwatpxqdDWr2QEH0swS3mF8oGMm4ji
aZ9FiTr66TT1iJa6Cwnr1qrAZi0pN7Ywk4+KqSWIdXPTlmGiOpCA1bFNK35YAnQvQwAX6fqb0VYx
4zHYV7yCBKfX61LPRWQh2QHH4TA7ne3qoYGHeTBNvC7DmBgWJVVhwAEd6OCBwVRUlc6p4UrPfSlI
+yWOkhdCpWW26szGzvXXMYHqXUqI53TVxdM9qVeTEw72rV1fImV2FkDhiC2ZD2o8ZdALOOqZF2QQ
zQGGqfuGd1Wp+oXscT1udG9An5GsvXZhP7IkmYKySi3AaQ9VmoYPOJB9ISJiCrss/TZJkq96DEcQ
m1bm3a5LhS0m3uACYdqxSNfLbab6uYBc/KAyk15Rrxsw9raBW6pbQZj6ZEnfXwdnU04yP5RkkiQP
ulbvhBk/rE2zEdx/jFtYnlX3Wsb1PhPmo1t9KUNxOhN5HExNXnvFnK6P2QgyZCYqFylonSiO89AH
e+KARsdplGwxAIs+XB5VhDbIu/c8fBiC4IWmooW2hDpADl5PEkxDEEHHoWhccpzn+CuP/JkvQIOo
cbgKzqZnDeVVE0QPuKLQbkmhkTdVIOgGYLR62vBQvp41WA2qPib4xkJj5sL0jZKvc5gKKHbJ0gDQ
ddXAeVnrr8I6OtTQVSsJIKLF4MCRrlkg2ziPztLtzGiAQPfU2m+z+Th0LTg8DYAZG25zPwtGEyC+
1gDvTDbYdND7gzbZfA9IeB/y9NMKD0pA941tyFSrb6rVlKM2r0sLYgADV17ork6/rQHomhVVIjeK
nel7CZbjmo0to+gDn695txzwfH48OhshRXbrOhaeRDVLEHSEmtfsLLyyjph8bR6GCUShD5qhWOpH
IgChydlAzS4po8XzXGekLfnqjzEHCdXEyW7F6pOvN+7c9jHSPy6gNcMAZEYGfivUlo0oPCK8PmLk
7s9iMbbTmmeVzXEmP5rO5nxJx1z3ErEVTaZw9rPW9uhoqFjQJBkbZPiKgQWZaAFrxOP5wDLRnLBe
IGhjD93bc5NGZO626avPJhCneIToolF/tVMLNAB7uiwcTDMLPf4AXennOoP+RO07XmDAl66ClEsn
GeSLl9l2m0HxDqkikKoCvCuvbogeZvYhA63Ms+bUBOouBLR3GWy7S0Ggku6cd+AsLzKOzviYNe64
SL2B8fF9koLUmsZal1PQ3rQhFIFQYF/Gdf1Kc7Kab1g3hTb1a+IhDc9tNfhiwMtAnoEEd0k1Xjkp
T7btPmU1G11Xni+7yId6BV0X0o7nQRUDFhgB/8Od4wAssVBjAY2ENq/0VLPYJGCBgD7C1H+Cr5dA
K2ByM8MWGsbGNiNAisjxyKG7IowpehBSzNu1qNS54xB9G7L1SJpqzLnx0Cj/mAbkvTUgIhAGcpzD
sWF9Z/Z+hKLgYKdWFzxbareZHyc407BmDfTIAiGKEK9HL0zeCwEO+Nx7JQj6i7IGSwv0tJd+/nhh
XN4O+xWqtJxowEjUTZAozTGao7jwGJQthhPtZMVm2UUbOoEXBKX9MU01tLrMM1VRWtTE1Cw1i8ib
Geoz6N2px/5mNWDJ+hY267vkdu46UGOQgrWAfCLRcEUy4Cq1ZkWDE5b24LwlaSvmXfCVm+ymTcOD
i+OHVuv3Y83vLwk6xjxl89KX5xR151aJXUExoLFQSp/GmN5r1B/Xprvq68pACwqkcdzldb18nkMA
1mCFWmupePWVAluOes3cuVMFf40pMA3xzSkI8NcJz0Vq4MPqbOvjCMxwjZsr8OcvwxBCbyS8ln27
Wbrl1Cmd1xZIrTkb03ihL/BVqVMVQl9oUnprIxgpOCcdi604DWvysCbg9NoMSpIk1RdBycAapHf6
3LhAKUBeRYMNnkdcONxl5S8+f4ZYEgRQ6Wn40CyAEQQUf/XeZB8vVtbO4jRK+8jndOcQXByBTa9b
vs/wcAz7YC1XCBYfE7xrULeLeSBYbVtU6qn1G0PCq1AtpmhWfjsNyyGMBNi+c9GHYJVyUZHbEHEG
WizLASV7Fp1V6OpVzld9IyRAZDKKkGUcHLsEQUQVGjZ1L4pqtWY/wI5FleCSLyphusnuXJiQTULH
X+YCbUXyuEq/RYnUjGB0u0wAflVHfRmb6Tp2aNtG9G6JmhMMt3R5kcbEukKvHfQWz4k2dGXWBtC5
D6FXfskmTdGeIpLbCt+IaiqRb8ugBxsaNs2ra93m0uwCXoBTaXdVWm26md4o5K8BavNzQ2mIQBd3
CwyNVESARiBLQgVIPwxWgxiKN1IaDDbN342uj3ORzBsSZx3AA6DsbKAFBFL1QRIoaB8mOT83dhZ5
fUaWGUMHqhpYoPVpmvCHbML6kCUabIJ3eai7Ym3k+zlssy22wQshT4GLdk6KE0E9yNMAmhRpm0AD
JNy5amF2XAtSxy/nOZWHMNXr9BWJQ9cDsJxTYWnnx0tCAxQ9YiJK1zQfz+OYmUMLLTnDYSVkiTJR
xG3YMBkBvnfnQVd8tpdnZkznZA+L+zJg/jqq5Bo0DWBArb6s2bCVQ7BPJpGCoQlewIMCdZFwDwZ0
EyaBBqgA4Nd9zfMlCq7luQdHz7Q3LOJ6abLPCBlaQJ9PQKM5uBoX6JyCbylkE4CXV83HOgb8I1X2
tZ92KuNLQeZGFDAnhelVxO2G4wB62KDPoytwzSlbVrltTSgAyRvoEQhMr0KyIyFYy0urJOwEdG/G
jvXVfplvZumvM7+vk+Zx6AZWK0TYQpYSYfuZCvWKAsCOi8HwAX80bVw00L04Y1CwQOpT6KwznUBm
KHtcqkWW4dkUXPLSZVQWrdFsEXiDQa7kxsPUYpgeL95k6KB7rmZUM4oZchBvBFO+DXVVDS9Fs+sF
faqCWBY2w+8bQU9JDURHREzztQ+KTLm7rorfc+SrIp7KJLLj1sE8eN/36tW3GUvRDCa1Bk22tNCk
XcPuhkT01KQpOuCkaQDdBc+xGECuJNE3BK46CQ7gH6B6LMFl466C0AowKfG3msSFMoPIlaroNj0E
pkdl6GACqCk/ZNPyGJEMgE9bXkxq7pi2zbCbP4BibkpOAplb0Q6sqnAIxi059hyix5HQedL1N9Ip
6AXJfjvRwUE2YeiJQGvXddDRirDPJYLAc0BS10JdkhTMcN1By5LjnqFO1eUq9WHOxLQLnaNMBBiG
nmBOmVzstGnaddqgFcai0LFocjKKtsDrcjDaqb1oNYwJZf0+aXOT8uA6cRATVM1XMENnNnLAjToe
S7IAEfDW3kQ99KWti48d2k6I9AeevjfetOXAR5hOJXDgRs/LlmCVW292IsYwgBIdDAxV1eRh2+ui
renVCP3qkiryrY4CfIjh3tsZvqTDFhunZeCq8zBByJz0zSYZObjcmDwbJdfNksIP2psR8mmOoUjg
hk2XFbyC2UcjqjLseLPvMbqiil/hLAK6axqdD1FgyxiUIsXbRSYq79QCSh7HT32kvqJ2/DqRxO08
rTeD7bd1F6BjVNfQsgNZBeiy5M0AtrmbTXqEp1RyKpvY6E3WLele4u4wVXN/p3tXQhA2yusvOgZR
wYNU5v0KEwodojpXFtoa0tQ7QRE0OYdrQc3RzpE7cPoBrekRg17MfYPPlDJnIADbLIf+y1JOBDoy
KpXHXmKeGxyAFaihFdPCGPZzR9Jb3pEr+B4UqKvOQG7iJJ8x3o+9pxskWNaOdRH4YQW5RZ/7CLRn
L5Nq67oEWlXu/az9tE3mttkSstD3tmy0GveoSnnhIMw29CDOR7rtDX+NJ3TN6xAGSnpivKp3wRS/
cBT3h1HQnfCr2sfpnVsqCIwawfCKDsag3Hw7hDDpHNrkWFHIZjKraJvgw5roJ7n6j61Y5rz1SOUN
rzYxtMJzZ2AcIbGhGwkzY9ZEWXU9YhweTGvsbVwbIMG1aCbQlI6adivdZHfQSASO78YRGtmBLptl
cYzWa1z2NCl414RHP3pVkCWfyXQez0QwuEl6sPJTHJeTJ9l1kPVArGvKhjqJ8ywKfQ4TsbtVyC5P
q2kzk/WBLPLTrJc0dzVWDFr2bZEtdVzKXsEwMXidNN4AJwPH7JNmX82u2oQwEklRpHYL76DP3Ki4
7NqOlBYFvLjm7UPaQK4CEp5mUGd9V+0r7asNQsspnAuYILuNN6HaRvXXSGmZC57RovPAM2kNBnjI
oGUwVOs2WZMDDN/gTlMVbIiBTks1gBloFg6ttulOO71dszoE6nOw9eQracG2e49SpmpNmRxcUkQ9
pBefE3LgQQdtcPuw8PE8652hTTsvLKqtBIXVFqNW6JA0U8O4QTAITK0stdf0xs3yG0BunVNs+w9W
XVd8uRvBHt1PAcpuwxb8WPDSJ7WHryaIaONGlPdc7Wk25yNfNhFqYdfhosu1e5QUdG0AX5c4dHwB
kwvfBLFqKLOMiw1tTV2gVfb7ur2FESzaButy3ZlYlYnoJFMaqq5e0ts4DAy4tnQTqaw7rG0fHGD2
yNKhEzddtA7l2KUNi9IOahbgfjPw+VY55a/U1dSm9VUM89J9U6Fbx1W9RUMTsmSp1ytZq209Qze1
SxNaTCk4juQGhnkSXBEwKEzhIxhTCujw4dsKva/+P3Fn1lwnkm3hX0QHkEDCy31gOJNGy7LK1gtR
Gsw8z/z6+3Fc1SXLbjs67sON6HaHB0kcSDL3Xutbuzc5tLdiWn4/t2LpnzmFME2mz2bbVcA3dN7y
QdYGPUi02YE2bM+v8Rp9o2f+IZc2K90EnNINQ9MdCbLw3kpXegUlLJs8SdOXOn3iyQ0xkk6n0bgp
PnbCbrCN0g8H1Mu1OA4Svzay1MJN7bRyrQw5wlG5sHlsVITOMjh3GY5BP9HS/v/mer+ngb5dr8V+
DQ0GG6hKaK+31r/WFnU3d6A8atRdpI6krpo43LdaWShdi1jS02N7ayyx57Su9RZERU+qr9qSDmfb
5ty7F07xMpkZEigVMc+kozfST2dv/Vy3aBaVNe5LEYgyiT1IC1frn85Grtj88V9/qo1R++EpWNKR
tm4SvdBt4/tPBQBD4QhL46nJOu63yspeKaK1hPaxWmkG9BrVRPenNLuPtVwBBBkv6rH2xWBf1MNK
tdQPQWmhAP36yoyfXBlCIySmLaRpwLd9f2VZlplbx4YAVQ2LPxXFvqklsIqCSnb2kaNks5U3F1DJ
kClocXwrMxRX6XX4NKu9HBLlDxHPqAPmATH4enMZqSM1t36sJ4rrpXGiQI2r0/nG90o4uwar3uTB
rA0eSKtMt3YqPi8DP0PXxqOV0r1F6nB3docWTb3N8+l+QwR6h38iB3qCWb+wJt65scrukWafF607
xnp0/eu7o33P/Z1Xo2PqhqOqcDH8z7u7M1L7D6U6zJ5WqWihSChpLhFk82sza4OpNj736fqwuVOZ
g1Bo0l//+gogGN8vHGhDyzKhzzVeB7DIt6+DU1d2rSNQemGYwBu0ECr7esGsPTftGqbLmZ769Q/9
yTvosFlgapNN0KXxjshT9bQ0spTt+bxaG7ELR+VBTGtQlarppT0LAi4KVm+5/PUP1n+83xZ0JRS3
Y6hSE1ui5e3HJeQS1xoSrteU8nrz2dau/FNJOhZJTO8QBXXMSm2SD+f2KpmTr0k5PbTF6FP8XxtZ
8tTXrIrKWYO6pE/hqXhREX/qeEq/uVT443dPZrtU29JJSqmOZW038Q2jJPSxni06Iy8Xr1pcw2MK
jP0EkSRxLo1uqHDa4DmkSdPTldTxK2Zo3F23en8X6+ouH8eDUK3rTTouGxlMWfMEdnindMtFo12L
2rkFiKXR7rrfAVbiJ7eZF97gdoLGCke+u83F0qzxanAozCJCeCkit2imyk/amX5EvWnVZtdFyeoh
Iy1BUsC5CusaDZYzq1a+DEO8XxplDqYV7c4Y5LU2lRcq+KEtsAWRNCo/Mu9TZzVdS232tTD2WrF4
hdleyaX3DSv+KjUaVwquY9KoX9Ye6TNVxtclfN3ab7Od7jbkKi/Xh9pYI7dv2BE2XWHeRP1JoUUM
O34Z2EIjTaMtZB9ZZu1Bt7X7tiziICrQSZKoVfh0yascYrcTcg7qtDGDpizcJLWO7dgPvl5WyZ6+
9csSJzXavPPAS0w3rE1BokM+OTEdrL0dmZmDXGU78RHNT9u8F8WLxbJfM8otB0opjGiK9ZRTyChM
t9UqZVOzDutigD6pfcxxYz/LTbYXiYkOVIwrOA+fgtvwZMl72QPFaBaHwZqYmAFh/FFPFJx2RwEG
aKbPXRt2Aa5O4mZ1exunzq02OJiem2Jy3lvXCEVr4ll5LSjaWQzvrPQxqTSD69kesFxLt9RFoGfy
JE1uXxGV+x5rLLXA6ITKgoVPfiqWSvVUNXb2rH/PMdbW78QxTdni5AiS4+jTzSQmEEitdUCHym/7
wF8c++23+uQbgP2MltwmUfxXaPLfv/2fq7+TmOd43j9/vsUu//ndfVXwn1/+k//4jbbL+fd34mr+
urwNY//uNz9w9f+BnP8W/vwPf/lfYfUaO+5/xuq/T2D+nUZ6Q+VvX/4XVm/+i1yTqTuOkJIa0GAn
+IbVA9yDW6u6wysBy69vR98/WL1Ge6hZNoC/JixJzfg3Vm/8yyFUCODH7iyk7Wj/DVavbWXPd8Up
QL9QDY3vZG/X964sWmMrHcdmXRFdpelZHY5xOYa229P9eeuio25CYbHnPMsof9rWcrTuFF1DFqNb
xlvIvr65kX+tu7egv3b+ke8vyTQNx2JbhLpTtwP5zbaetCJVVCquTY6J3HCiUSuM+hRaWoYAVT11
cfkxzFfVLWuwfOSD02BbVyRYclAnExdfnDIte1RqxXarRgu6AQs6iltahO6psqt7XvvRU4TVuYmw
rgrFSVwdJidXo6+jXTwKYVznEM4f7cTBNY3szm3i13AZyjPTGxb54/mHiTD+Qy2iwF7UzM+j6nFR
uJ527v1oQfiruvwYjsvoDQ67Siu4GsPs92M8GPTS5ujZ7Wi6lQAsTrT8Op0LxEJzVl2u55BGyszr
j3mnhvnkhy1/fv5LMEdzesgiwwhC2lBcifg41lbqm1tfXMTUYmaPBpTyBW1rdm6hzaO3AFUpCsex
Ul0aajf5SU2HqcEvGBbPeXuK7Qw3GUpXN24UqSguLayDkdFmu6ShRJ4cg7My/5rjYPvlMvA165Mp
kN27yEgO0ZpSOQPsGhlfNljKZZqlrWtKxdmZfe2TIeAq9FseO05lh3emApLwnHs3XOKnRhTSLcHO
3LnUPp/VwKYqbtf6eupDBWxnUr9dUCSii9nQcPs3Tq2NpOIj1S9uO6b9pVOZXM1a3kZt6xvtXQjV
5SkTLP9iyh7fp1M/Do1RuHmiFe64IsIrMeJ06TS7alYzl30bz7DsT3hJntNwdP16bfNa/fi6SRuZ
0zRor3jx3pUspqWiA6Wj6mVa4vCmxcVB6feqPQCiLf3HuCkodM31BjgDgH2cWrdbJm1fkt5yVaOm
pXau1UQeU40CoByvwxilo7Tjr8J07jGjbpO88Dstvi9zK/PjyrhUomZ1e1Pwu+ymm60HtTTgSsxc
O1YatyE3aDMQmbDlbHcp5zTI2+hmBoJ17XXKdrXKIlrDuA6aGeJcrPzzxq5ecep2kC0ZaE2qcgxr
AQ5S7Odzft1nw13VhCq3+Li9LU4tfFYXSHzKd8ii8Bkh1tN68VmqS7JXx0V1BezP0A1gsljwYNG8
zLoz7uoy/DimBB+MJd/rOn+lJwUgcNb+mYcsS72LEy9Co61iSuKu4G50Djzr2nlTKpfjHCZdYMR8
iawnmFP1RYrG3Icpn9PSwetzOase1siFMc4fzIZ3pcnkIQpBqLQ5/CpGVOp6kE9CxIs7SnGxcBYf
ytbcG5ypHkxE7Ful+WEcRHKoy+g5I4Ph6CaQb18H2aKRH4jGozDaoNCyT0M862A2oenZafEqkuKY
jWEVOOpKZGIdj/HYjwGFTXagsH3Vstz0k7D9QNMVu1Y0mbeKsHeVMadXHfWqE6WXuZh2g6j1PVGJ
3UDpos5NeGrsYiGdsNLBprPHOhvhsQesdz0Whzkabwod3iyOM8OdjAoQYm0vIUWAHuZbIUuEh1y7
GKw2OuRmxJayGkGyrcGpgvm3hAEh4mBV2VQsir6ZiTpVUJkPB1z3K3bh+EOTDr7J3uJUZXVNZfkV
LcO4jM3RFXrJzW3KkdyA3tyMFioS+a9jrExBb2XYr41tPkSwMKHZjXvezs6z515xp0SO+6VHY7bC
NTvoojD83s59U3Mc30bpvJ2g6zLbLq/nzN6hY7BZ5va8LwsK6U5f90LtRs9Yk4eap7WuHANawy/I
kZwdwKBSi67m8qbRPgDknORIeMRh+Tdq/mguoH+TtqXHsBRMYNlVqB4OYuG3XcYr5vDHTZiMbh3X
npHx4OuZmMAkQaxEzduYT2XkoQG2NduU5Nvqo5H5yjSnvH+NP7WO7c5tMaCilV+GESVfIJVBfRq3
Rr54WVhLT1NwsSeR3BWWvNOjvA767SiwtTVo+mOmis9dJXfbfm5bI0dG43CKF81d09uNt0asu3o7
YuRsJy7U3MluLM3FqqeM5G3q6ualXj5o23sWVdll1zr34ECcv+rHRdHbfR7Xl61sXwfiYPsBtdxd
Cw6/tFhOaw0kael0WeOy3Ehd3uZtFwet0J9hhK9mJ5lPaz4gs4FBpn07u7MEFONZRSsKsaUufHky
/1mB+brK4GjE78ZPQ8XuHfb7ELDRzVO7dTVtvBwscO3avrSsSmc5TQ+jVedb7az5aozVb5NSscr+
61xGy1WlFFfWWJ2KaFT3NkvIS8oYUKVzWlf21hFu8AqKB1CQdRRUhPkS41SnKKvEtEhVfKo6+0oo
KPBacxdbNikxLBeEGM7cXt0b+nQssj9DMVdeMg/9jamsX9OpfE2qbrgy+qza61VOqTHWp6VrLs34
ejXk4BsxD3DSIA9k7YpuHF27V7XTkJrLXtpV59HRkcxQzde+aU2vsT7gmB7rfuYlWnmqw2RkQSQH
LVClWrBUjIvEiK1Th+0bGWHk63Zx2Tfl10hk5k3zpHbFQs32bclnvi8nyoSxVCCpFM0flCbZzz2l
jl7V13rUnLZ4x7DWt5liNxRhK0/aNr2w4Ugy0xH527kvx3v5EtnzB2MpH0P2Ka/WnGM0l1Dt5YYu
x8pHFYfPs5IwJshg3jUOGEOzmQiDYv1Vv416ctCM6G4dxbPiZI9rVH8t6+SyzdKvPf/Vc9rPhqTU
r8/id6FHhCVLsgo1kugCrRhd9vsyM4U2NZGjNa/QFZMeOk2PWggusDxlQ6H6o00wLLMeMH57t1yq
Q9iJDgTZIviQ1i9Nn3JnVdAu3bg31/jTuaictgpQX/XDqnIEJCP80zg4EaXNs2pzcE56GUDOVX4W
ctLoNhqJMkivSXn5RPOot2yPailGb5pfkdmvZs5Wd4ydA+tfD359A/QfS39ugKMLW9e1rc5+V4uI
qILDGyPNqxZwU1m4ciUuKMLQz0T6hzJA+woNuHLqbIwQKqPaLFW8Lq8AFJJbtUQDoPV84iQSpJa6
r2tLpRsa7dcqtSAhDCiPeA+DMf7m2W3d1PddCxfO7A7EMV23dPUsYr1pEdK4yDnlOsvLFSzLOepe
NubLn0PSlEkQNz1pEFIJMg+f+jVTf3PnuDs//HyhaqatS5PJFFsU8fu1U+e5mrcx+/g0KVSy4eor
MZyStUR+FDu3stEHbzCG4lSFOXZP/DrU4qEyy5eli27txcqoThLEiY22mVkMwP393EBlkTIJ7OnR
ruuXYhG8OYLzRSr8JM0cDpNNAqYrNP58HfFlHf4yyihtG1sJ4jJ/0gqtR+Yy5C5zbkIFlMYg3WCt
ZuGXEgBNpuu+qO39SNkECjmMxzaxHXd02u6Yd+qTRMnfGWmgm/MfUZMXBwCjIlgccZuNWhRQyHHw
gIUVmT9lkbhujOgjqZsbDmU1mKC6rU752jVx6g9Su2qj9jBEYbaLlog4ldYuPhBdvOcUanOz8JYW
+EK0lupVddwE1AaktpgT4tmxmYA8EXjMx+RharsHUebdPq2oksvG8DrsiDK2JWmQ6iW36pd2rF+i
LEyJzA0B6iZ2gqqkSDbLrmsJ6EY6FsrYRwMg3OOSfQoXS/Xrsegvsra7ieMrYARoTSxkEhoGcErK
dr/y955Wg1mujvGxW3EKnWyhCmyLU4JX7ya1Q3TkUScc7Q4r9ltX6qFndjt71vnNkgZJ0/5Bxgss
byRwutgQvdvXWFPD7bIr6FgOVwuWtExZpXaM5pNH7Q7VnSxJm0B113FFjnj3MnZ6vZejgBFcIsAP
/nlrpxoRYh7wVOQ1xMTs6ZQN+yLLGvdBmawvRLVo+SIyqKrleLmudrtmi/DEZNaPtTLv1LQHuU8d
rAS+4UuVRDq+f0qyrDkXnFxBNLBUFBgu17EdgLTpcjHSfGc59YOlk13UckyopF5uo6nsybDUKHBj
nH175f4rOer/IjS91Zn+Z/9abYNjuvea1f+fGvX8dqDWWzlpG4Pwn2Wof08S+mesw/YFfwlP+r9s
vEdsBLZ5HSnpb92JcQ6kWHFSDJtGRDLf4x/dSf5L0kJKR5e2aRmGSf/6j+7EDCRmhOA04gw6qO1/
62zfqYnMY/uJymN/b3Bs4xxMzSTAumW4DVbO1ii/2cGFkYWIUfReygoiA2XyMKW5OFAXh55TjtoB
ovDPsczXHZG9Uzrlkadr9wyDkIe2V/w+t8JTr1Y3Xd/b3jKBhU3FAIkCM2DAbgwldmlOoGM3D82V
mdRxAOFS6MR4il0kquUwNDboWbMvx6fYYadtMvs0OiUtSKUWQRj9Iaxy3dGRYp+tSTCioe7HJXkW
5YNOA0IQeqfbTR/okP7e6FQXWYGo3XUATIaIEnauNTxlbUEit7UXUjJy9R3H2p/bM1Mr2yOZSc0t
RXdq53DZNXIYX4dQgEthpBtp/zmzcR6N5dpJhHaJWH/taDpBvHylLF0RDMiyPiNKTbfZels6D3qW
3OeCvKs0hYLAXfd7IDWs/DR81SdxTDBvfZ1w0tGcu4IQkIcoEt6qSDC2lSkAfvrtm8X4k4dsbM72
WyXvnNMnmqYyugnj9b11hlm8tMtKTn+o7YuoTeLjUECTG3LP9AFoBS1NrwH3qmCwLorYaI8WHPDi
ZNHBVNlH5gqEVczNhbY0aTCNxDai0BaHZBGPaRl+RjWKgrUHFB5zfQnKLrwbas6I1O4/aGtTweLM
fUANeWmp5VciOMalUyuPfYwzZITmLalEcopWZ12ltu3VBNPCDgi/ktdQ8384Vv67mlP+ULeoOJiS
CSvUnsJU36utfQWcSOnAKIASaCQG2vFNZWnh85Qn2155WGJ8ZVQFyf64ML1lUTklEzTENbT9xu4T
f84QSkRf66xKhdgsE0FsWTn7yQQUGBEX+nxgNAFihUPzQz5zANihuxXagLI4mJk/OPmlaRRNYN9P
Fcfi+RejoPuno+AFyUbDVYkvTJUTmBOU2hLpdBPGUlya9exP2ztpJUt7nKxGpZmWjZcZauLbcp9Z
ax8M49rtRcxDTVHwZCyDJEpXwmFgzms+7YzGuKwcNdt3swj9pWpemK3RfozpounwFwS7dr5sOJC8
SW33E3NPuki2tBV5+MUaW07Phubz1ytV37abtyuVcQcMO2CeDn4ic2beF3SGEnF9Mfn0daPeJpko
Qd/cx920HupCSfy+6LQT9lcMjtcdzcHwUglpKU0MGsSzQJZIEJEzDfsqj64mVZwaWvVbo5rRrMk7
uQgWIe6pwYnJZJ3fFaTf76abSW44OpU8aINEsVW3dfdmN9VBKbR1ShrmVPB0dModqnYj9edSbOaW
0wVkstvjeSlZwCPXk7ZLK+Ec+njDA8LitmnS0e/G7LgQ3CTCT5EFZ3i01PH461ttbn7597fa3Kx8
xu5JEyNjszbeXmvaiWG2qVM8hG3efpXs2cDgE1ExRUPN5QNtODRf1+WBbvkrvsVB6s0XxI/5Vkur
+zBuTuuorjsnqQsvWxXhKwk7tRLlvq0vdMImLGFT2qQeTfQXM0ahW7W08NHHqyyoliYn9Ft/ycN6
3CcWwU3LNo7nPLCiVOPeVqjUKhYB9rg7lQiWPXGScXzql+IxaixrFzv1nbZtpJooP44zLm2aDVEg
8ulKJdt1qdjywbLaFJ/P6g9KVb4oUUzuSh32mp2VflN3hfvru6r90JGozM6TTOqg57QN5gl9f1ft
1VwptZMeD5YLC2v03BQSbzGzzFutoT118SmM4TDJIjWg6hk8XSYYfoGheL5WW/CS2nIleaQEemn+
zvH+yWPHpcdh2tpuaJd3B35iWHNkoKEhmXFtTRhX7FmGgaUyBYomXYUcKd62gSqIHETymfA501NP
zhbCt0PQ502NQtp5zYvkS52L375EP+Fw4LTMbQNgXqe+TV19uzDHqRvqPMlB4iykvAUNbcoAk7KE
hPfwgfErIrD6FvmzVMtv2rgZginWCNF7obyGW7RWzmbs60B7v368+vuTVIMh25gsKQxDOKAZ31+b
ZSdhV0wwWaSZr7jKnu3d7gJ1bAICMibV0hQ0GDv4SerncyjcESl4eQjplytac6iniIBIkV4zwk/Z
L7kUfhdbzChJP0XxcDGiNrg6Ea9fX/fP6B2AK8wHi2uXlvrOXuydhXxmawyetDazvoNoMaR+NTlO
QwWWk9oiSunXoVIfhDN8hYimu/z1Neg/WXlnvkozVdsSwnr3XJt8repxgK9yKvL6TrGXA/tFPWj3
oVkkrjVApQ3XykhiqKnEvrbN3cR1MxtItK6uI9S0dp37KdNmZN7Pt1JO4WlbjJVTaKdGdheaMTTU
qBf5dv71ghFNsSG8v5ugb9Nxf1JPYe2+3zoplzdohIIU11hsn/TNNr9qiHaMIpgwD7RjXEKhniPm
G/8xDdUz1ebRCsmcN72kwin7fbag97XmxpVvfz5mISheZN5OQ/y5j0zS4TF7WzWYLwpbIrF+qmqd
xK2rhVRONnOWQb4Jpxht4eIvEo0cnZlXda/M9XNP/+CqcWkhx0tmOieUyxWbYm4bl6oSt67V3+A+
EkndCpQ8ap5h3mN613Qn59Txxi17AgdzH6KKfIhDLQv6uTP8tqpfBwN5MIG7SbKshxBR789bgBUq
JCCm7CgZn+WqS8P1LeAcSS50V5nBaWq9XnfFtDK8AwdA3cYqGDjWZ5g9ryMi5AwTGZXqA5GedSfN
fkf6UnoKLgZFlvlYjkK7S7Q1/NJF4b4ymvQqYqLMPjd5qikUFlErs9kr/dX5YeOaxhg3fFhHtB/q
BWEWq0f/zeu/MQLvzkzwAHZ4nTCvzTy9d5sntz5N9daaPbTcEbYfG1drnAuF9uqyeI3G6K6RjXFd
lPaTORnxSZ9JdxApmIUYd1XX9QFDdNxwtNZjqa73InPWXSYXb+y5b4kefkD6/pxui6UAONsRxyei
ESHVLuqLNmabPuFcLUbLyWJmqdcMK9MIdGZuzdYCok+Act2OzLGWjWvTdFUORh8YgebXC2jtr1/o
bSzl+7vB0GVNZ2cBjWNk7PevgdP3UeVUBBPabJmvhw6E1BQNAdstiMFnmKd43bVT9KduYzjkguE7
1izBbpeC2SNmGtSz+dnMsYKsrX5LCrlXDNC+KpG/OfXMn1Q71sab0jaDmdGEv9t8cj4AIWPG96w9
cOfcMSXsvHAcJmz4lmn8GRvRzaqEBw2r/SKdalw9CVxRr7wb6XCTR0T9zqe5AUGbK8VLlx/OXZwQ
AzX4ireRtfsywyzolSpDYVueZ8WoYJ2MOVjVIdqhEQVjuE3BIK1r9jweZcvbz9HH8yu4FnW8n9T1
JTJpwc7EqYY71JaQAElfHzLLrH1rDayuP/ABOl9x5j8tu6/3y2JJN1UZSlAyVoaGYZ+mEapcwcCF
XKmQCXENPFWWpW/l/ZZPzCjKlNjv7OmDKoBdzQ2+KsvpqA0ogOcVqG7jCNp4Ua6izHiCmWZqi67f
TNOsXS7Vjvk63izz5JJqvd2TkA0YDnDsgWkurcI5tOTQruuSwVOOJP5aPqV6PpySzELQJ7BcWfPo
h6W6Regc8NoxNE95V33MlMb0Vyuf9l1Ezq6xl11GmVJpreVjhz3FKeWcVmxrPDcyjwjYY1GmxoUi
8piJY5QGXWYujKPIVcZ+fNU6E1m3nhmXJbq7GPZxB8byp5Jnz+C1SHujtW9yuO81d1KsoakPwrj/
gyL805R1jTfrWngiMdUGuP+fRn3pA1HB4Rh2OfhC9ofI7MIThumuSTTDV/o2urB6hlNFoXqvGnT9
kdH7HdHIb6VTSW5/Xy77NhrD07m/nNe420m0FpRWoYwz3GQUjDpzIeK6osIg0lCwuyqjkhLIMj6P
bePsdYcD4VwtVpmtBn3fucOMcRCXWuEvC7ID9dGu3TiBrK97wpid6wyt3J2X/HlrUUrYktopb9dt
85ah8aHp2anXLqncIdYrr0jShih6SEKYCrHJdb9TSkYdKCgeznYgLVv/RJxoE5QN4k+8wQCdPB2b
FzyD02Pb8GzrqSKZQtyQr6CzxFhOXmDzMHwzRCdbrQ9nnKEzrDs1H/2kmJug3GYCZW31NOTGxoEU
XI3FXubMt05HPVqaIx8fI4dgK49NawcaFVXt/Kztd2lTXjpjqh6Za8M9GBjveH6V7FV8onbMPGFN
9Q2W8PNgyUdkZQhIJVWOS0umbmMQB3YrX6mti6UciJuZvfikz/plWiWK3xZcdMLjvGPCQHXTFGLf
TPZNZkXFnalMzW06PzNy9ZIekKbTUJn4Za5Ei5xq8hZzNXfW+CFaVuHzwYlqiOxzYZSghSuZuJHY
52zYAL4m3l66pnscqmgXJ5b0zzvprHXrTmA69Ho/Xihxw3iPmSEVac3qttyMSSmBWG7OwpacSSQ7
YZJCPUzaJfN0LN/utKclQWlQLNZ5Qc6d8aozWtn2XBUS9ZdKygiL87JkgkjkGynTKvSsQw5h5BUB
EUVc9VF8LxNd2adM59FmGoeZqVkMWOj4eUu9VROENrFmaQARUtBPABTO66WIt1elTo5mGM9BHpoK
2SQetmo+R6pifPuMQ506+zX8I+kcOxiS6CoL9dtSN7VLZ6g7khm8/uaWk6d0/CDX9WVYdOZcbv8A
RUoh+ntXN5GzD4E92OdUHmDMi54OEC2tWIe9Y4CEMQmONhawl7eQKBqrWqgH04pfoFvwByCFgTs7
ojxsPfj4TNRRLmRGbFhrw5NitycMWXly6gbVZmv0UeVBNfSpu8E38lOjiD7IGn9WqUtaUqnsIicG
v+rWg7qg7ygjO7QYyazVodd0dnEYhs0XqTSTeXPd5UKskzGsibOXlmC/z9X2krGmH8WAL10JWIn2
41n5IeUCQAdo3BbAxDX20bWwkShVRrJsWg9jAT1FTcgfVDp3W18eGYZh7/vS5pckvHPm6gK3B86m
Xr+ocbye4AEAetVo9p2G8SNECF/tUt4lEO+WNnFG24zZSa1e24VD8UdiJY8M6yQKyY3c7HlDz/n8
29mfrNoxYibdYlh2cG7qz1vAN+XDuCnX2L7oZVQzP5Ukx/mNLtmumOg47bqY97skr+LGavF8VoKY
L0VeS7KT2Ymf7gk5LtCPufbUtWnPcBu0W/z282Z33hzr0brPapypKRtvzuWJzoi0fZ6LzwS+rsAR
76phs/wyHoVmFoykDa9nEw7kLNCcdwyDbYTdZ2qPCYzUue2NmO6X09/tOo2hQMT0ntOtRFWzeIMZ
tzCac6/2LLjzTtIktCHk/OkGi9AIjG3wRlOgpzX1QLJd7nndB78AbzMtFncu+IyDHB9mMIlvu+23
B7y9ruc9c9TbnVpr0jvf0F7FrgTf28U91Mymc5w35xheHGj7DiyRiaGy7wHGRHtk5AIFwT4m4HJK
Heyubl5Lf1G6i9mGFyvV7PF8k8/FvLq1HXMakbvU5kfY8PPBce5I5kXcdOpE6nrKC370XNObqQdb
oSMnb89bFzeouTVvVVpzhCoWHULdscvx/9Hhb+PSurQ8KWzObiTSYSdzaVG+Di3jbkHZ8+oqBwNc
cqiJ3K4u2ZtJsfUa45lQ8E3jkE/cs/OtRGFhNlrHwEKLWQiQT8woUJKdbKnHbAouRkt1yTdxeewb
g6h1Wf2mrvwR21UpK1Ep+P+QQUvBx/m+BM7ysAcNxgOGB9Lva0v7jNCGDssBNmxxt6hhSM0UOSoY
ft8GeZp+UYg8MmkTX28ynSkgg/y7Zv9HddtiLi/eEOPiqYTtrYt5055i2IaDM2q9NyL9ehpa1VHQ
LO2iZHKwF2LI9lV7mJiLhc+TBCmH7u7XrcFPdBLmkwM1IJegiYqz7fTmEgQTL5lLbfReONKkp3l4
Mcvlq5EbH6aFEWzrBAW1eSfn/YB9Yj6s40Nfs07XMSxcvVe+DrY8rqFyjIzhAagrZqjPbJ+apTi1
k5XeyXX4/OuLPgcAv1dEuWgDUcyxuG57s/De3rchq/qlidhOz5MqC2sKdHthOBel2J7gEX65ZV+W
avVCV8cwOpM+cMDmyCImDP3mUn6UERnXjgiuSTREFKd3rVW32NNiLBMpuXGmuGOoNCMhiMjDaank
JTDWu1ptPCLSt6ESwgcoQ3vZqvVlMSRXiRyyKzvp7aDomH6Xy2JXpKMNmDXf/fo6zyLxu1vGQHmy
UY7gKUv9XVtVJT2jlRImR2mSYWtrSwnSVg0EW959a8z1sLtgoXxUov8l7DyWKzfSbvtEiIA30+Md
PVkka4IoJ3gkbMI8/V2Z7LjRre74NZCipZZUrHOAzM/svTZQHEgRuHgkSDvDgLJrds14RJdnbBZG
6ywjOMLnlCFJMFMtji1ilnAdYWAxHfBX/+vU61sFDPGm5wHpz8Zt3F+tf206au4M18len77oFgc4
NtbX5AQUz96xoQbMMZdvPaaIjBbzgCDyYhRKuFaHr00FeGGVYc3mMB6P2FLwyQKGoY1ek4/VgL6L
Ptq5TKtzdWmRUB1y70ey2ve5sfeL7pu+2fHejrs0pccPQ7EDvkx5Uafw9byN3sng6NpZDf4Say6P
UnVS+m/XoFLo9Y//95fzvw6n0COYAI0TW17g///5PMcjfJo04svROz2hNGf6CHemnPqZ2nRN+ocp
OM/Vz8Ebr9bIMTW19DhF0X+38+zxH34e9TD87WHhSLJotW3Xhmv9t4eFXVtVMFRlizav3i4Ss7Gj
iTuj7bMPuUTz1dkwUupxOI1ZCB2m+wNMlJIzADEgGFa6+MfaNGz+4RD/H0snpqLk3bAM8diQ/v29
bwO/ndexmliP9u7eWLBcJsLdiNGcQZEYoBSEs9O9KNLv9phExY9QeKhF+7I6xomLGjtx3kSn8IAN
AIrwnY0uXVLHzA3cc7npoyK4JnK9Vg2FxD98qkjl/utzxSAMgFElh9iMY/423PWbnLoktNttLcxv
Fk18xHW9S6bSR5wZjjf6lXkrw4iFSjT8zMy+2HlLPtx/M6U13gfZdzMuYB9LT7AiHE4YZPKHoQ92
uirDtDIDd9rBKmSyZw57veXJzfy7AgYx+0vO4+Qz2EL3mhWsNPS2H7UodoNmr1/srruzVmUUE1c9
t2isXeaD2kalQyWenxq1E/sq84wV0knDQF2PFEcGjxyu596twuM0FBfcmOPW6U1GS0l9njrrLxG3
IfA3l52AJ//oktyRmCCTMUC+KpPHOqEx1+VLg0v2kCfTs4zWBz1TrV37uoaJYhPNCPT5IjlGOUhC
BzhOnzwP9pteQXWBeQ/SI6cp5ifSH4sbNi7dbZvfZrs4T/k47UdoAftpgVPR2Pd2Jk4DTVeUudUh
H6zPSNifVVCTGhCATvo6DXLait4qIR6CepB08mFQLzCBKvAD6gPQl+fKVnCmktqsEzPHzoDJUUfd
e99Zpykb7pBLG4c0SO4CaufbBN1yNqKnPPX20rU2Q0PHYq7oG6Gv73SvX/qsdFdVrTnpA9WXdTNZ
XqPRjg/MfvttU1BOClVvQ1i5ZKt9oxKHR9kYzGKWQzYvYlM5y3RCddC/65/TBao+O1yHIl2bg6Fe
lyhx0n2U9cCQYPTt9aSMUIluP2IVRsgFYi/w4Gt7zfDda71kZ3nopixg5TsfaMch6dZxF9YlAzAr
+C5dmm/R+ykg6WxvetFy4GOETx/bB4zV0FGnuL6Ct+EQRzDQ9PfZU+Ll3XkW6ZsZdPG15KIWlbwk
BXVR17PIrlFnAdNJnmwaBxR/KDZsBHqbUOa4GJViITRm2vvF2bfWbB4GVrA+8HAUb9Z9itTnnEHf
fllxZDTOyZ5c89l2kv5lKopDO9DrrxZzOjUCtVLZbODbrXAyHOZvmSurY2aMy6bswqvnLtEtidbT
ip51K+LixmCl26fIs+2g6mHqLeOO+hkODoeKJ8HHL3VabxuzK7YF21GiAWgsjLGadyPy6Upy4sxA
Dc5+R5mVrczjlRuKc0mU5ddVOw4z+habbUrRtix3uZFCw3vB/8Ep1W1lxQtJX8m2v8Hk2aCyN6ep
OOlnQJf2au1SR1AjqNmC7dC2cAh7BLa6yTcWaItL0eCXbYstmQcWM7gSGaD6MBLowfgki+Vfgopw
AgDc7Mou+9SPpxnWH0WQlztHDWOC3jvIFdM/XfipcHNaKVUl2HWHa9iMuNcfp9KMdgPi1D2OtWPh
iIQfyj2YCZb4ylgRVc7dZlI7jkHpexjvnrBqLkd34CefXOMs7HG6D6Kd1zf9EwJ1PjYcBkkQbbOx
XQ9rHj8x/rCQs1jQY0S2Bbl78tacH4qkkK9pig3Q7tJKAHFtRv0SxsxAJGVCbngRk1kk7mkOus5d
DQgn5kGXvfEjd36zM1R7J0TNie1B9DHTHVd5vQ2D7KpnAKIJl2vW/exhO968Oty6qjryao7lqGM9
xtzDPaLSvTgRC6K6ftTjUT1yySvRAmYcqtPK9sjO53kngRfqrR9zC/YSPhJCaig8JPDDx+qvcSbS
ZAxMpn31Ep9yhtVFO8kNS04LpFNaIczn8x8LyGEgAF8jj0AHI2vWveG4JRPd8N1vCp7G3qoPWOxI
kiHHiHlJstOXhz6IW7WimlamTtAp34QjbWZ4Ijia5KRsetUEpMu9t7j1JZmD17xNfnmr35Epo8Z+
NvDfAueRw3qDSxEYPaJ+2IYVg/SZOjh8LcwAOZjPIAPr2AZkdS+iS1OYP8vK6DZFnwaXdaRLw7dU
4fZgntrE43NRRv5hYioKPamnt8e4bDpFqZY1O9DuGWh//+LbWcP0PlSqnsLa2sODVvrmIl73ddqd
KCy7szsN5YtAYKXvmMay/W3txJD7OVKIb3L3fpbex+E+K3ifi9D+7Bmeft146dxm50iRF12m64WB
e3zKuK09mG9rLB4bgTXwcSl+DxnujGrx58cx6J+TeHorxpkkBCyuu3z2weGrDr6Y44usrOa+bT4T
35Qn/dzJmDmhkL/rck5PKWyjqx/13ZeWreEkt6ex3g1qBpNn+Kn5DE3ksNn9aA94E9wAdKMuIyMt
BoAyNzm2+Bqy6qN7YFuxjaTL8I/uTc3cG3+d9o1ZnKXL2qLxAK70jUEkjd3xiyi8Ya2+qSze6q/D
MHC7mo5zDrLisVs+8jKJ+EITAAb+enNy5xI0A+fhUv/WO9XJWF6TtnnLK8oTfTt7KZ5CTLKU+60A
YR31yckPijff4G+JEasnYKbmzg3TO9wdNcYs8wILqj0vUdmcGaAFe6xcJS0Ml6az9Fdc7V8vui/r
vxYfJK6epFkjNVOF5W1jxxjgHWPXTOCcIH91T2MEEcnkmUioUJY5+mhj+75fOFnzCDaZY88JDnU2
GV1YVorJxtiCFc2TW0YfRbJkF1u86dm4vsP1b6uZA3oiD7CCtzr1vhLM9yqj93YwVJOdrqDkPDfn
eqCjaNGAH6wekaQxJI8xq/SjEyT+KV7CskOpR/ZQ6prY2CNcPwYBOb5dfuc7ltc1OFqOmPbhLKdD
RhtFpkt4zXFN+TbpMrK03g1Coi4lleIBCgjyHPUWpdlUnRTytAeknKkpVOw5exEOwSbofMVGRutQ
DARhMBabAIS1mYxP+jwhvJV5k5p4Tk4R7DLaffiAfDwUQbp0aFHs3fSZNpUehhD0zZscM/exO+m3
LHrokHcdRV4A67HKzyB4M+be/zVP86EEMrgmWCJ9xrG6a9StkB6Maw68nDg0OxjXa2LCKCMVaEa6
hQjOgPuhXHzB8nMJWgbvgsHd4vIlzJ0jjyY/LDwDphzkLXY7p4rPec09tEYw5nwmunphaDaM7Qn3
aRgWRFfTs/qFYi9+TWt0YrUQIRWH/JAgX/ZBwLzGrdgs6N+0Dzg6zGv/TJjIJ+KJdO+qM0SPrQUI
rtmxWR13xrdUP/iiOXmB/SPlxVJzSNIfK8pzcSpDNqz6PURA+EOkxq+sbptzXzHCbNScfKwyay8n
YqQcTDDxMhzs+QFUePzVLhodrzCzxmozF91za46APpTAAsJlu18/XF/8FFUbwf3iuNH/T+r2D20W
+LtEWuaO3uVo499JI/Lg2GxkJrTgXazECGGVPrG/azalqJg1yvKR9nDeVmDO9H9Nb0cyofgfNuB6
tdCqekPp763tmrmo4uP6z8AEehChdaqZgu/NyX+dFutilwXeUFe8+oa4ZIwid6vNZ5aqwZtZBGef
oyTNxARLKzvJFs/CiBjroB+NCMp6kMn0+K9vkTm/Ob3la0WykdokIE3lazCa10L81RcTLmglYpit
5a8xXewzYRSQSc3pd+0Bpoy4WY4Nq7ZtPTQv1pzfQ8Pn4DUgaJsrH1mYMCr3hXnoi1PdDjxXqvYv
yvFhrpf5NKsFhR5rfHUxgUHe29Te522671VFM1neTzHYMKDQbKkVta6cCrVuVydpA6X1oP/9aB2v
+A+hu6rqNgnkT1yHP/T6J8CvjQoDk5MyRbOxxpZCxh5q6LQ66bMnL6LfXtV/5raJPjgooO/b4x/9
SjpG8zPwpwpWIBaxbvQdfBb9sUfTR2uX3MXVfKHFRonAqXEcwmkvLQweQ9O/OxEVvjfabwuVP/1a
+EuPipEJqjyK+uCyYzQ8qrA2ZnGhTwg4ULeWicyFM1nuljU/65+vSB1BESsV+hknbxvX/kYXGssA
na1fh2MaxK+6xMxU7aCLUVj1/RUFCtrD7/hkl9AoTkKVGX2GjLRJ+suy8cgt2LYB8R7+8m42Qhzg
NH6bxiA8y24izZyWEETlQ5xR5Xl9GF+iVKKe6YksSHBFeUzXgdHxvmTRyjxPrah5ZEKlXuqm/Lms
aGlyvz+wUuzOY9x+5FBht7ZiqHo+phmf5awWq2bKwOKA0LOwDOrlSdbsyxkFXj/11B19eshWlb6F
dPdLSNmpT61cu4TVyHBNphClQj3M23wA1RvY4M5CkC8YyHZpL9FG2BBNmnEEMGj3D1kpfvUhIzq4
ors5y/rzCHkrMXBN+R0keTyIL8QA9LT9aCRm/26B4LzrO8lXZsYvttXI89xFb9nIWM1zG0CL63QV
9V+Gy7+A3/boI6K+ZvYxt9GeN0w2W66rk8vPPKbII0ilEAdUXqi48MTr/7BV0REl2QweBgHdzpGo
hHUNMGbTsrU7qtt+TN7CBZVVHI7roc5BKWcOHKWRKKZt7uQf+h1Zi8xG82i96UIJ99+vLHdUPsTJ
XhiaGoPqSeocLGtRveiyafWIa+mM4SmaOEdIwKAZWyBlTvJhGukPbRzwHpuCZ3cAOrqGP0pC248E
k1m35BgJZJUbk2KLtJpia7YG/FEyw0rkv6CseLpvIkG17HiGu8mDIbgzG16xxYdjuIcLn+4Ffnlk
X8ROSX829quiPLdEnRwWo6GRDJunXnoh++au2c2lnV+9gS+6K15BOlNOtcixjFSAeZjZGQ/MuOxw
4OwZq3HbLiiL8m7lNVDb6ByPwy3x5KkYOyJBOPwEkspH/TFLe6Ca7fxfi/DVM8buru9WKlR+e/vV
ka+6bhRNBS3AxB8FE/rgEGlxkLK4lJP76rpZ8y6g++2qstq36yIPi5zlBRY37tJWeAfdvjT2wtfJ
sb3rirBGpl8SJFWRRYFiXmxVCs/eYW5+lElo7HxRncORIJlAzOxywyI7eh3WlLrjyqBbmZRmAXRC
DmkjbTZxWFvXLsqd/eiCF2BmobzGofPN6zKs0VP6nHvdrWzM8c5fXNSSnEz431p8b234sPTeD0/m
zAgrw70DrLFNqzx9DFar3wQZt2kx2f2tpHxIwvAsxPq7H/JjHcbu1uOJOIC9xR2NpmpvBLl/TZv5
0qF5i2Up4TPaN8FE7TTAS6Tlzf74LTRVMhHZS4JUPaZrfctN+vLhvCxuu7N9EpcIqHhsHcHfCazD
FJN16YSEj9kGCKtELg9hjRVucpIdONmfk5IVk7cE4Zm93LIsr4XV4n5Ar3qBecExfudYwEYmsPun
Oo7oBCqeZ7evmanVYnowernH8AFhpJvElS9YwsNEwuLZHjEmRnmtmCLMToStxTfT7bCKFzr+aSfB
a+6tlIfYCJuc9nJ4mtyOaV/XTXwbsNOtoh4PVeZz5fXTOVii7lvTgSNmkba34zU8efRdS1B67ywQ
quK9jIrhY8XKvNEXox2bh3Yh/iyyCWQYCDtz83E+Dg7yK8tgLs/I82QYbXEImvq79gyhNtiPS1ox
+jZCSj3GUC468qOZi9sg0o+Y7e5TpQafYdW9BdaTV7rJ3l4nNvrxQB6tve5Qdt8Kyvq7NB6qt6FF
NBV4xrUszORUjav7utZXqCw09F2Xncuh9F64fVPyBGCq+zIAEDikTzLkKGBLH27RH2WPk7Vze8TF
xPolJ5eokYei4GDPGfKwX5HxtY6cX7W9YumUdX6VJiuRVOWKTfN9Eo3WtQiUcUC9zDnTQX9Oj2GX
Gq+lNaDJcfjl16F8XEQdn6F+3RLZwxSo43KzkoZ4bJjcbubE472zl/aUs5AFIZKH27AA4OCmAxKv
9FnYbD1lMd3lI3EEo1kOzxNyoSA/O2aa3SqIfDvTZznOqX+jkar3izBOdj2kD2W8gvvFN7CzpGsc
pj6bANbk88kUQ3Wei+roBkQXWM5kspxwtxGuaTC7wr81DuEtxWIvL4s3AwWqxgA113BiWtEfBqsJ
L54YPoO+DF+rPjCPTestp7DCBkrC5HKVvn8rDd95WBgaPYCUvw2ScrnyR1yyGSvISaa3JCvDR3IX
04zB3NKI6CYnEG3kMpks3HzrKArqODUkR8hd9IcxjQZkenDE9J98QSZbl4MvL+zg0rp2uvMKdlzZ
nGdXw1yLrcx7HLXxGpNfAG0BuSxMFVFwmPQJqACmifrLInq0PJVJxuXd9tXZMYLpVjfpc7/iCiCJ
MDsQqVa9FCXOH2MO5KlaKTeTxV7PvsHmG7KJugAACtOwPsWrG1/1syPd9ntnz2jWEo+QqsH83UdA
1TOTHTn7Rf9QBRaYosSb7kkem+/LEWqJ1pv4ySgPM8/A6NrGY9jDll3NaL3PcygDdhy/VHlofjTs
a6IC1UkeV9b92qWPU+sn0JHCK7s7pZ3gR0/dEbDNOHinMFt99Wic+yzvHxkevQ4L30mS5PazMyFn
s3+sKAUetJxthBRwartmQqYUxCRnADvIq5ccCf1L75p0JpOVH1d/4GxcKZXqsqpuyEHTa0mHwpTO
2rZmaL/NuSCjoJ1PiYyA2M7dbhZxcxCYrUECjekDU2d83Sbw3TbeTxlF+WjHh5DcFLIVjPhuDszz
EOEq77zOeJRmdhib7hczYgc1u7U1VeyeL4yXUvh/QByLu0XW/pPlDowQAVjLeL2rapkp1Me090YU
BGvI+9C65jUg8efCOMA7CPq9x4T8samPy1vN9uCm/5eoaTzxUxfH2leKBy12mAi72YZtb915IrPu
7Op1RBRyzT2/usnOQeIFSYOXv13dTZom624AirNT/cCNlvrAdpelqQ+CPWKEcSU/gWYAdccJm7XK
4ca8XU7zI0DAfnCT89IM8d5ff3lszghlNoZzndhvYuzcm4Um4JDi6iQW5kdjrvlDKQMbdXIlt6ln
wUiMSPFyuzaAxAvlwDE9EsP8YL6NZ2sK+2fKAAKlmwLD/d6EVfIyz+hZjGQ5I6zw2cQhhu1FFdxh
ISEIBeLMyW2aCfTxJA6gH5SWa872nRfLIw1Goegm2B1cNVDw6lPFHJjUuiq+dyRoxLQQ87klyWfw
2/LRmocVK55fXF2Si0gZ9qaDE6TIXlfxDkD/Z+WFjD5RmLOtBHAcxZgklUN1mnH3ZRMPp2ndtTMW
nzqdi/vBZtZS0OR3UlRbhJF0hmCxzrqampIG4MB4xasS0RLkTTXshMX8s7KYhGZ+DcaJzL1xoSLG
o4OqyvfoLACe1Ldaqcl9STmsq1NLqY5YBL62U+7ductwv0ZMzRAfGcjEzZ9z3jjvE55No8ANb9oQ
VICa1Vk4YkwHwsTM7ya8cb6P2uIxoJPpRyv/zc3MTGJvdghVQGKZWz2xawhDcUMZ3sp2Db9WOyMH
/LaLHsh5xW1LQgJ5C2t3KAbYB3HXfLpu7V5z+JORalDFEp8Hu6rJo9ylwGY3XV+FFyzEkN8jhADT
rKyTOSV7X58iwzxzHUCoD5ge6N52MZVtgdkJtpX2gzUVloq8OssMCZaxIgS1iCMmCgE4LnK1OpmT
M6PfnV66rYb/2s+oSCFbgE7HMC8Y8QDdenSeYpJRH0b7jxe+OOItF+H4kA8zRZUZbWBXxq8yDPa2
nM6j51SXFCbDlqaO3XDDaGtY3BB9mo9kUBrvyCnbnRUnDDK87JmFSvqQhCpJSo1DDX5vpScijgke
W9ycFq3BYGEMU0Fp/owbiyMYnM0rUoJjiBnPme36LoD8TN8xH21zupvD+mhRaz21JvifjpyGvZBm
uIkEWacGmCs0+w9O1Ddnpy8e2m7pj6Yp/xSrtVJjuCjS2cOw9duWsWmRIIQ0olvSeJtCqtoyIvyo
wmI4ZCORfpAH5qNl1Nc6GbOb/pNncA9aM32DhC93Ru13GA20pJ3lVvcF4PKpK81r4qvAKtelDm28
P6y1hsvI+IXE5/Yy4/7ZBwMq5LgnTGAYrW+hVSaPdt2gDp1RoY8z5JOqXtZ9ZizuJjEm49GgdC7f
iqEq9nbU1qd/2KWb/y1RwKKkYLZW5Dq8TEqX82+6pbYXDaRSqA9VThIS9EPqO9ZQbH6I9iLERTgf
2uqDfyCH/+T+oCrB31Lmz3oE2pOocLbq4TuTQVIhjXrXkLpwFy/swyuZJcfSYfPnoQic1XlSOEi1
+QU+SxA2O7+nURvWcN3VOVOdQvjvXSbye1w/O/16c6EzxfK6v0b8JtsvnX/SPVfl8l7m6olWjiGZ
VRyRC4dEVK8nvObPlWFfQAAz5e2RzFftHWIB9J8ts3fRvgkyrY6enisqHbBt0FG47rvlOW966FpT
mWxcU7ymXfBntRJnP+TTuIlbxKogeZCUKDW+m7VwBav1FjqlOOB5gxdQ9DfXmsVBhAwnKqulOq3X
t/KP1p/PcW6AtUm4kLJHMvgCViNTeAtY8wmno7BkOohj3jkkVvOZNUxH1Eaa+1MgLEALXxhGeMnD
5qNbCrLh5uohRFu8Sz3nR4uDjZOnIP+Yc7NNA9gCa3gYivnTqav6n6Ra/n/LL7gaTRflmBX9D61b
bjOeNdHEbvUU0JoKnNoViHKJFnbxzHMci/uOf+qxL5y7QAioZHH8bGRuxrJiDQBf5SApywktkUxV
5CJBa6g8wCUE9avV4aZxaiiKTgpvcC2LeqtnD3EnXZJamxd9+/i5+aMM5Wc9U+FkrhmeLKtHy522
xkYgbCCRszV3YVH+1cUWO3l3HC611acbmcTMkAsht6WFRCyT2Skux/7BGD8ocdGOrnQFfkikaigd
41iIGqRCan12CWnGDJpuJfu5TdIw5G86tqGVZZVnPajV1ggaP1v69hu6dNlb3y03TXb6McaBSo9R
e4+i987YLHAqBI3z9Fmmd9hc4kvjhFen8UouK7c/liqci0HtNzCR6D7w2CxdpwbtRJNmK40Gcq0R
OkMxURCkAbIsaTN4tpzxmNnyU0fx0Q5Mex8/G27kddtDzOlp/3euX7oP5NiwOO/KCxppKGuKVxHT
ORyMZjuQVws08aoFtn1o/8nK5UP/RdStH45w/+g3v87j11H5Q5RsEY0jZ4VBUI8uWmP13qLJRl/V
fS3mkoJxnT+6oNTUGMkXn14bPRZLl56mxjhZc/BGDWfhHWqA4DgLS8m0Q9BBL+mz/amb0dn2lGKV
kgxnRf3pWQt7HjWTCvkuL4WwdqFjzXuGxy+pGn63cSL2U5W+y9x6nhZ7xvNh/0py/FZafiOD5oMF
3IHR3EXfk4aB5DKpefXpKQuvfp2c4UtpADYQpJPb//aM2f2HE9j5L+0qGLDQxh2K9tEMIM/+5wHs
p/6Qpi6h7k7eXSwnmw9VEfvsjoJ10wS4tsJ8fQeHVdM2JS924FGB4UlmPRGfytzsjsJxD/rr4Vvb
V7L7nUrkmR4d1TYkRpHA5vNkXCxUZshu2NFoXwG1K3NjQoek5/Ifc9dXLYH4v28XR4mB/0P/5rM4
d0LHsSNwwhrq8h+XS8rSLiO7ewv87q5p0oUme86esiL/HdvGeDKd73rvo1diepSoS7uMEeMWFsUt
y4IJr4iPfcT65SDmzoOOfLv45xwE4bEhjBAv6YNtCcIU1dKgaX6QVnARq9WxG0H9V3bUqF0Exput
dPMPckMN+/r7b88J+O6QQjt+qO/Wf7s7BUs7IlIGFq/N8o2oWbGzuynbFfOaHN1GSl68Yt4O3lEP
I/XaQd87QdVx8CRdci7UwLVIiheX1Sjm26P2Pg0Blg1EzMTUpb/+76/kvyWSfCXgyyDtWMqb/PeM
jb6qIuofpH+p4Z2KeD2Pq3jFt+FuSYnvTmTh4t1gXU0sdgjfYIz2k7uIa2mMVCwpsywJuO8ffial
7f3b5+jg8/QVlAFp+d815a1dznnH3bs1zcrfDOY9FLIzg+X5MUsIJinxFpy62MYGu6zNqTHVqMKJ
X42EOiVfu+s//DjgFP7HD+TbNkwLK+LZ1c/1v32xVjD0fc6qSqkbbfw1g7cnyGy4GLZ/4fUBDOkN
2RWtUr1tPeIkEUeZPzUBQ8v9UmRyOHhldEg8FChTijK/q+U3/Rgwm7kj9PfB6YMPYdUgdTCr7Tzk
OOB20n0+AZ+wWndAMFA45242ngqlCnTin4lJyzRmDeiwmSllvaIGClfzwWzF2bbqP3mXMBtVRyJ/
xBc9Vg4q9saKi6KLuFzUxU4Z9ZehfWicNn6YK7HpHXbZtUFvF9MCkfpTuZtFkgDKvhRoCnbfXhQ/
CqK8rxNooE1h18brEgVvrPgwja2xPLX51L/X6fQpqmm46H3DaFfmnpCWFV4MR0/uNcfcewYvNL7N
bfLb64aavVAurj6XFiOS4KI/O0z6BFdKq0H60LiX/k+UlM7WcSb5YY/9N2bh3FXlSwuQk4WRf0eL
/tesosfdYLiKyKkpyxlZmFHRXju28VXprLe5kvWtjdYzljTjECw59LQ1SB5dumzRIgIWI5tI1YkB
89h49Ux4ZNdRJojEOy4CQQyVzi+3/0VKTwldTskHzSS/hjj0gEUM1Wa1DTTpg8uqx2SuNdlHD+pi
sfoRfeyCyJri86Hq0KFYMr3v/OUxRcG+4S+QciUJCWaZG+3a1s4uehm61p2x99wUYR0tKoZoewiX
r12z2TmYQ8IzZfo27cbjbAPScxNaKgIIpr2SmjMv15gAm3nYxG754uODqJSJkF+ZmcRqsxL1srsC
uddGC6AJVEXklEtgzOofw7FxRhrIXVMZr0S8f6Y9JbzWW2hp9dTjxEkWcTcN7k9LZMwv2bTN9FNM
HI2ba0uOwYF9cmTfnH4vJSRKHClUeSxFa9anG+l+SVmUBExrwUZTgrzg0sad6Ozk5PfvLRfGiBJ0
6xnRcLW/FVVrfcnhshi/iX7UdXus63uGhxgyazIYu/pXZ2Gr8/mji5AS9YMg0T2zn+RKHGxjtGQH
goIh0QgtD3qjbVC29/oSMiDu7UQ2XTiPDvmU2rfQlsci8uKDFlJgd+Z344wgztf1MTEvkY0di93o
pyd8H2vn2MJEBCcgzV/thDmztB/xOuX3XtM+JuNoXqwUSxUBfgeTZeC2NSyG+Ot6txZUffVMKuHS
Oa+tLY4Fo/dHpxM38qLaXTMUhHL6iXsYu/Y0ee289TExn+mXT3KEZZMkJK3KGMcpyhMt4s1sNyNt
C0luafuHcnQ/SUQGToMS5tgaAv3MOH5LG2Y9jhv/qpz7sV3WYyf79uAVjGmbiDCisVOho91y7tVw
0cZ2yArVYLowH7w8fXYCwUYgno/s3LJrbiRvilHWudPZFYgYwTr/irOquo5rTfBgdhaTkZ3z8o7S
/ui27vxYFYATqzV5Yek9ndW3v/TujVwL52zhgvCqo94gACh4d9Y0fRDsp5JGNRrY81nApetLa1EH
Oxitwr52D3YORtELUGmHbvzeoX5kpHHzO1gjmYhZaseYagI0NBtpGUdQwcUtaetraSfJk3Sc9lJh
X3TBLFSphSnagjsorPSbuWLdJKud8TkQrQYhiFtZzNfHn7qe0h40gNpI9PBxP1OGqbUiTjl9eA/N
9FOODqMUFul6d9M27Z91bb47VW2RE10n5xzyrC7j2tj7ZRq9jwjfC4+nekVSyh7ihy5SWyaNTCO9
HQGHgihLRHUEYVpivZCV1Hx56OJMqXQqleKuPJFzqDgVVvgKFo9JU8NaCbCiWY0G7miz21t7q2rn
o9miph0l6ZTJcE6VUq8iUHzjtxKjqZzv7Rmdh0zexgG/yuiMPi4vkm/SfN0Xzcrhrm6p/y+t0ldA
OAVP+cTmUrrs4kbehgj4j+4Q/iVIsU6dgUSxV6cSwgGHHEJEB5xeqjPXTdU4sM0iioAU0YjJQI6U
W0/UdKHIrPm4IqcBQdrzfbZ/jGruT1K5PSvVZ+S2D4WME/BcO+J73JozISvt/RjlFthomqiQNyv3
bYZoakM/NvNNierbvBhOTf57bLtdHM8psPXkrlrC/jJA5RiGWp4AZh4mqqOjYYckEbTlNVZIlyRC
6g07bTNE3S4fEPXqsacWV2cpC3sY9Oy+wanlcvzU44s2Wu58PDc7bbZP5vGlsCn/UiL5wI3i+NGo
hNxOqwcZURebDkEvZEuvwDpJxjHVx6V3FQYicrTFLHDC9azPRhsG08V3RXAHpnEDJD17ILIZKDkD
EJUHwj2ragiQZ1+ee3ugGqGxpm6tPysXyXhpMEUBdse2WZGucuFuM8EuYg2z3+vo+vthbXzFIndP
5MH9XAhd2qY2gjoiIp+LMD8ZvOUc+cBF2PZF7Oimoa92duVcMZ1HZLzLR9NwsmuZd9B8HfSIpoQS
FJewWGkp1xyyLsV+edTqFbeMsWaQtThMFmb+gbXe6P4/7s5kOW4lzdKvUlZ7pGEeFrVBzBGMIIMM
DtIGRook5nly4On7c7DMKvN2VqVVL3uhu7gSpRgAuPv5z/nOUO9bTHYGMRlGLN/SaYbyMW/7FuY4
7evrsfcYbmPmX64ZCwi+X8/hV2cjoDq3NCgq+DTlZ56GPR8Gg6sadQo7U9SiVPbPoDJUMTgbmtiw
3eMQknudPCcg5YmpPhXGn6YW+YN59Z5mVdHuahn9ZFR505IAcoGUqJaFM6tTzTcSRTtNcbKrWrXB
kgMnX1pCS/zt69zNX41az8lJVcfcvbfQqs+WK+7ZlIxHTaOnElddvtOmJtzSV8qYrcPsh8/R16ok
O1a6dinQxtZV1O7lhmO9GOcCN3ttK63YCCyKGLC6fV3E4NDRr0rVqK/qWP5RkuIgf0lplUOz4R5z
o/1I+VWrqXhQg+KSsaw1M5jWxcULhuCXElTFdnFWJcgXYEj2+QhiQ4wHXNneTkwYTuDvM7gJiuC4
mFOsRKWHFPp0j8bp8IzEsvFVVNPdIpF1JVpy1Bkc1c0yOYxhchtF2B8wgN6Glq3UWIFLmszPPtf0
HcoF3HvNlWLzBsOruEwVpieAVSdbh3/9M8Bz4wmzWkOtIYn0RabDIGOj/jvbxcrVjnRr5i6bstCK
j8M035af67nyjrijjAOgt3McuPo+KoL9sq2MwjryOwc/y5yh+2cRLALkaABMqkJeJeeewlwRbZuK
6LbjEDotzeQauAk7h7qhsGqut0kVxWePQ+Uu8JT3cMok24Y6kYHagG1qUZ1gOzgyl82YTcYBARz7
TKDYe3ejxYn5kOfz/ifpsLhll2O0mcOltjHzWDGoOVWxrtEUlRcjrDe5mJIt8XDW8jJhW9ZFu8X2
JSTzrueaNWj9mENGN9I6Egos2XALINj/hBbSodoMQlN+vPteBUR0DupdTDfNyWI514Y++om26uC+
fouu3C9rGaGWXa61OMAw9ICwG/zEZIqzMD0ml7mc0So0bBHTzA9lzUa1q0NjbQ34lZdvp8CSGUei
/bl1u56nSJLE5+Vu5pHGtLZkCDazDDHqleJn2dAgILebI3yRzZBhhnFa+zC7CaR1S9kuOfImKqyV
2mv5SthQ3zG/c/F2O0JX5+X3245Ty1zhNZ5NUlsM2aRUHe7w/xfrga7ZCjbcsedp1lWWsVscs7FZ
XCOYVA84QTvL62AOFJR1WebvNtKbI7FedgKcA7PEXDkx281lL4U9qQbCbKRD9IQ85ne89HNohxvR
MyIzAXFT0OrQkDaSxu1LFxRI66R3xLxoiTazHFxWXnJOKLc436OXxGN4Am2aSVwW7AIzOC/31aI/
Dmoz42/lZ+h0Cc8QDcO9LjfZclu2LBdLqkYQ2eDY1u4h/klUSYOfRDlkovf2aqD/RMEEzHOiJp64
cxp1ZdWVebHHkGhBzdQsN+t3mBnxUYmYojJDvqbgOEUf8lyNtU9zzq0H3cJiVTrtq5YSkHE8PBqm
l312KSaHwDwtq39ojvT99PVjPNj9XTMrjG6ll3y5JWqWi51Wsg45JUc1NEHb9R5q04ERzayRfqHQ
N2kSHurwcbEKupP1Cvp7gkCNmxNHJRxWkHaGcVwAXQLp8gjO5GkkU3GIK3FRMIHg5ojek7jbJ+q0
a1qhXlKHIYkEYMz0cfpYjLM9XYk/A8lFkzIRTFrqCCMm6XzXyRMYt+yUaoJScCNf2b1xZfj72gZ6
xP4Uv2joTfUmoOvXb+PicYka2TL2FFsTGCGVHpM64Dsz5oH+2xSQigqaYVVVhcwGuPURRaIAqQqc
PNkOROO2DWpNp9figrvjJuw4PPUWB3pRDgdNqfqtklrisNAaKIeGwZVGz0uIQZhatQs6x1nZJsVu
3Tx6K9wW1ToYS2OL8Dz6UWMhhEgnNIpGuZ8944pHsOQwEI28AsoplAqBuQ2mTWdMWGiS0oGOI+eF
fTz7OUuPWcFg8KDK/Jj3Iz3ENDoiqBe07+xINn0MsDD3zaDuBo7wdzVHmJRxEAwKuMV0AG00p0Bw
6SWSNxo+hxA6h0RaLM8VNTTPhWqewjRTOI1yg7dmb6zRBuiuB/YBwOFVKSN3VUzTeWGbLHvMwuXU
HVt08sh1a3Dmh0yCmvqYERPc39tkDhl7/+C0gD7ShmiOKF9qyUbpp/4p7gexcYeYRj2lQs6LjU+O
fM95w2fUaTzKLSDB61E30zPnOw2gQ/1YBS0H1VH/eQzYwmPKw9bzkgfkltKEZTZ1c3unVdzoV7nv
20WhTllKl5WnPmY0YHNz4yrgMZBgphE0mmTYT1etqtng5EJzbwdSRZbJFg2H1XaOIemzHsUpB3UK
RP24IhEEfpmZSituXqIbu4JzUN9bzY8LvuuNbBvJu7zoOYKPx+XWWbT1IqlxTsV/yoDD41QmJxKH
5YXj1b9Atv4zAdkA+WIzadJV+Ap/oU9mWdN7oqOb2y7aDSF/tiXRH02OaVLwjsdyJSTWZln8F6we
41+58JP5kNRWI/Z+5ZIilQMULpIXxVHCPdH1Pf482YztR6Sk9F+UXCak5wZ7E8FHRfLPOGPNKZXo
esA4xGoesilPqS/7l0nmBZ/3V+UTpCJgJFejp/mv78/sMiAzli7gbjlvJBEJqGTzQR3dW6JxagNm
qm81FTnWnWE3Gyp1P5lqnhfLROIxZIE2cFQKu2H4lppHxWXf4zQKGfckPQiz3QrMjFd6EaiH6EHQ
NlG2VbBvyMKEAXfl1FmHKYJzWMfhYdlDuLa45ixQ8t+AopO7d2pzii0d1woa0VoedkIOBnqdP6I9
aocuL04smuUmcqVKyolHxUGx7lNbAa5tUznTY5IhV25JZ4I65GznHjInQG2YEvqkFTVZYfD0s7zt
d/VgsrMK+/qUFsYe1hMBoZKHewmOC6rlkJ/gpdzRPM7eS9JnWBnSq2iVVUl50xJ0HWAKHuvWvimT
t9eJYOy9sC5XrdF7/nJGdzHAWgFeZa//bUimYRrx8ZvNpNEf1AZ3AhhofE+uOPfGx5EwLUbWZl15
xA7CtLzTozHdGHK3Y7DtqXQ99yfIOFQzYPBjSjMQ4Y0Hv3WnczTGNpbQ0rqQGMVbhe9q37vWBzlt
EgByv5olFcl10FIadiV6qLtkPWk9RNpEsOqZO92oSsyQRbAdwKzuEp6VTpU7G3Vgw03VDlODrN2U
o/EjDMYSF9lNEBhSk64b8YaNJ/0Xw1/9n4x0HAJBzDxMg8vP/csdCelJH2N00x/gD9JzjsQ2Rxuh
0L3bmEG01WhYciQcLZUg+kha8Jd3S9XOoZXSaYmf11edFsBZr90lYthl6kRCvlEDv0u8z4yjwhpY
T735n4V94/+u4mYXYENhk1h4XDb2X7gBrP8Fp33gaQtaLXJ6exNMA3tqb7q0BMqy1q2fctlu3lPi
iLcD/ZTT9HYucYDCZ+Pah/vEhaacmqYLV5kIP5U5gwZmETR2mbQRYyShmBHbAR/vbEO9fgySxNlH
zmGZD7gtSO7ejW0SDCCmDFP4TKW5leZjXOEDqWN4aGpF+O4nu2Bnv5WZ0y2nB6zFtnrfSV4Yxj+5
7SLXnSWCtVbZT3VMwaL5W1eqBzfM3/QxnRDIw+dEd3+7LdbDBVDZdzwJMjZDa671XVp52qpqQeh1
oIa+bTaqJAe1JwK0Z8l2qz3CtAVf1Jz/bMerwjYBEIUPITt8kpogjczJzpDIX0rqvMTUysZI+4sB
Kwru9E7gtkAvA06dvib1yLHnsATfFlEkhE1J64vuSxV621UeTU3O1fbEfhnyJlK7MqrXjDt5YzWF
QxL+qHvsgiRZD7WUbKnkVc0FKTBsrj9HBFGnVN8Y5K3k6C3pcI9TO/KzoYw1DPxJk/tjZ7AbkfjW
RYKspAtM0h1bGtYAjo5oB1VR+XOnfBqj4ZxKI3Ko1/kqQ+dXEgaHIcMjxAZRXGaODRrB6R9xPdUB
zE74b02reY1S6KDLvtqSFjGnRqpKUzRUGZ8Z8ev6ZhU/LhP0hFaZWlawaKPj+JAqMEaM6LOMQDma
LOjB4hlxKj5mrou9II43TC8inEHGdOpmBtqIU1sjsq89+Pv9coBtja2ulyRS5Y8XVVBscYs30SAe
IhZAFWRroDK7kDaYNE9wFmRyTqT/dpOx2eHtYLkto+Py07VTozg1wy2qjkXH3wBj15861T54BT4x
kiYzKYMdIyiElSjIKTMwOcrEscb5AOK/NdxBbIEq6YwH3MGsvJKqUTXEtRjfXg2GKqBDssdwRt5a
2iuAUhgr28hBGlRka9o7zUm9LTfQeWmsSNB62H7M4Dwb2kx53P8UACTSHOBo5Dd+bkOMCWGHW3Gu
XHZXeALShFyB2ot17YElWRKCTWdEsACDX+HMVB3fMa4+1SHxFjQkAxstutRzT+GDd4MW8p8g+0DC
2ERnUdwTEipdZCXbjE4TS9RWoZws5+LssFn8HFSXi2CROFWwsesq60N/mXWpCNylGUuDp/wLA1Qb
K6TZQCpmphrgtwq6S9DxKA3sovNTxXsQYQy1wRmHfWvkj/WMO3ougmc15GjYZsROWjs4hx3+MmY5
5PCH8lSU7YciJoyXrizYSSYEfZf4+WpAFXqYI/Q+o1aVmzO0n1Ej0lNLlmTZC3g0dvo9NJpLFLa/
Ym+Kf3btVWwfVKHpj4VVPMP6jAAV1d7all7PxiBxa3VcvVHWYPUb0DpDlWBhi7dwzu1yF9GmtHZq
+Mf50J3DIjrQvGc9kXfdVokUHysT3zHTw381Zl6wMP+42/IM1fBMyzJMS7X+Wrw2V/oIk5frtQOm
QtoV+TadTO2iqXm9HkBEcK7w2m0upxxVMv+OiH3cbIQ2OG/jcaw5VNGMztGMVT8kjnbToHUqLXDH
Oc81zjeJekoN849DPzrn9/LY4qzmLsUmXJh7yFEwJlIOD54ZB2uLcM3aHUkSKHRp7BW7x8FYWM+K
8juMY4vmpMjBYBYl2wKZZVc5IV74/DLQwXDf6WxX0tk5diWnFmdytX2cAoTBBXdII9OESOLQiRf2
5ibJmcJIZWT5TVP6f8MhbY5Vnz+OI6bdSF73hvFc0aL6kyAjNXrMFNRPavQSybPMdmNSvpozx7RF
I3Do+82UjJdrUOQe278XeAq2goIONnhS1iPT5nmz+FSqzAo2DU5Cpwyn3fI8GSVsYxHxez1dFbp3
33IUXiWxrLMRTAlaZ7V4qWqwlIRhqIab0ma9yCzj5AQcPLM1xYmrYI4vuoWWuTzfjaLNT1bgzTQJ
9s9eUg0nJ/jTa891yuIRWwNtn6jpECHwMEHavS/kps6ULuPFK1ICKqx0ZJcOpa5p51cRDvVKayrC
Ukq4pc9k2UAubEUo6/1pMqPrMn5cJqhKNYwbXUkP0NY+6JqnCawOsXlnKpOuIDtbE6p+z7T8x4Az
9VTe6e0Sau7wDTOfDC3C/FhyijTvd6HZcO9Jv84i0YUjeV23Hw86j/pLYFczxbNBtmvUcjtH1gPz
X6THGOEXYR9zSTzSKCJTtTjgkGIN465WjdF3ZAa5FcOnaGK8HKH2E0GddWFTsEuRfRFHvJgYOSJI
6092O0wiAow0o9GXQJG28yiMfaA7IbbKAuhxZaf/D/3v/x8Xbr2Tjy3W1Kg18Z/u7wu3HN3SVYcd
6X/funVhJhP927Hvsvfi85/+7H8WcGl/g/7iWMxTdAcNWe6Df5rf3b/pug6BGuoGp2RDl6REOemJ
/uPfLdnApWFDwxNEAzyepv9q4LL/ZlkqjAdbwuDpf7f+Nw1c5Cj+wV4jK7gMfKM4D1XO9NRy/AXT
poJyr5t0xi/cD/Sk5NavOR1BZdCC6jGQSHpcsqoHLyGmLsqOOVkpZNZWXU46qayPGnhyYj4RGwl0
ML80pVWlNp/AC1W1a/p2k747karxIHcuzG3lIyl61PE3rfBjBwnQKjisDOH7GgEVEAbDNBqUxXuR
sSVtuvi7iqx90xYnJdO3uQYNRhjJ2VKDg5U5b5OG5kT+hXAD8Du/dANsZuveGvSV7EPQAQTBgEnf
65RBnWLl73qGyN1N7T5zRmqLjeKdbeMlSsInx3T2XUrrlm3yQ2lNiWVolY/hOLLdZBUFLWE1Te0X
JT3bdv7Nm+NR+TaDTuCIBRxuru2rmLtLWN3FffY90wc4eepDPvNPJy4ILTfOvsMZ3VnYw4YR3beB
1t4Ebbme8uB9nDYzBLXGwdyhuMm7blsXZay2k7Belg+DtoYADdhv2FqtGvADXFRXrMrS1c4cFmdv
kQc3yAMfuj3ddFNdKxObOEKPd3ain9TBghk0U7NYxx+lru7KdlrnZvMWDfpVeOlHGhV3FZtENw9o
n0w+gi75KIS1VjNPZv7LO/kHBjHdlTUZDf3qFN0bFT40WI2t5NreZWP8AUfsinX/LWmJXaNSgLE6
YuFYB66561z8pDOHJt9j1je4LNimGkKFZuDMqeFAO8nazATcnWZTl8k5je2LhiOSAf7Z1qu3VC/f
Sml7M4t12LlnuNA8GmcdY4Xq3dAOEOA8vyzyD/KUrl7eVyXb2tpudMoIjStDgywhemxqcex3Rwo0
Acg12R2hYvycrHNAlR5Sh/8r1PptyLNbCiLRZGfKdRV9Mz7o/bn8JNP4Jf+AYQLaCKaKWnY6q8qG
0VVlBdCArHlnivAD/PV3oiSfhY1I4fBno5jPlNaMMque2tHcMmMhDW5d7FDZ0InxMcHK8kfXvclW
zF53Dtkcf4xJ+OVFe+kganrtOit2vFI1XpI34FOpLkVsPVA8su7VGJqxkQH/5mNlY3J11Pe20V4y
p3kjanfI5/LNzI0r+dGD4o53rtpvbfPgQo93FfvSmdGHPvEqW9tZMZxGXRrIypCbR8zSkV+9G82/
F37RAhYc47YHUDUhdljdZ8PnBprgNzvGClU9/Igpp7Tb8jEp2jddAMaG0UtrrlG/OZpDj3hKmmzd
Z/GzlnIxyL1G3dGWopo7Ybk3nAqf2jHJlS/DSL6H0D5MsKEM2pJ4fl0Dw2afN9oXT7cv8mtVmHXD
/r44m5b3UHbl7/FPUnFlVK6xI1+5T9gmyi9w+YrSFHK3nnygdJKjcQ4V9u3Gea1bXmTkbUToPXmk
P2a2y7L7R2Q8WvIkBmgzor4H4tEm9OP3Tvqd9+F3MPsiJw8wDva9KSYMGvPLVLgXeKSnxmw4BjNK
TJG7ynl8VKfovZinbTX3XzxsH4VeX2vgLmM/vyQmI2bLooKuDnylNvdaC/xIdcaHAeT28vSyZvCl
GgDBRH0kLfgWCt5/Nr0YUuzRG/Eif2900i8PElpMUo8Hn3UplPjdQoOt9Py90epLPa0oV72T924I
uUveOPI67L49q7rFuApFKF7qVzsbPkMv/Lab/Nvqk+8iFS+lO1DGHifveVZvy8w4KQob2BKwOud3
Bmmee6hznpJ/t6o+/JwI/q3o84cyLrr2P/5dlwvQfx0UfhYok/WTkl2PNeqvC1SQdrbFBpcdpvzC
u/A52EVucQt7+yIfPCFFdeUUcnbCla0RGffzOP5Ox5yw14vuhR9NqV3DCrBimWhPKt3A4WfMdZmr
PBugsH7j/SVkxOgYNel/fumwtP5RoZMv3uS1q5rDak2h3FIM8nfm1T4yEislprwirQqDqKryDUYE
JocMcNdOyBE5a1SIxPAFK9o4iJ27wOnfLRwmJ/JNI7lbpkR6DO0xCXAA4r3zzb41doBoBjnuuld0
mjOdKbM3YijSleCYyEAdgpEmDJV0h3iOA896KuLmc1aUaW/M4a9GwlviKbtZRXMVVU4FhC02kYa2
7UTd4COlIWLLA4fR539aXbKiKjS4TMuqXVm4T0LznpziTR0DenTN66RQkp63MJsc69nkprUzh7XL
vNcH9bNXehqDIuU6afOlGq3LqJBpijXcmjDXX4aw+dRB9vhQtfQVxjGHYk7GBAQhKcE5zoXCk3fG
8WEZW6MIcVdahvDjmdum5PRtcooeM+eRZzAhd+hS63lsIS5ZSLSBBhUq2Y9ZJMupkRxsA0qZAhc+
yKadwHm45nya0mxsnXmCpAcDIynqPg7rSDAJday1VmYlK77OPt0VflTTcNgbb/QntOvcSEqGxbwi
exzctarYL2GCVhhMvAijGrActK/sELQ93Sy+MQwebhlqh6r6Sjo/w1fMH2lwr7BqGhVP9CrKP7Iq
uI2d8wyD6mJ7gM9GwukeXDlfPo2wC3zzWWzDrDtbqXtrnIgHmdOyOnOwaI0jye8/aGk09xoOg8Fw
2M1o8DxdmUWj8/+ylWClRkYKmdVJ19qoP5FjQJya63tXVbXViDvSzwN6pOcK45QFHCSDaLEJFNzw
XFBrNTpH7Wydaq9F5B+6X3YoNjROaiS6uDaqydpXGh1DXjmfNb1DtmXnxjUpa7eUaztFJNHpG0m1
2MO1oetMqK1tMPbBoR7yO4c60LrSIRPUq55sNwal6FwO5kMNTG1VigBZMxr8qWSto2nsMOC6xDbQ
/o5dJpJE1g7CYfuo1dpn2EzbJAggpU0mRZ7s6ITT7EQz3Jdz8WlExoqVQl1jh0hXbUPiHolzpSRk
otUkuZ9BAyKevsRJXK7s/DiwPlOUZ13BXuDkYXzi6wxXuSUF5tlulU68chT2gp4hKP5JXr+Eqc5I
YlNFswK0q5hAIIB+lGC+NhyvgdrpmzZv3jyJ++OUgoT5qhBgAEykQSDPcE4oieZj9MFaIiM0mndj
SLPKJ8qsXFdE99YIYkjNdmaquZtZGaG/Rs26UXNQX6kD/zn2p5SvusP3vOUmC+bZr3HRAKLGERJV
xas+It3OxtYpJ3HM1IpletoNNiW7tQiKO9G+NTYE7EpP9mzaq03Q0ctFtm84dv0OY6Y+O85WGwNt
86Z2i1OFBg4PWCTkVPqfFWrRaqJbOcMxxu8u5bNOtXJbdUZqMZ9C45fdajYgr/4J3B7tGdzlOHnE
0W02QV8re9pTHrrAoDZ39m6JBbrZaMzkiCQkfb1WcDJ09eA19qOHw/M8WOkVpFz0NM0TpttZWw9A
QQ8MHPNVo43F0Qk9+o4Q8HAeUbwTRTDscPtujXlWNwUdaCTdVMefRaxxtNaMjVNnCGMmQBGHrZA6
6OG95KJSxFs/dGW8p743P8VMPhkTLptYZ+KyVmx9PCpGeDOYh/u1EeU7vR4/iiJwdlWePufQVnft
iKluKF3Kuufpwc1ydV0PEXQ8Bu98QA9lCWjVAUy0NjtYi+FMJTHPdDrYYx5gFnyBqX20G7xrfTLj
qsGVIgVCOgoESIaKMl8uxr1w6dPxSlXdVGN9jyOpXzc0uywyRFJPfmoP7qkiMtA1SrrrVWp2Jtc+
Odggjz33MlA19xywZVqLPok2NcPMYFKLu97SLlKxDiL9MxEevqk4Bt5NYHbIqhMEOdA+lSEL2YiU
9yzqayuHTJwWMvI3Zd4W5qlU9AeSpYG3budK24JfocKclJellLCg1Ezd1aXpwC6UHci8GaWaP0AW
tRs4cDtQBw5RPfPs4XnbJGyl/N6KwSzpY77rmFuAGOzCTW5z7JpNdTor+o1sw5FArLUvaV3Z26V3
qWulhThluNtJ5qFCZpF+IfjhAG+bmiZsHHQ/gz98X4/iPM0PxtTU98RgmIXA4J8KHjJGAXDUCTaa
jSqut+V91lnUTEU4/maMsqpclJfv14gBCpR4rx6c+JVEer3utPQVc/WfeCJlP4TdKmITsDbXlRa7
0CLqEaRQ6ntWJNEQylWBR5JGnOiwBpBWoEELvbANfpXRS1yG/ITcadeSzkU4313HYvDWQ/fgdrp8
aPfPTbmeY6Pa6wyusXLwz3nCWdvFNgKIthZoi4hKKlYKfrgoBBSh4Utk3NJDmz0OY/+FlxavfhW9
1Zyx4Ewjh7oWycAxhwFSzBXAR6H4r5MziKt5X1dqe8x696kM4TB7c4DlDukTcikMAEv/wvVgB3Qr
1cm8DrAyOyq8BTPM/aEKNzF+ZmhjFs1RxZFvKaLBlXZ7TQs+CiWDPgfqjTPqKyRhBVjI8AkTz12b
WnCb4M6sqqJVCeXgWW0ZnpSi19gajrMfhOwxEmu8Glp11+hDc0fOoTY4IKYw/FaakRwhFUygmWz2
0Dhvd64Q22jSmIgq702rGnStqfpqsJ2NUl4KuyRbNGvKprKhFKHx/pTNiGs1uLj7wuiats1R5Alg
swlHOJIrzj52WOPM3WWbxXeazNecKPu6SuHcWNQ3cb3GFVoFNUxA6vVNmpFsQibadYbpd1pcbckn
eWsDN51QkVGm3IVziXYzhOMbcSyH3CbgImFyDLARxfHsAYWbQu9Od/S9OQ0kcScyCuxIC1IVZI+q
omduif6iOEQfGxI5vm5648kh8WETaR1SlWh47OabrABjIdT5A3ETb1KQgbjk4c6RjAuIg886NB4U
nJCHrvNWhmuDeOyMdKMCn+iYSNBcF78nffKOL6z2u2B8rAjke033GZMJIZBRrnqbba6pZt9upGT4
N4ljdfW0qWkE3SUqtraKKdNo8ebxab8O0/hczFQyMN5AGe6Ke92kf9WEzQ7P4s7xgg4hgH8rcaxH
K7vMvX5TxmIiyu11K5gcnCnV/tnmHu2osuNek0cdN1stPv0qUR9086CblIVODLLIlDNUQxCUvnQX
WmxJd5C8olKtWVmT9suqVKp3s1BZMw5LPkCA5Hwi6XvnsQOsx99ZEhNW8hCnwCv94vM6csFfZ3nG
1D3aHmB6nGUrGvNsfSVkykdE1TpEsCfb+NmbSJHcIBu9lyVzs3gJLO/qbBeBKbO8l4zjhJCs9l6r
axYt+VkPj3jM9iBaoCFmCvd8YdxZPbR+KUYh+2ELrOi2aNOHNiIu44nwu5y7U2Zop0gjcqJ0+gu9
5Lu5ZotOnOK7UBE6MoP/hAFPylgpz23IMtiPW8fGS0DjZrEMu+XuJtFgCXrDl+Vxm8Jk/dZSNudj
DMMkgusSVHyq5P581SEaCpQL0ieTUW5eDKqhwXA43ecp0Fw2qMlqMNkvkpm8UzVs3PKv70fzKrfP
aRFup461bkT3EOOu8MJkvRwqzJbpM/qg38Tc1SM2FWduGNtGI0+kqV7TO6xvOMPBd2BPB1AzJIJz
mXR5QpnDrRtF1Wqqh3UfpN9V7x5UPXyuY6DJ7l3TAFhrrCud3zf4qrCuqr3UHAfUrtyhJp0RcRpf
0Zkvy8c1FGy5GUb6cw+ups4/mtC519igIr1lCHfc0NdkYBmapbwzIpaIsX2k9+Nn0wmb54rz5dDM
snhEPgyRmwFwUZ+VoStNUJeRQB9r7qEMfiI0uOQ7CKZPrXLu6W4RPgEYEIEDdWIQkua7PJpPk9SK
ZqvmYsvHD11VTlUpHdgD25hSxKdC09n/8xUmNS5eYXzLD9yQX+Hc1F+tUx6VhsNzYIc8Ld1Vl3mg
y830u+dX0cUflfJdFgr9b4iEqmCdPKuec8E6K8h2GyCq5V0Fu0Rtb+00vEkdit2B6wdNtkU1Oent
q6WmFylUeC1/tOtgUXIOws37MenuTZnty2DXb2VlEavGG8j/m0b73gi+KDdbM/omy/lOExcEyLoD
KWBcaRu+Kj3RpgKZkICeqvgSIbt8QkXPm2/gZpC4RN9BOOuM8htep4/tkk0BmqjQcSl1TKjJQ+Cc
4RGsRMdmsjeFkHcEM2SN+I18I7NjXJ2xerOH9qliJgSbjP8baAz4Mijjvjry073GkUXeUPJ6CDoo
78i5AJ4Kxv/8px6aN7v5mmmkRnVv35akXTYXW6o9X6W+WOtC9RvI4I74HIdD3zgcJGwEMg9oj99a
5rUJog88SN95+2ICAFxJSS7xkD5mPqu8BCdr1tN6mKkUjN+WfzSqwHVVCtpsaBEi26ZDmG0keyjN
p2sDBnuQ52mPr0Jxs7ukpjoyMwQAXq/+0jLxnLqSjQzzbyAErnv9Y+dkKSEwteY2x0M12NOXkyCW
9Yr2lk+C7jpPU9kMs6fpAjoaldhdr5msxavIpiiiVowte2rTt0jJqzUXX2LzoEvz9k2BqRpRk+0n
XS3/U1C6lZYQ7nh/8uuTqmXI25m9YV047sZBmK7klxyUXJENmp+8p6dWR1LuH/Sab6SKmPQJ70/S
hVvpC4DAzidplnLfPdtntBDIiNqnlY/bPEQDxdzXM1fkaE/Fw8j6xk6iwKHZf4QZW608Z9Mu45zU
oVW04akE0o2TzcUYDsaXpjzNNSfuVJ4jOcGSSsmxqZfwmCmqNUW+15Xx1QqcW2jE313CO8q8G1KG
z16X0g6N68jo2k8ikcdZR4NJUy6vCie+Hw08Ol3Ayp08VM1vhcdNJxr+2kCrNlrzJ60IlIXgfvDq
8Q7njN9ie7IHH7QOnfpXljqMLuUJuqmaN6k0UEN00dzsPg7GnZT6eRpJg2B0DsziLh/M36a392zl
C9D0TUQ8KKQyoTfpByVsvxqLfCw/3/EqZ8CRHIyyaxV1LIds8gw1+Y7qbUuRr7xLCq15cxznZnrO
e87jlJWWHnjXfdLZsGouEng0cU9T4sxzBRG1U38FgJts7zb2WuurGGM46opjKnrqq3oa3bTWpKvD
SncmkFk25c7BU6h3jLgZMPGanfMo79kxAq2GY911N1x+EKA8+E4z6wqlsfuMhgms/6gwaKdFaVzD
eePOyYd8Uuc9V1wrug9bdTZaK7YBQUqweXct39nyaChDnOtTgeWKB6ZJLR9j4Qhz6bxKE+7XuG7f
KK04D6Z1huLE47uJWfXFrx7nNPZguHiYcgCIdtsoFM9TkmzBqd4aryv2dsEKbnkMTYJB+v7suj6n
rzVerjZ5oKI78R0Byzv1SufO6Wk/H4ZxbbUtUFXSMz5VotYa2ifOzn1nw49xsMKs4Sb9bqap3tVC
4xAK5RNmtvokr3+9JXRm9pVCxgbWOh97fs6B6Kw0tyFXVtnA9oZg05JThWnKjrqNONKM1olnsdna
xHnT8P+Qdl7LcWNbmn6ViblHD7zp6OmLtEwyaZIiqRRvEEyJhPceTz/fgqp7JFW1NB0TcarqSKJI
JLCx91r/+s14o6bFFUae71ZQPk0WA+12bh/xzeyPaTpuLTxSAuWL28XFbprCZqVp5ntoZ19mPiaI
Yn0Me5ouB4oM6RCmRyGFV74OET23g3A79OMRWPemKZmLj4CYK7WhmuU7DRtNcW8La14pzNuJ29JX
atHcJSGsvCi2H0HJgmvL9f/kY/CztdMCBCNAh/BNHoap2bakWf8ABKdOGlOpkB2UmdkxFsg5Ndnh
ej/9nFcjNkyCoAoLrq61ExKnCOfs6AJRgseIFa86s1ubmO7+AaF2fnY8keuyNGiEuqpa1OPQnn++
rgxv0ro0B7wlcRFaBaPBRCSYEGRwPGezcTCi9qNoc2s1KcfaTC8q1VMcU+d1CR0u5MAXT1uFEzsh
ZhYSCl99tZhuDhyY1w0cNOIQL+6+x0gW4htIIt65jOTKm4mwpBWJKiQM5zWLNlBvMeXnbDWejarb
o+3yCGdEA4V8Pqkp0uqRyypjKUZKftqiac0zQDs/HzcpVcN6JiZklQXTc+1VJ1/DTw2oLtzPXnOn
9T720tDvi9m6M8T1u+qtjZjlTNgeonI8y4vtMhdKQuepGmVLKtKNm7XXYUax4E4xwl4ZLgQzjWnM
SI9BLm2cXDLm/JtJN9ADGkiWuKJlO7fL22q2MZOnygw1GuwOFmMvrE4mAQTo1RbetpGCASV2sj3O
163m3ypB9yVwOI/0efxEtMF1Iy6Xndw9NRTyEB7pC3dIr1gvKXo7uJXpG4ZPKyNVQF+mPSm4N1Od
XDtmUq4X8xaeBY2EnX/Vqc13XmZ8Gfr8Ru0i3qTpc+WioIE56IYNOtwM78u6DQ6UNO4qDdhkZQgZ
BUcvjj4BNPLzRO2vuuWhaxKIf7Ju4TAJhgG9afwate86fNDVYLPhgwbLwREbhJvP6pNWjK+N6+C0
rJinSoi9ZvksBT3WVvygMHkKzD0YOuuwugrqHF5bclFbVr6cER9GHZxRAeScH/OF2sKNb6gcP0XF
IzT8BFMGLoVcxTuTYX5WTQ8ca8WfhlE/m5F8f11sQzdx/NdN27Z/CWmMzQQpICSIda6C13gTlF2p
mFOOY3j7qJDimNTxjFn88nBQrtxMNIbfqZvheOWZ86csB1eo8WpwpnYfRPY1SQ+fopiBusdS+/0L
rsv7+/P0zBJmCVfO1RqG+gtFPCC6RpnokEku4PWcneiklMHXKQFc92zeo3jqkFYmbwMkCX+2KasG
2cjbsxnThYD/oWzKbpdZPT3GuCpV7ZRX3qEDeSisRN0MBSZHCttAqyd/4Ij/4o+z3G0Dhxzut2m6
uvUrRVzzirJNfSIZZJFUnv6kgiZV3SoOopNGj9CX2luiWQeppzDiRGeIONGGyVArb8t9/F9fx38N
3ou/xpDNv/8bv/5alFMdBWH7yy///Tb6init+Gj/Tf7af37Zz3/p3/9/6FI/fV9+/F+Xt3lr3376
xZbmqZ1O3Xs9Pb43Xdou18AHka/8f/3D//G+fJenqXz/3//zv2RCacSYIPlRsSL8r7lQr+9vv7Kg
fvh7f/GgdHhLYj4Fx8hxDPI6/4MHpan/ApnJsT3muwgBTFkG/8GDsv9F5WQ3//NPeN8azAmEImXy
/VjSMKpUA4KVYf53eFC/DGodVYNStQSJarLedPuX94TxZtQOAyFyMaWHUugP0qkucyOklyd8B66W
Fxp4PF/ZrfN5GJNH584bM4eBlk4XLeQNHA5fQ9wxZ3TsGIqPFkHqgJHYo+NYaN6UAxuSnYVk3NdU
47ryDWwmWBFX+0FCBANAb2CkHd/HStOsAz/91CZogNXuCeUV9OyCtmtpfbDUfPQ8/6ZwTovcMiop
GLH1RMNBOTPJ/HO0ZFJaBthskMGhWCAVpF45fgvEEzJCk9YwlqmYO2EfNNEfjmyhXus/B/KRKqe8
G0ku+WFR/PUO/TjK/+V9Xm6ymDh5nm5iyK7+epNJRvSr0hiHNWl30wTgUkjdLAjJsnkPXnrTdNpV
MhGVUZJt2Dt3Tvop09136R1+fzG/7IzfL8ayKX8MqG/wTsQI64eKLItVjAVrl0wXgTuWtr+yQHvU
8lpDzpNOtD4NEgWM8zQcLLNLMFRfs8z+ZJj1u+PYF6Ojd+Wg2ZiZTG9VzqgoYYus2ms1AdILXZDu
uNAJiPwTs0AXJ9D/u60vF+9BGtRty4U/bf7qdhZkDoFakd9DzKeeWgbEEO9Qrj77TgywaZYc1PIB
IobUCUe4g44iC44g/QAb4Zs11bs64DgPZlTNIV4f27R8yZkrrmUDHcLwwyYeMwQSM77n3pcq4I4A
Gr9/DNbPDIm/Pgl6WygS+NPhu/fzY8i1bDYDLyXrSBBGmbE6nbXPHERysX0fSihuOHeknWNt0kUf
vgvtNn8eXQCwmMDJ4Ek3HLLTefvCjMrB1ShczfFkjBoQnryZ9pjeA6mvF4JIgwelobdnqzjFpn62
dFRkUXXWqhFZQ/+e0hAKJaahhbX6jk8ONa756gwuAy06mHbo9e1ELR6G6iEnoFIp0j2ijwAJhoMO
j4uaDPh33XsbxC+/v1PaP90p0/MsA8WUnI2yJn5YsAV08ZBtBlaki0Fcl36r8vRjyKFfQMEQ1EbP
dsGMiRxlbeQWZ8Oz/mCy93fNlurKOYyNGogs0b6/PKxEwbmdvRjKpcLHzaje2eyfHLiBcWfu7Q+3
bB8SPbqwx56wl3nqFQIoHkKD7Qt+zx1OaPkfChzpm35+EbgiFo5lebZjYjP0803xmf8lHn5pYBfW
vk28O0F1Zh6G0jhPftBt2sHYR0iPfv8w/r57QOjhzMFN3NEsjq9f7kQ+4wQzynnRBO5NoaGzoe/V
g+Rjxt4We5z+wSyaF6+MH+0JvXoWb6M2vZn7flNp+l1lCYgLSTAD+A0VKmzp+DpiRKkgrWRTRy9K
1jzD2Ys2v79w52+riDOTwAKMEqEXY5P4yw1zdBOZahzMa3uiUZdy2nOGqxm3urCFEVuQr+cPjCHz
Nrt0jMBomvub3HHeUBbufDaKNZa8F9dg68HsEgn/pas5mGwLB88C7FY27wCPrQKmkhsl91IiwmkM
bHNvxeZdP3afFeLxaqVZh9gUWCCgQk+06/jD0+ZtFgNowPVUo7tyco6JYt01+jdqVnBB9dRp4cWB
Keqo+NIpwUXj3S1RaHlV8UB67DlLsXxRGkwDOBHlx0JCIlX0Mo7dGZ3Secr5vJU/Kus2gVYUrQl/
eJyNz0OvfIu0Fl1ujrNxc54Q/f7+vmt/27Hp+fF11gyLjc4wnV+sRdMYUVLv8cnTBoxfeFBWM1xq
tzsJfq+2bH5TVh3lPcZv9wxfAvdT+1I37Us8Ubp7oM9CZRMmqHyc//blyVbM621RB3n2r8sijrLU
8WD4rXOFrR8ujqp6B5mttDfWGLwpnoLACdcNo8v3nudsx9neY2JEXLGh3lkjuTawhRduJv6LzR9e
8n9YtN+9S6kbHOvvb7la4/WEgkMOCVz7MtYqAWYk6wDY9lN1CEISIByCsnrFszZu5NwVuG+s9H5T
Eh2/MlteSWM07s0kO8hmlbmRsTqgK0Ts5f2FqgsaQ4DfU4g0qpNw96UFHtWUyMPiAz4OuD0cZ8eK
L+7IQaPBIZFnkSr64+R+LJh670e72rPfVQE4l28iX2WPN6VX3KaFuY+r/Li4bRWMQZilhMJLhFgM
iO9G267lxwo5NRVcvvXSo2BAOGKekrImCOWupg3qsIFYY9p3xjeIqoMvaDAtCVGjYop8k2ErsJ4g
0Y7SmP9+jRg/SwVYH5zQYrGqOzAZOQAE4/rhACq7pB0NrUFiKEhL1QDSmt+mMGb0XADQYsf3uQho
MmdmJAtsEkWLC8U5lJ6eWvkpIM+ZM0KnGwXxcHnn0dyfinR874QVJPFabVCfewvQslSYzraDuos1
FlQt7ltYFVZV9Or0nPEopMp1ZhPQ3mCgKJMfZ7oufe0Pp67+M0D2/UObmqrxsW1Hd5al+cOHJlzL
SZAqDmuBcxco10+IJjF3uPEfMn14MPxX/O4uy5RQHiAo26mOsoMCzTabBNifWQ15ZO5BgPZJ1t8L
2Pv7R6PJcfPTMcijAVakOtAZXVvSrv34aOBR56nZ8oJkOLMO46vSDN8sNzmGjM60yjk0U/7k44MT
AYtpfzwMfwY3/7pHJF4Z1KT/UMNNLrp+ZnzsbVI0h2a/zaKeIYXGAGAZRkafY9V/cbWKLuquY3RE
ctqLZzDhb5j+bzHKePHJCxfMH4vx46LwdNWTsMUJ8vlYwrOGHoOI6PL7G2f8/Th0Frtbx7Nc/rcU
XT883sidpjYssbuFkeLb01fbpp52dJihKZEejHMDjY1Yyv+mhnQwU/vJuS0CAKV0nuRAMrnPRoh1
0ziwbD2N3Iw+fbSy4CNJo48hSC/BJ6SkD4rDy2+rn6wnBTGExeJXhbO8THF+/6n+3mhxxCz7pGbS
Uhu/loqVk+JxMfagPp11WqasMUTuaIAao9sK6h71rg1A7FsGHDqhI1uUkgnytFPlEA5UeqCaf7gi
6qK/L1HDxseXOQ08fXdpBH64021XJ2RpacS049iCFcN2jHucC0bto4igw+J/A48SQb5vQkgynH2j
gIz2TIBu84wTs2POO0jQK2rHt2WdLRBw5LELahqhR6VIOxz2ljCjgkrK9rOmtdcidgnz5BA3nFEY
0CV4v1ikmxBpBAJ0Fk7C4s+OqwxzoxIaUn+c0vGwjEZptNd1WB81pT0vvQScYW5aZOE+xTIRGrnn
N2dVTS6WORFACYczEId9WQ01WkhiSAf29+iiIVSANlDkzc1sMYdXzGNfYL+AXjgnqTmG2rtxGlwG
lxEvQtNq3YbFhgrpbhoJOvdlZ9EsCGlZNmFyBXHKyDuqpvpelbl+wbQ9DDqoHf2mp9lZrLNywW8T
KiG/jh96S3mWvTVGS9HE9hO+ZexVZgVfwjmEGuIp4qQ2wIhMzASdSOBSZUIksHqBvREbkORO/I7R
3BFSt/PoxRZ5UefReHo1ovm2/LyQMBZW7KSObDrrZCxuvxMxZKDQcF4nQf5J5m4qBjlxHj7FpfKO
qy9M1xLH0fLsWzR5zrzRY+em7Kg/BXGMZGKNyxNWSDkFpVERjx1Y116Godww+q9qot2rykTMVvFZ
zzqYXBuCBtdjDomZJ8UTKQFiEo+okYACNwmB8z3rEaUT7XpHdt9I5IUu/acJFhDz0cdSF34KMhbu
oW+VR3TgOqDufF+gZcUPigMw4Bvjt0vbAf8nEe4nkyryskiCwK2SpMiARVKo8JCafKvmxq5inLNt
um/YAKxR0Qcrq4b4aWVHOBXTuqaeWU+Nc1VlJpIh1JwEFqeLhyJJLqOIxcv1TewXxPGZLtED2lOp
h1iw84UqUquVgcdMl2TnPOZ9WdDdvHCvQj/5tKy52AOpngg/0lKjXYk148KMN6kloMoDnAb7yI0u
ZkBbJ61lPqg3Xj7cV+y68vxnmjrVB72yMrBqXAsKJgtrasYjqbY0viICmFz+5YewqJtqXw9GKQZn
yTYjuWGlDepFnWBCz5hlxH6SEz60a10C1EsKMtwDu9fAJqEv83E+tkwZkU5pszGJpaM0NWBWEB5D
1RHubWJC1uqQHp0hItd+miUxnShAg3B6mOv8k0T9pmkJedZVshh5GyCiMfit0pAAae9JraKUMJv2
mXRhIiKzZtrNtv3JO7dx6+2QR+D7MjbERAmonU+w5Ody2zI1ajDbg8hzaqkKtrY1j2vVpLY0PGU1
EKFhpNzE2VvNBt6TZF/dqJo5iCaDF4Y4QrXU0vVQOi9hFVZrPx3uzNK80Rx4bfifSAoy94pECXzG
2tE8YiJ1qPGRqBieT47+rkv0hOsWzTpzxgmecK1dmw3WAl3oIGeeWZu++ajC79nY4Z02smj9/Lrz
GZ9abVKQINl0+Fzl77Yyf+CF06LPaIu1Pr0N6XSwW3XPxBiOEgMysp7ck149mjgokA7i36r1+FyM
PNwq3tJVXheQdSO8ItiOgPEM+5ad+mDoAXiLB9HHiRzsIwKcw6agui6M4rYtqumW+euHwqzk4MLn
MNVc26A4SFemPrw4NkhZ5R576NMbXeuPpLnBJiNPjlSPfVuQYTOE03PQM280cb9fVdr85qhYI4ez
PbEM87sJ4y3DxcVdm6AQqyme0l5E+G+U3GKY/DWrm3ALmPCg9dN0T623Uks2Hmgt12qmJnBliTLq
YTbtyYR+J0qZTYRgjmXgJYwjYRp5unVSQ5cn7E9f02w49Xnk7XJH/QhUiCNT1PNidxu9Yk8empB6
/Nq06CXC+eLEwYfYHy5IYxsz9XKDmzx1r6WGKPn+evxsR8171rDppmX40A2EFmbhJWG5sxxRHVrs
UL51iGz2MpsdMRqVt9J2DzyD29g52tIZZ+zWbtGD1bHPpq+DM72KLk4OOkG3nKDbl90L9HGaXRtf
umAnHIViSD8inx+sBe5dCa2Il7g4Nj3nTfwsms6SlnDh42qkXIwOjGQ62My0UevFL4OOLdXyt2Vg
R16f1MaMUsAK1OCDha2n+PwIK4x+6sgY/6tBXggFYuF+FTYFzT8EvPLxO27O98hGYMCgepjS5CH1
tBPRhpfcoFNwq13b41jKLdNT60lwJmNu6ddT8m2cq7pwD3KaFpl1IEqMr2NNcWuFNCaysFna7FE2
qrHDuypgjsWVop1lHJ+x0S/3vtMSXjsMAcZdUXJL7Dk5Ln9a9co21KHF+KN+yoS2JaJKb/KPyZR/
7iUtxbWNB386gyg/ZRUjb7W7zmadMLAAuwVgTcoxpaF1DaWD0l1kyymhsR5T6ZiPETlyhsxco+TR
prb3HNsOtgvsuMYpROO/qhNjjWCYSXKF2+nUNSp7u8PcceT96IbMWAfBo0n+YKLk+YNfWMSB4bit
xGJnWuMZqikd3Pgp5rghySvZdRo7gBIzKzYh1oY1ZLeMqnXu/SMz+L1U5PUckrGDcqdOWXMx1czC
DVoOz7CnXhBYQi/So0BthcAHUXnlNNEmww+jaigaLJNlT++6sHNMPgsuz5BzY+go/aawwg/pjeHf
nus2PjJvPxqtcWe78UXIEqMjtsvGJiiYzstD8kESZTojpVdsdscAm7msLLeAdLiqUif5DIEN/ULO
ESnd+QcaruPEuoMNBC+q0U+Tz6pBNTxMAMnk0AUxpLacvygn3OzAgKVohPa4T4P5HoJTSg2CF3Ny
WRgAIllug+zowb8L0uSo28EFa0w0hCzK1EFnAE0iF/xhUIcVY+TXZfqLX9ROJ5tLn3OA6VifqGA2
S5kmN6Areyx8jyYomgb2pNoxsW7j/SiI4FLskuZ47v32EBdMmhdHnaR7njIk93kAIT2fSHKpuzVq
GfYGoXtOYn9rWShvpvQLnuYQfu81/CTgEwZtljLc58llE+s7iZNdjY/bQtDVU5TNY3etzms8Mti5
uvYeP4rO87cqfWQs9qtt+Qhd4tl1NkD3H3HX3lGa7GK6WkygP8gug4KV8pOi4ARYjLGRSUxGglxR
iJgLmLV4hOBU+ZHP8fUQETWGe35tJ1e6gXpYsJ2E0B+YbMNW00eUrKIfVvSUTvta9gEZYxiivzaN
4FZxmhtxmVuejtCCF3YfmNmL14y3yehhpscnMWSgPY7D00DKMwNu4e9y8oPDIlj0g/SD/QotoNBL
RUtQ9hgtZVQoidyohEE+VP2dWrlPVpFvFAs3nlFQD99r1rmZkkXaz8z7TPjypPwUK8dSvhGzMDOs
ph2pJjy6csg8aonJloaYVhJx7EnI42aJEX5b7dPwS46NlTpzy7DG4WJlyEEC5dlIzVc6yF0lpP9B
ToGI/RzpO2ak5qOwGkWQLDvp8l/bRr8fXRnlfFq4xD0PTzGUdwFTkQCn1XQv4Lw/fkIgBlMWVo/a
HxQLR5bMpuJuc7NYh/AGtfQS9kJylB9JywnlcFFfI0CGobeMnkSwONXaHnvigzK7j1P+UefWXUJ0
yrr204unR6i160cB5WQEIHQOmRmQVXGCssZ+0vSXQi0gH/ZeRJxWu+5SNUfBgfYKhvYWIwoXhXr9
pNnlMdCz5wGvtisrUt5x8YJyCfSwLhwlQ94r3CC1P2fMidY4oJlpOH13TF4OrqxPHocGcmH3MAS0
SLHWGqs4xvc4xlOJXnChJOdCNQlUb4AWOR0XmXuoVC77WIWI28uvfDTSek8guDPhzNrHp2IYLyXh
yfiqk1cC8cxIGEZZFZjjIgoDFEZAqX22yZnYFz7MG0uv1xEOtvCm5usAP08bIcyuC9yLN1ZvVlp4
u6px7/2ECJqy5zs3mgVdsLVWpQamWWBGk5aQnqYGmlLOGlnqeL/3tuhv5M1nAQXB9LnI8i+CO5Eu
2XbqJqJsXywFaPgqYTnPmnckBrnaWKP/nOPouOpjboypDZTtKRlyPu8BCcD2CovZb17rbRXSlw8h
YrhiolJVdLzdCtr5wC4nbLHKTW+T1mJMZMZC739kcI/vJMHuQe4jzglxU0waumKGp3xLuHAFbeuq
bOZ+u5Qzig5NMTMg3pItjaRDOvvbShFhr8lcFYjwpJnWyS5pvupanhPuu1EHP9Erx5M7T2fTGZSN
iye5lOe+/o6XFao+2SjsVCEQ3vWPYo2wzGrncIZvJVp5GdqyRZSbWftC2+uutD4ly97DUhodLyIa
/CKC42MOFET5m6ygo7bMR5AYOb37qS+qKznTMBG/lNGrTZJUKeMdTstyrbpcMi2TW2AIAf4D5vUO
TbUYvBvh+RLUQa1HFTW4PLjQfBqj/s2NkQp3QnldAKVuTL/2aJeKSH1UKG9XCFfRW0rT70xoh0AY
R+jqNrxz28W+RCwmcoGBtdonu/KrF0QPPRzVpGe9C5e4UeMH0s/WKZRovIxh09pxcoMR08ukgivk
ZK/jq3xMHVaeRto19G42oylAi22vwy5B9ZzjiZqkJ3oCmZbIXNbgiI80mGtaDv0gUO07Kx/eBh+s
B65qFA+nrgNVWGbOUM5CWiRrLc8CRsBZQGCY7/BPY0baY0G9n2TRxhz6LzgcgMfN1nvEW7jx+vKx
SXxnvejDeuNVqdWQUxTSHbaIJdLjrcyfEG19LU2DmIh4WGGQeWt7Abn0Kn1JSYe4COWWVdFN2jen
VMiabNWdhtgucOg4HbhwAA31Jsy/VSm287qSgse7mDDP81kjmGkV59jDuLWSrjSXBiaFQ/rd4L8f
5/u659hldp+wO9nzVR3h8Vw5t5xRu8gDZ5sa2GsYdtzpBuFwqa5e1S3C9FLiJXV4byus6fT1bNbI
dSwKtcnkNbpkOr1OZFiXctY/R8Ryrs0KNXV/z7RZae51r30wGXmhleFfpQN/T62puqWaWw7eWYUP
WdTY+mC+YubsEV0NXxY+DH5gjpAFtRw+Sfe8EBBTvUmuw9A/my17YVFyRuXq/JS1gO4Yh67pZA2q
VGPXKvXrKCWrALXLfC0s1Y/JLU8LO7M3aSANieQ2CBvtYF0i3N3YNdcy+3aFUQXkeb1jf8i15Gz6
yrif5uGWpFI4yoTvrYvAu/aUA7YbxVVUY2qHIh9B75DMV+iF1bAlIAcLu55QW62Oo+1o4o0NIZ4K
P/9GzKu+HZLwAxLoRoeDuzZJA1pHE6p6dTIfEZW4UK0TfOuhjC+KipbOVGVXWARPWs4H62if6vhT
7XhvcutcCMSrgrgge4bon1MqLry9wsHDOFDao4WId7PoRCKPgF7/0ujmiRqH9EomxKW9h8hJmgiT
4MV5IpAK2rKQk5mZtY5N7m1tgL8a7WaMNyWa23UgxAbWBepWykGGsl+aKJKQH1oInEdXcd1BSmAD
UXpGQfh3ICWkoWF41xhMZPGla1ZvWtwgzBh45VVkMIuSZnyC2vIuoLrlVpgcBfdKXMFAhhtEEXft
tNlrODgfZnG/qBSAHzBTsqjE/KvMJnF0ETZoBtbvfrCxYwcQLz4sG+j3Zko7sndbtO9sUfqYv6Ap
LWRotXy3GOeGtUbHA8Ja3rk5CU+M1lDN3IlyA7VaUv6lcKh1tNBVkuzVAodWIUpim/UUTs1LXeff
PNo9fXqM8B3fecibtmnThquxrRxWdf0Fy/AvduZfKXaa3IbV66Am1kZXC3czkFIQYp3tZelNFBjr
ZaqXUM4sN6HLKOIDdHflQ6XBwV3Ij2ltvOAvTNYdZ09CueKhgUXVAbvXgUe1TJ0JRgI1LDJoqMql
H5luDKb+ITa2C6e6nUTIZ165VfbkxvW9ZWJ5Nw/6V0/Xbhd1hBmQiIWfC2ecrIPU0i9K1e8dNfB2
RecdEt9/HxukcAv+XRQC3BMGEOQxtnUhx8JoPMYZf+4oHr53SXEd1MzzY4GJvWDTTeVj3nDIEVhz
mbG6UXgyddC8dEGDQNF8t8f43kSjheaNvg8135sj/XnVsU905X451MNR+0IjuK8V9kRdZ8ORZizT
KApsNQfaglXt3+nEa60X4dYy45DSWujAbV5CRVOu4j5+zrEAQbjDZor+dly5ffXS4ptYZRWm/9zl
pU5ZjlNXpYVV/BrrhPnGqtMImz4OOT+JP+OH2fSKjQsU1D15NnaPHj5wrZOZulvLKm88fUalz9Ib
DX/rMaALEBVBb0YNkA7qNsZELBGcUjU0UuhVho+FXm5GtOnLLMTplaeFieR3zk2IHL409Hzf6KH4
jfZXmez+ecPVlNNjlbJbkwGF2+7wdeqYYYYO7ZYCnYibieeuRtnoeRzorYKrrL/onGGPN2wfkdmR
bRoxAFP5bT3IqTBgt2dmz3rT+a3lhJ1ouiK1ZJJdXi1Sp4Jsk7Xl+MTc0QnXLAhG/KCrTKf1xXhK
iH6KiAvcuInWp1bnqTnIIPyoIuzYnLt9YVy5+AhvYxPUzG9rAmRF2Oor9RkeH/ZYITY7LrKutYP2
nNj5cu00fAHTwM9TWD0PII3fJ1muAbCbOd3K7LT3WHobzBb1daFoD1XNWAFJPk2QebcsiVFtLibS
T2md2/qS++PLnPeb2eUdihq+sqztF6ZKOyuXPROgaumIF52a5zBEoFcWod3kGl9nYtdgUlSj8xLj
V7p8zTIOz6WsrDlbcZZMNkpDfK/bkoVwAEM5eQw0VkINEZcjovg8SXdYm5TweNbQnOF4t+sVg8qD
c0XxKHAyY3wgtY3fMrkLvx+T/VOKqcEoV5QYhmuqqtC5fxiS2SXFBf6841pGyn2bP1VDvQt4U+iF
qSkFtNcmelYhvQlQYAjXXhf3mMmIVl0OrJBKly3AWK80D/7wyRgt4iXDT4Cxzh8I2vo/TU+hXUHb
MzWdnyl//sPlkq061S60cADp4lbJlCth7LepewDOvsMLmJ4duGII2pNmZc++p93yPdZmZD1V6BLF
4gu49awT8LmKq2BXOMTzGNWNqDQi5lS/v7nWPwzJDUc4yMx5geUNcZr64WrxDHTSqQWzn7T24mPS
IDW2P/hvaqHcNQb7j5Oc6P0eZ9d6+G7kkjSIS3UBSjjDBHnAI3vrUBYJUFEy5iQ/3rjJM8xA5E0z
0bHJP35fMemqtHsCXg9TC3pELoPY2VFZXFyqGiXXrxedF4wctmIGiUutn3Q+yXrfu4Gh/pwzp+Bd
otL6zutgA1UlAqUceJNFSjmVr2r3ktfULL+/V7r5TzcLd1RomQaspb8Nxp2kSG2LT73WeuZLoflo
RDylqmMKVla+h/5nYAe8Dp30mzoz11vm5C5rbjU5ZyvyXgc8cVaB8aWxaNP7BjjHdfqznjMadTDT
XgdNsXYCIk/xZzuZPk3lIiMKFRuLdzc95DWsgWq8NjGNWIZvYBPRhqHN7jsGJoZ7BQ1oMmgOzT9b
4IAGbDIbd0vi7ld1Nl7GmL1YTYMrpFPNCiMhKnKzJFDP2NMNXZtSEduu+qbQwuu+7Mu4E3KZ1rfF
ZArBPJvakRT7muEVx6eaYvMT9R0uPA4LhreyT3gr8XjBF8NvDhjQPkZz/GYT2RYnOEtFKSL9rHno
qnwgx5NB7DshjFj+ZbRSBVj9OpPRcY7zV+yn+5BoAjU/+rKxlJ4u+VUHamuJwaBc9xU0oAYyUvk/
YfsQwLReOT2XnRlwJxpHoakWJw9aqi+FLNjSeIV5ozHCZWs32bgNnSBqSwb+ltm9OMNLcBpS1n3r
05EI6snh/yF7R1jRI9DU1jb+Hw1+nzKmHfDCEvM+G7ewVbFr2+T03YJRUd5yDPb0AiUkaAGU/esF
g/NCvFsWYhUHGGiVuxZHv+WsgGO6rUzrInLPGsxuacJl2sEo5h4XpuX0F1KtlLFa6ByEVrPchtww
PtOlMclkFr+8gqEI123/bh7oh7Tgy4Lyd3jtA1d8qUBX6SEOwiyuMQJoFP24IIUakXOuT0ZgLhBL
KQ7oJbkr9Qw7Re5J4T6h9AWy1w7fjyImIA3lix0kNAjuWfDqRSE1G/1tmqYkioIpL/Bm5AXvycJA
1RLnID33wGhpasIDvFl0fqa3ZyKEGwXmk4LfLAXx96Dtdl826VMu7VuNo78LnmEoGZlTkDYF9D+F
qU0ELfvFmB4VPDgUj2pR077hZr6aVAsNvHE7GRhwCAQxhx9KBe8WbbxSTNe5mh4C1G24l98spWvI
NElaEhUH5iJ/SEqWD/bld+DFj7Vibpc64vc7i/Z3QhX0ZQeaoYvmG7bSL1SlrusntZnpwpK+v/Eg
7Y2Guc7yDPMXzBw7487SlNWYpVdLI/v7Hw67jz3+Z6LUX6kTKuwj9tZfDtiiMrV6iBgwqym8hUXy
LSvDg70ofB5BNlIrPi4qDY0yRZaEME79wLtSe7ik3DExDbWbe9DJx1TKmcqeH6oyuRVyUD2aJJjg
VL8wFCOHsXzatyZKwe6pa7AnNRM2S5J34VQo2FipXbnLivDRsiiO+gShX0T6mzpHANDKll4TX9N7
vSGxqRRfnpqJOHkswa7EpQ0M3zxPyGyJzUVEKKRBvBkg4PkdyZcB2YaiWCSRqdz5FUJlOEvtVLVY
KtFegVaJqIIti44PoLZJ6RKLOf1w2uLo+hhLg4aAii7pVMJ9W7qAdqQlURchpKiUfayygQVeF6c1
Gaw7tbUXdpNQ3KwQrtSk71O3y1YYBVlQGidq24gCtexuPeKrN1FxnQSU7jVcGOkNxGcjiZlFoPta
u0zLiFykrMnbdR+RR7i48hoKW5DJeaEIvyzR+rNpFbvC0D+3KrAfbkMZ4X6EOc7NziH5DYOvFuPR
/NwM7ilyKAZ9A4B+GdcstCclBqvWtosgt2gBrMMkvrIdhbe2Oi/jWrlTon3IUFIsZAXmTw85qVsy
FLLac1FZNyHeVWgKwOY5zQXmXh4R49GLDzdu5bY9adANYGvVXZsJzxmuhZMY11Gvvo5xeimmfSCx
t8DxrUU1rRHiuqm98dRW/sFlJlpTKE8gliQJKG+uW5/I3iYtmEe8gNYVTxRohRD2d4Xrl2Fv3EPT
7nM2AVU/uZDpGKislSbGghWSqYyVsd9jp4NFYif2FVPWBoTLfWqEQmRA804cRB/GyK0bOeKQXbNH
diR64+dXk8Ig34ZW8yQH0hA096pBMi4latZT9tdxgjRCv19EVMt7kk4ulRBeBYZprLwo+aSKSmmO
wCicerhianIzG5ihMPCdS/eO0DfQyOkxadMDNIqdatRPkZJcq6P1JD4IUvxL5b60FDh1vMWuunWd
1yAtz838yTPrZiVOAooyfp6y8+DUCwQuNraTF+JKPB/IK4FX5LPZKoaRAvLH2+WMkYm5bAWJBhyD
vhJImMHPyJjYz6Zjm2qncmGDcmYsA3d/nK+MqiIbV54GA+dJFGBtpKNMbt+TQD8Zvn1QCoK6I23e
JcJwSTRuUqu+Qf8H+xMGjIs/DznJ6vr/MHdmy22kSZZ+lXmBaIt9ucUOgiApiAIl3YRBEhn7vsfT
9+eRVdaZlEaqnqsxq6rMokQSQPyL+/GzRCZ9xgKVLl/XQdb6aaPP4eMiEZePOI+ds6lPKHw9splx
9TeoZZVmPGWUbHn30IT2J20K3hbbrGUO8RegxbqUwRe+A0ZsfUo0doOmU2tRJcxg4OuhAHYxoPRi
zS2zKdazXfj4UTLGl/XXgXtV9GJLudsjk8lj/7mMCurUO88tv1d6elwcYvSWZztNzsmN1LdF3uUR
pYed12asonodRv5HrSNErMuwlkzBO0tpXGv6cm3uj5aaYZbHZ5L7QU4sFC1GEo7j2kEk3XkZUa5i
dubM1eemA5XyswoB0xuCVmvDhHx5ooUNqG2y2MTVGJuiz3hamaA9/VZ1VVA97vDVQlwaSsLfS7t5
SoVTIfbOtjqi2pqEg5e+jUZKuY0mQBH4S1oV54OuTV/B0/61fxQl+KpiCjfIPHBo4o3Rdo+wBPFh
xoQJRZn1XI7Zmhrrs8wAhLUhFDNzhF068//R6tRl/5CWn6RgygP/WTjfnqe8is+xzL1V0hwyh+Yb
A9DAcfZuarwKy1sMnxdmtIcTjkb5JdokcbLoZ3cfkJUly84KkF3Y/EUn/SZgX6FLdxW9iTWHnLcy
ZB8qhqXk4VDFSSPsSP8iG0AG9XNpnbwmOjgOXg6TsRVEmSSiZ01NvkmzM4XEbjKP/14H4eesfR6M
cS9tXaDCNGz9o+moD9iEPbrx/bLfpCb6N3e21knlS19G3K4VSBXYK3kr6ZMgbNxN8aaSprd3Jh4u
Yo25I1ilXGglGgltmb7ttfLgz6AVSxuV9uxWFW4bZk8vmWU9pBJ6G1N3J7X2kpflTqXiksNqAcSX
sUZYv6BJhXmajZfEijeo2+laTYgyHem6eLzLdRik88GpTIbSGJ342X3EdZCSjI5341ZuO7kaZpl0
J2n25uXF/TIEWWbftDuvJvHUYnVn4vAk9W41V59GGGyxCdQwt225C5NrC6mon4mKXXLCwxqClTZw
S40dpr7iHxqSgMKhmnI7DbAXc+dFwXpxTVferoZgdPdUtQ9J1yZ3NfwGsynMg8XVzGTd2atl/hiq
5SGyDcx+nXibKmq0h22Af7XZ1Rx8Ms6jhPFD7EYKwfb9GIKJzR2nGOVXfUxCGlHiE7MpvQmQZ+Uk
IMYsdep1KlSf+Pd44xi4mhZDj26OycMsVwqBiKS8E4pVeAGvM7U/sJ3gnDn0IL5LElsDTzMR/f5U
ce3nnf/JjLMH4ouS7RhNdwkO1HijNuUuVp2T0/Yd4Y+AqgyY8Q3K91o5MhfQGkR/Q8X4pKzro1F0
26jmpyVpEJ0ql+BEXtfvK0nt5zIWHMZEDMd/uQHeG3qQWR+TvaYiSWE5z1jiY1+OP2nyrem8Z3EW
X/r2MoivTNf+oMMToOKfRSxKaYQwns3IHEHGOyADwqozO2YJ3x4KGbyj4TSlhnqc3PGznBi/f6eo
n3/+dYZqShAFSRGaZr37dVFT110nUT1Okm7asf6EAy2Kg7UV5OQT9Q9elP6wxObet8yTXxLLTSoW
QuSyvWSwsCAiHEsbCiYDedp13DEHBRAgaVVj18PVxa32fqph2i0uIYvzR+mfdU3d2EPVbxfEQNWm
Z6XppxVTOIcmFCO3XJuTu6FPn1SGxOUAhAk00bZU0ETsOGQnB18I7f5Myfgc+fCqSo0A1OChwMd1
HSRhuoXaC0/S/6Gl/Fwvm496XWHDqniHtnEwPLGojItplTd9AdWTCaNi0FLlBhTekapUq4Zba+S7
ZU5qGPWe+6DD1ZnxZ1g7r0XjcoR3lMdEQxBpjXVv1v4g51DGc5iCfiEb4iQTp0UestC69UY6H+ai
Unotl9Eik3E6YIqJhokGOtowGoRI3SaXoHRehMzt6xz9IW4pUX8VLi8YzLM6qx9s2s6dSX0UGsE1
7/g9nK0lC0UG4ufGmi+2RBuknv8a6MpRS5L1UqUJwSsYkmPn4MED4gsqbR2FRiB9LBaI1Sp800S4
kAiivFQxpeoe7cQ9ecPOZI7GzjjFgt4uPjfC4zIh0q6Jwfye+NDUsDBsI0wZlwN4GSRmRFfggrN8
06L+U7ihhS4CqRqIjSM2KPjUxCNMbp/8ymvCQBI6e0XtKrhcpRNMNrrbWAashZND/xiSc6VRyDb9
sxPy0wH4y3UVTvd2oL3U4sfVjDh/DlCkR6YmGGBoSnbomv7FIBxAfqi0+CLGazr+XkUaWFVyI8zD
sEsam5czfndqco8LrHAXT7eY3nxpk5g0vkUjrnVcyyI+lYa9RC/lqcaDpgUEkWuPoUOrVkJuF/2n
WcOVg83PsIDHG+JrpsJaq/kW+TbFQ1PZYc/d1FskCbTPl8CO3ix5fkK1FLctQfsZN+BtVV0EGxBF
VCKDeyHbU1N6WnMhZVTjalxKkwWXiTL7Q4WRk6IStuAQcEJlqwbhN+zRznNrn2vMiKzUou2dSeqM
LHfFKfHU5bivZpZx7QlnWiYQAutoOmWhb5bfDE+ym7i4cU74XGPDiTfnViHDfrW4l7XqucsIl5aB
pTpyV2jKjUQPb503TAQdFhkGpN8czLe97FWMwbSBhQslCcvZ7sviEr/MyYTVVGK9Q2L9xp7aY1jQ
jxo461S5sdZcaA1/ETsq9xCY9l3YKK+1M9zDjT/2MbsgGqO3RqViS0yYswSJLxZprWgf+sk4tCoW
3FbM/FiJ/V1uYjA3D8ETQ6kfQV7qiOyoltnwORfYqsMSDQD+UqoKp6AbvVUwU1SM77DuYh+ogg0b
Q3QM1O77QnXR7WVPf7enwN/AlZUJznJs/68cS56LjP/81q7kPzM12b8WD7fstXn/o/7/NCxxHNKb
AH7+74YlH8VD5P9sXnNCL5K/hzdhW/Lv7/6XbYn6X5wzcLSwWTBUDfXSv21L3P9C8GahDBQtPjlO
Ktfmv21LLL4J/RWTHNtiOiLFwf/Ylji6xthNMxEuOJrq/W9sS7SflHcqijtU75ikeh45sO9sS2hP
7Ro78wr7WWj4ufdDxq+LWifBZtdRYKCWc7nJzWmnFM02LwqABRw4KOYQ33nWcEG3/7dP8umvMuQf
Lh8C4P2jOuE1WZbO4EB3TJcqhT//+5hFn8IaHVjJDV+PR6fXQuoUro1Gg2tbKTS5RiGZIVV0PxfJ
9yEstoHKS0omAF2seT7pYXRkirUbhlyhSO42ozX4fxhweD/NN1TTUx0ErQbsY+snPbZOtIDNNVwx
wx+s04CegljnCTYOFik6GZSrpqrPtQc0PxOItXMy/zhMxC+MWOu2MzoOx8Nz2SQ4kNEcacoaXQYm
K8DGPIA+hDRs4UOIe1L8NqJR6GeIy8oIcbLEkbe5FXNyUyg4kGAFa9U1X+EeQ6wy+2OSJm+FGqs0
vBzeeI2iYmiJqcV/LeNC6YtNoQ8DerjxFLTm59hSwAbj6AOiLgQYnQ+3PM7AEoiFLEOq7amg3ooI
j50dhheaIAuEafn+TABwALBR/giemInhqRyu45q309Y0Girko6pRz4hKYduQd7VRY2tTdVa7znPt
hA4IQAJcYesUt0GLHojHGbjE3XGrK/xG6C59km2tIENNEfDzUixKN2HNKCcu9wpyh32nqg8abhkr
N1OYqUUJBSA18x8mqr+wrOA5uyjuNaZxKpO/f67GGKO1MhuUcg0sNG3GOlVoFrPdkqbTlHZInO2B
/r+ykd651qpxmuIYX33FxkKyjb/Czi13VdVffr9JzJ/aB5YfJhq2qrJVIMe9e1k9poiTntnkIVhk
q/UFBUbslvsmnbexTaSaVhJiY06nqiCHuVYvmeFs5wAXXhP7KpKp45vfQQ3K9JC5WvVVb6YzLQlM
SMPPyBFjc0chd5vhML8hiKH0lWodEy5ARUn5S3L9WpMvw1VdW/n4oauzb5nGo3ZDhO4JBPq+m85c
ht/qSLpjYwI6Cf5kP/izolw+Bd10UITqGsYm7z6FHOe4HNE8yY6keGyIPLQj/HQclWgGpZvWXhx2
WxvaKPIZzzeZUDXtpQrqnXuM84TkuKFLEIXrX812usEb8ZGvJLd0HB40QjysYbr6eXMIPWElUauq
NvutiqIJM70YwlJ7NILgmTEnUJN3X9r1eSz5CMc2A0MPaBZmyoTfP3fnZ78Swk7ppixkWJ6lmVwa
fz8cbVXpS93tKURn+LrgrB/qMjvIP5GmVGQXUStBPtnOllZtF2dvvTUgUaa7SZkfHDc7+k4IgBjy
3GreThNgqx4O2rlB6tjmxZtG6NMcc4jh5XjoTPshQ/6VttOT41C1oKxMVlpTf4JWW20ZmiK+MiZM
tjMCO9YRMM0W4YCzGdTsscu8c+gOH+N4yiDJRv0e1fNlwoPxEHacgpMYlC8nd12N26nGSj8SVz/d
LOC7DNEOM9GI3W898YYYtFYBTrEewq2EGURskJ2lW/iip6mdrEby2PsIv/G58LX1p7oZtZ1m81fy
Ds1fxk/FaVGOCrPdQA5aTSlvxra7a5iaqHnHtNgT0WvU3IRlVP2h1/+ZlcEj0+mzse5QNd1V3zXA
hqWUpDZxmi/Ih+RwdR1bNK5/KIRWqJb56szFelAHADy2j+7CZ6rL9qG09bdevNhBf4yVlnMOFtN8
jYKK7gzuvjeXcKfD6A+L7BdVgWXYcKIdk4PFxs3jn4tM7bV+TAYcVkYdE0Ud6vfsxEgIuXo1ldQ/
O+KcXeanhAuKULI9Yk5yiUNO/9myvzQekbgFT/f3i/8Xax96B9udOorQSU1mc38rDFLdKo3IAMZc
ghg786BLJZKwX0k66C7wDSUm4k6SEX//i/GCe1+SWPRsjmY4roHtsPdu5jgkujc7eOqtrfKsWGNH
J0Jzb8jyi0z+TWm1cw2jsffma9j1l06uwCRha2XK0VIsDGWj41x+T42IG5suz261a61AKeqg6ZEI
UA75zebrutFfscx61AMsPXgfozpdYwFT1ay/kJJJiFr0VmCo8oc3KB/dP2suy3BVKC2cKVSjiyHA
3z7aeIyysQ/5aCN7vKowUEmDoBSIGmQYtjo9W1qL1UL00dVnMtxmuUKyaWDEzBGCShyxPbwvut9s
9F7bJLnhOPal9Fu4CckuUqa3IML31UvdlyJXv5i+tMNTsxvtl8GD3y+QcdBFT1Hm7PNBHqfFAfT7
t/irTYgJJO9Oc6m5Hefd5FbP8cNu0LKuKT1gYeK0UCQH2ZDLe5J40ZSoQiZJ2VustowVKYCM/EGP
Ihgc0xWjtodyafpibjdoEW+xP57M8U83uyF31rtHgUcWh7tlQ+H66XVmMVbgSq+RYUN/vvJ98y7K
R3fT+8jcKMRwMJk/9j2fO7k6SNFr55MxW5u5wHzJIc5lFardBV2Oz2kcrB2LS220iWkIXMoqD6Ur
nlTfAzRRw4gCW06TuFCgi30NFb1akel5H2Jepy5b3Tj8/hlI7Oy792ab9CwOMgsV6rDzbh+5XRpo
UVa169YipVWp7qa+vGu69lvKRVKWxUX1dOh1fvA5Za1rJXQ0peNvYsjWp/mjF0bP6Hm+9xlhRAZW
tPUnc5gOTaJ8nUoXozoo/jUFbmcxCVQR9ZrRvkK9a5Yxau3swRm5+geCQXv1aqnux8Fg+I4Y0o2t
fZXE6xYmdzTF50jxP8o/HTM9hehTtDTdqcTvAeMzCN+2lbEtUYc2KqV+Gu3lv3M/HeYq2m7le3oj
3Pld+odPz/i55rNNlwMQgQ9WZdr7FUyVH7nzXDDkU9QOEHP61rRZvmXBEPPAkKmpvi8rICibwzSH
H0kieysjkJeaMZbeUsGQlXMqG1aKZMTFwWkg42P2xbFDOQV+B2fEOtkd3YEcNaONLTBC6c5sD+kc
v6Co8v5wM2q/WBAWTDqOHhpnDHLeLQiAXFuJYU0x3KIaLVmOfUP+hH80Yv2wNHy+UJ+dOb1V496m
HUA6QTNXJDCW2mFbuZ6z6sQIhlKcwJsk2f0nF88CUf9zU9pc3jTeDPkoNt13N3iN6ZDtuiQKjyQ7
iecIfIz5CMy1T8cx2ieq9ToOxqnIQOHGxNkiJPqQNt6mUrkdWsRtJHJXXwDO7kfNe8hKvmqVFMZW
+ZUuQVk1UnwSC/jc0ximFHLerA8rK0+/DyW/ky+IMk8r6Q2tikDhobp0EojTMNUgDIjBB8LK1rbl
BuQb/Vx51eqDJe3cEh1MSv2nlLn2XPOVslGvSmFeRqs9xRE/O6yo3FVAzNRCbavNUviTbDxW6iNu
o4dA+M0tV1vv5LciNw84Rm0bS9kTMjSgUqUkVGPm7Lntw81vNqqEKreBjv9IzjHU3wcRJVogNR/6
qu9uTkTV42zk2yoZzp1TUo6V6W25Lsf21BCWXKKX0Ykk7QxANKfiWDZHuGNt/sVCowxAzFdkZAgy
+DBO0Ru0s5vO3CDoRjQ6s3XwSucucWwkxClpIsHO5PTH+oBXEOvIFPG32SwRPYME20ihn5OhtCKP
9GwO4XnJ20kMRFwnuOgNhC0nM7/q633qtcOKWSgvoY0eGmukkp2OU0EQu14T+4M+IkHpBEPehSCc
uww6mFJskoQYwkDmdJP3JXC7j70D2Q5cYLPEQv91bI8RUjKrPJQSiCr5UAbQHjkct2TE+dsWjrtp
D8DR3aM/dyRrKCiYWfg6Q6OVyvW2spGfYxvGVF8xa2gzfrix202swMXPpTfDnPuNTruMe1ADGy/P
dF4T75hAGduqA0syG7r+7Df8G5ak50Bn81sD3MIUplGY9JfUNB+ChGokcIEVqqa5JkZPd8sNmbuf
OClZndJULG+oapxtrOiPfQecsPz+rtglobVNquS5gwex8T1QfYCGDiLSfTqYx1YJa7GFGLeBaycA
GHdJLO0J5DogUr5jwF8DBvlxzlRITg5ka0GCjFLyoaq9ajFhzxMuO/BcupFg2GBM/DoUJqAV6ydi
4D5pTbdZmlQJyx44RsawhJFh3ZUORisFMlgBveD/DCtAAeI2oKuINIljbNyO51EtPJmn0jn15pcR
p5++9z4P/dPSZLQaRdES8zQq6nYeoxBuXcotQWTiaqiMj0kwP6ThcOsH2mym8Ifcs7H9qOW3TcpX
ogbnzr+36xEzxDVRcqAljogotXpThSO1oyzhwWcOpncPlcaVWLbPuid4jhF8RPDLiu8vkV0S/mvM
j1GRAaODXM+B/IaBZEii9xDIQXGlVq/kKljasPaA6JJVVsNtQcm4s9S7WDdUkucYQPSQPLA32bT9
SAkhr6Bw+NgDfb76o/atUFQa35G7e1wrGc6Ky4tkSp9tw6jkXrFPWs1DiWe+3UjCo0U6tGmHb7Uc
jvIvY5yjUQ34/Ylkn3YUfxy2uyzMcGWnw3N4mcv/LCHwKeeNq6S3hXo25eoPJ27uYx+SKWyEG2PP
A+rNbt24w6Ouxpu+ggs3ZAEmXNpBgf4rp9gQTY9u8iJVRo2Bx2Y5BpdSvhm5J9He3cYpu8kaYQTN
IWfrVxQS2KxQD8fWbunTjI7RnG8xguMoKnRGNh7ZJ941MzhiSCZDfoCNK/wXTri5yW9RruJZL/1c
GqOihputOOyjPufqa7Rv8IQvuvzI0Qp/9LVvwet0XhJG40PMV5eEr8AXVg3QMTb+AAxotVK1Zayf
spzgQpMoENXmztBpDlHJfFFZ+3cxzpQorAqQNQEDnTjfliqGH6hdVANVAlRmfd0VTF96FXaP/KjI
yFl+5OqxbMOKonEqrXCvuYQdJc649eqGOIMsWSshReXyP5bVcfqZCD5FXVejSwzn6t7twgR8CH7s
EgZWeWzQEZvSVeU0Rz73D4KM6dZ87aSgJYPkUCUm0WOvHJJfXEJT6axmiu6ezxnahXzG+Txc5HKq
E+WcBdqjRRZxYOhnUx0vUj/oNqlwtb1vS0R4MLqG1WR3uDxh7bkaA1aToxJHXHvTj1ghGDEh8q0u
kHvIY2knDy6DGxyiPDhwd4bkP9hcyCZjsCg+LSWUPfCWbbd3VkZT7MnFvKl4oVAZlm+TqvNBa7xH
vvXNjvUdGnAmpFJMxzkF2suy12wjutlajMKwsjlPMMspE3Yn5k6I1S38MzAaiepNP9rmuk/IwYt7
CxEx4LYbxs+Ng5o4a7iirY6MUV8DHABrnCxiEK3K/jrlM/ix6U5300hKW5zS5HRcezimrZktRqvB
iD1ifVtGzWy/uO1VnGkM65DQvtmjs7MaFoAaNczGi1WBvmXVW4O7bvIAvIz37mwNR0vWy7k2EMts
wV3GTJXuNwGBoYOwVkY1dmvFK06R3uwWBWwb4ufnrPOz7qJqlH6v8ihFKUfldIqGSmirNNPFcIk7
xofUebrsO8aNRHtW2nVp9dXSheZJ9kqaE3muUzKh88Ulj46xkaUFEfZtQYtNiYVqckxitNOy4bBJ
uZhyNfWdpu2W/VTZYNHGNJ3L4UDiIUHAZI6uQgtoAyoe14esHYv+LnPUa0c4pdo5xxZ3oXVFcNCm
SKPnZMiJM+w5P2BT0PCrxqky7dWCYpW6eq/3HAQF5aAds8Whwrdrk6GtqgwQEaSG8URTbTqMJlO2
eRBrJ0VHRawJ6J513r2Tms9IYfF3KKG5+6wSiOD8UZp8LDLJVoZeKbtbEwrScu9gXsDJnAyfpntX
52V6fUiEW75yKB32qPP3XPrdX+VmmhUvBAOxQWVPK905M8ofEuEuV0hWfcB25F7twnt9KC4d9vOI
w3VeLAE/DQGTWNYcK2n/dQ//lEgPdrb0mv86SBUyPrt95IsE/K9TB3qi2j4Y7FLLprBalryr3UeI
K3eLjYkRNuxyt78IBqta80mzm2JD2OiuJUh3PeWcKYSlPhsgBVtL2rK2TjcSDKiQjsNladjrpJye
E12OUPr6TqVUdGzt2gwz7btLLDGgJ5ViPVskUDfdVyV13zRHec1fMi3/hMfNNe+pN2xP2+M4cATY
YKKiPMlyjUB1HDnIuZ0etMo7DS0fOQlmOIr3F88fi6MbSiHMH3FomJtZQa5BfqE4Rq1M2VOWxyKA
nNqv1DABFfKh9Pv2fqinCUxoG5bVZhBYibCoc69lQoVclRXCbsF+Kqj4ujJ/0fRmPU3sDOnQFDe+
ZW68qyb/JP9f3pzUKorn3PVSQoPl1uWEAi654Wt1Mrz2gsG5sR4jnPJnqggSaw94cmhrB7uk7TBt
oKZoO68HoGnmLVZbPIARMZ/C3DmwwlUqH+5SdgbAw8XAyQJbY6VN0edCxjSwjjT0bkyz0+nUOU+u
hwKcFIKl7zAjmhTL6C6WmqKZ6ijhvU1a2bcqx8F/vODVTujK5G27F/yripVqHJRmotL9GMT6t6mN
4bsYmynkOF36JcLW8RaOMf2gsLCZH/V+6azGmkrAyeTw7XRe0IQBcX8hnyFb95Ozt+tiLw8USTpK
MjkStOZr5ftc0XmwSVslXxfVcK0yCuZx1K6ux7qz+COIFd+WBR9InRtqhbfyYSxZ3A91cuv4uVLh
HIuOZm8wubGWc6kMwSP6tv6M7O7M2/jhfZiNmA8KcaBWQWGwn5qyfoJISiRg6u27maPPH3ZhrL15
pkJwAKzVNpo+6woLqlYb85DMx0hRtU0MbSSSoZSKMlmv0h3GbQTKo/pQuP7j2vV2SZ1DmmOr+DUP
25V2Ia+Nbx63fpt2KEmK4q9iGA2nih++G7lbsw3pc750KGzTvjtMoYV1N4erQJSIBai9wAkUSz9N
1HxaoL5obfepNoMvYTvaSFTZDZREizxTbREASzJFXufTNhjLc1M4ZzWyt0vLvvwdl+NLGZ1sVWHa
RPU+Xhe9Zx7AIHeSU6TqJ1vGNEJ87JUQz6BE3+ALD+FXRsHwyohGBY1Z6YV1IPj1xhtt55JXAtFn
cKC9IiFvkgBC566Tql7AY2YBN5BsKo1+uFAVY2KCm1vAc12uj6X69yJGZ3qX7yKjvy2vd+qyZ9CT
rYctluopFgJxI7/zVI6VtGpBSzsmukyuw5XR9vtlTK5GLKMw5dpydR99Nkd5D+bye1jN/Bm9JccB
XFozZBpmue+GQsCmBEFOZMdmgtza5GDQNM/XpXFeQE2cuzkTgXfxF4PaVuEkV47qWlmTnrAj3Qt5
uI53pDqmm9RmvceyxJW02dFJ8FAsaiNZ5FFhPZjWFiMVzKmi+hkxyHa5dfwc62CUA59qCNsGbjNM
J/LtAJYc8hwZSmKFyMkfDyXkWMPFO4cf66mcoLUNI3WMij/lpQlw9A6wYTZKXJ6NlIMpxrtZgRLk
Y11QLa8XkF7q+DGkKVD7fDfk41utDVfblau+HL/OyARXZcQQXkJtBTWrNTwICWVamxyZy1BQwob/
8NR+AefZRM8wEDItB5HkO+6Fn6jVYMwmT03goGH0EHC390XRKei7jevgE4/aSMnBJTrLOpLDsA6J
CAAtKcZ9mbgPC0S2DPmhFPCg0g+GNHa5yRIIMLtzC04wSLHIsQ9KzBMY6VxNbiSr697w6ycMAuJ5
rl91TDvJzcUokLK5yDnlF2gkHkMLa1JynuSJ/f4D0H5y9FVtHhBzTFvT4J8478ZMRZNbQFcsgqnh
Ym2SASCo89O1ZcwnM564YulekcxvbDV6Cwzwbyc7xhJus8ymbbzu6Vs4NXoi5W29+9Pr+8W2sglo
0C3PdL2fx3YRPiUZI36ueRjvikow9DL04PA5K2m7xjXnJvOZYExvg+2stTR4WlrfRPbLHz6rX61n
phbQdTETh/3zbrFkppIqneeynsvxlQCcTWZzFjZGdESb+dDF0lP17r6drI9Sx1Qt9D6N4Ly8Y/zJ
2tGQJUWToa16qVv+8OJ+9UGZpgckTUUBpPLuQVIoZ5mRY70DdLkxZ++wQJgRr8Ol7l5Kd4UcYkXP
wFQ4tHMrvknW1lKa//61/GJ8AtvKYVmpPDrbtN6NeZTWrAu7GQj04J4+MFMFUPAuMRzUvzpvyqTU
UU+k71F+D2+wYSkSYg6KhJGO4lACziVQrE+XEdYWQZ3cJ5WtvDTEKKUs02WOXI7JYY60R8EPQkuO
fnrXS0kxutZqihEBNQYz+sMYUlts2N+daq4J1cHVCU9xLP0dDG2oNq4+ZE0KakZQtOmtNa9/DFSG
WHxBHzgfpCRn9F+QQ2oLkmUGnOINF2iRnmctxGmjhPLBL8GzOLuhyxC9LTJeQXEdHfO5flaZEUFy
RsSJD5drPy33Wqd0dPFswnCg8MzW9tg+GYEoQdK3EqM6OmyOU/kAMVqD/SR6omBy+FyD5EmrIZOW
qbUzw2CzNDR8eteold+Z5HtDjT6k7ndDpa51IzbPILFIxnAyQuPDYDcfDFrZUOeJafNEU++9jILb
LtyBnEjTOtOuC+Y4DtHDMDl/NRQYa44bLX/FibHbG0pBNNXwLeutg4NkZB0wd9gb8UsNz5ZaAeJC
UQ5HIpm36chxPCJSX3kChWo44kNLVQlUx39UmrE5ofn3ujf4Qt8BEGkH4XApGGiiQDwsRZaMB+cY
OTH9/6kwjdOQflVNbhLfOdl1AoGJH1M37W5BRKTZ+f0u+NXRSjKVJOzIieG+n1dAua+aice+Xqph
u2kP5HOtKyy/g9w7GzOFIKo1YImWz1EeGhzpB8wWLpF8QcMhRnGiVSxPjJLq9y/uFzMf3NtN2Zu2
7hrCiPz7GL/24UpOcuwvJUGh4ihlljtvAhwT/DFTBX9A99N41tP/y29m2KTBrUT48G77pLFT5+HM
ARQq1kGpuOQaZuxY1V1Qb9/Maj4BHIP5uH+QQOi/OCDJ2WLO5fF2NXeZ7P1tvA4UlVtBwL5dHsdC
y1kaksCLb71JACfNVGZvwpGJb6EAD6nkX489Uxp5sQx0/Vn9NODp2rn5rvJ3CrMCXeFJScdnyemV
uX96TBr5Dz8VUY5hMPRCwQTf4qdz3S7jIFdcvVrn1E9aPhy91J4ZPqX2pnTd7t6fm3Hdu56Cfqv9
FqkNA40pbh+uMEi6Byf6qvpJtE16q9h27XDQaRQmKCVIrtJT56vwNgv4Y26Y78jXlr4pVqlIUrcN
GBArGBxYxUazYoa7EbtFQGBTOTvD2FDXSMVg6ZiiRVvXBXVfOkKd3GDI2gkSZviWdtjthrbCZEfZ
1sqzGQ/3lbArQ0xsMS80HidBxZfvLjJ7bWQaOb9LEyDAuzsG93HdHBYcCLPWm2EET9AL1iKR6U0m
vC15aCNjo2DgpbX02W3TvSjZthx4cZEd3oKJeQx63NgaroWVHZOo+bqMJ0fgnKUwlRJZtsFkYPJB
9Vkys+axCjmidYC1OgQsGVoBUDrEghgpbEqOU9CBD+4ErjRgCI/VJcRPPSaPLXhYUPKC67VYgAwz
PE1FdF9O3ytDf2iJK6aNw6BZuFC6y0uf0ckO/TkSC6SGQQOirWON8dHSNeSCMqrpfB44SBa9+4g/
C7SX4WrN8pcr61yMJOTGurfVwwZFD0J0JgZLm5zXwB2k115qjwGQOXKsN5X5QDj62uzJpSrdroOK
Wn3mQgHSavqZu4dqe2lVBS5vGKnr6FOx3JHRD9g1zA3gZh1YqESw7bXtfUsuvZNErxFgc4oTF/Hj
2fMyqE69KQGDvpOOEukayJ9MiZfr0bCJHGLa749PLQosHp0cgr1Vr3iGwQw1blgeKxNLIJxvvdNd
FnIgLP1LZATr3na+2pi4trl2Kyr7gL0azNDY+TSl/ps4kKXZpqmme2C8KxYih6VaXW4OVYA9LaBY
m3TiUoP7itn6AmgYafOJaxA2EPED+PPTRKozAhqZC1tpn+GxF4JgSEJIFIwfllHFHCkvtuLOIvU9
ysreO8H4infYY1WqxREy7SULYXrUgXVoJ4pAdvsqD7MX5DkZ9o0sAisId0EaBAy8uMSkMIpSpn5J
0a4wsMVjqmrPLu4p+87Pr2qMN3rvUnAT3rzL5ZyeYuUZtihGYFCtMbQ6WIr5suBDyyft9+j2coXm
aqeTYrjyYoS6dQTw2lQttuc8kUbGLya3IUp+WEPsc7648AOXP1GFoFr2DRNLuXlld7LTmG6FP3zm
j6NHmuuQjOvldwL3fzRU/a5xBt5xP9WkB0QbPSO2gWHsOXDu/R6oMwyaeROP2SnVOm/fFO4eRw2k
7NgMLEikpbtPwTFxInNtOpT/7LJtWFf6JpvAQYY6OwwTEUXLNAEjyXTd44olzC3OoedmKtvV8sSD
2b6zU+1Fn4iMGAU5KZ3xwHDnMbI/KGP2fSlI/6pKEY1kdooJoiAEeBeM28wLDinYIKhydOvBH/CB
2MYYU7pRxqmX4aDu9reiyy6Lw0JgBDL7RQFEr1ts/BDnkaFE504Fk4EwM/Q3HluGw0jFHeuQM0kx
IppcgEtYwE2J4er0yHHNdFs5lO5IlDv8cMN6aKGALmu3bjk6iSl58BuHoVXgdFtC+x61XrtmMw6A
VH9YW9bQkuwPpeU+FUEGAhrVQH46b6qZSYWMbpPHrTvmyWUiqBQ5y0UJuAKS8GIb5X75fMnjvtII
hZskA+gfOLKwcta4Fsdvjcu5XMX62UsbBlzTDNNGKhlGQyrYIufK8zJ/VtTgZnlYr3ZB+jHEJq7K
PluYNEjfkVpcFnPkso66r8tTiYQCIX8k/XU5JG+Bjc0JjFAAMsXn99cy7Syb9qRbwTrI51PuLyA7
eKficHRAdY8qFzt1DG8ZvZMrEmXTqhBGwcKkJiAI3LjhKq/j7okhmibdfOXkkFvD/+buPJbjOLI1
/CoK7YtR3twYaYGutiA8CIDYVDQJoLz39fT3ywSpASWKVzPaKO5GoSCA7q7sdOc/v/ngTpipJyoA
F1tRLNoP8l5rOnedQoaFfBn5NrSXqPeHDXGWGz0Ono1R1L+CIQEFGDilOVUxstQsNMV6wfpu6+uw
BU1skrve1C++nFLi8ybR5dLaKl7aFCxxNR3SzoYZzur0k5IWKoeKmugRHZFsm3fZU0nPDUs5xMSe
sin14Wq2PJ8GGxHOXFZCyy9NsFHrsgBvfN1NNRhz5HDeGMmtjperuKCbDgb91pOc73rG37YZhuXO
CI1KCCFExSGbM1CvX+SUlgzEcqQLVlfxDpidb8lhbjvJfD549qWqz1u5D0oCn2NwdRid5SG11a3s
zMq6UzIxSzyaDXMh96E5U+b8Vm4Wmjt9SJrmphfnrNxY5B/Iw0Ds3EIg8eqvrttit4AmtmTXkfmM
q8etXSsPieMK3f02DUHM6j7rTsqBnIpG2VmZuqPbPPKln+Mm+aRoyx2F5Es382/QEFejraxbDhvJ
uijN+T6p8nYlqfmg7GeGTSOxVZp0hY2uaGwPgTS1OxoutaYAL8EABaA3XFNNoJ9gaDq1fGlrmkeC
NlrwtViB8kjH/s4Y+9NZa17k1rLkkPAj3NwlCyzxWPwu7s1UauwTUkqQTM7FXDvnadBeiSJNQh5W
jxBKFFkYkMASAXPO8hyTJXZYNc9eqIm3ISQSWUTSIL2TnW5jYTaMJqVRdl9m6aYI4M3Iwq0x6NoE
9aPnebSthXbH7N2LVPia5rTQh2nG6yUEmaY+lNAGAe2rLOB2JFE6Q9x8M3O3mCMMqhkCyNBj2ipu
YZHX7OIu32eZch/rQJWCiGsBHyVR/QnqPu24eHgMw/hGtt6mwcJ8N4Dlwd5WpfTLcNvijMyYSzkR
T3ZU6GwWLGSp66noWudR+FhqnNFhCNBGH/geX7BDDxjQz+pJCzwnP4hFLkzcKjDTazHGTn4TGkv6
CvXVzng56QgEFlu9zbB51KJ4xB43vRjw4d/qilhYc77u5+AhKZTdMkPxDph/gCmybShbn6KJMg7J
sUYj6raYC8BxelUeDRMm2ZUNtif2hdLk5iTADWsufLdEv6KLQybQixfXbK5tLzq2SN99UWZoy6c2
TUC1GOBWHBbW46BUyyoh08JfrOwhNcJiLfZb8YILfSlZlQt4VXhFqaz6NlnuanGGJ4JXqpPTtwoF
8UY2BiXLaqn9BbqD0Bi3iHbCng25CyxcppiDnfhzEuOLvttaoiBzMRkjPCggJqdvLCHb5ttQPb8I
6k3V6veumENzXR/MItiLhlghnjd3F/Rj0UpeJiWSqWDsVTjNrSSz4cxmbmeI7fpBtAPgu1/LMqCw
vBOcge96z29hS6y4F+BWGfcYvcCRYAcjObI1q5MW4h4ykNGDw6GPIVk2qLC8gAno9PUmLvRrQddt
W1bW4A2kHp2+foaR5cMl626mejrhs4h7aWmqvpvpFaQayh286a5xkn308vw1QGEWKc2mVmOWWhHC
EOISZKS051zs1q0EjonZpevG6WndYQG3kjuWGbRcH83yYJvItUorm/0+bLyNnZKiopTe2nbySzsw
b9UADKBZYqZpTn6iKCSHmS6fMOqphwHKNu6u9EAXwE6bKebdea7ibpGdH4P2owEWiUVL8pL2KWS+
jmjUEHuPgjCh2G69tanDIqHJBSrEjJZXbc0OP7g1VupysS2uN/m2Bz3DoW7kRoqLhAdrL+Giuo8b
76ywhn2QPsVkJKrJQ4qX/EkjVICStj34I/0730YcAdOGrAEX/i7Z612zHnGR89CErN0y34ZFs7w3
G47YIcyiLYSaS6Oyqj2AVfR+OgCgjO/bcLxskN9tdIe0tKoK8OtGwL92myo+d7MFolmkHKaJcG9b
dza9h9Q4np3LvOBZrBjb9LrUM/ay+QxWBYnB+aW5pPU+rZLIr2abW3aXNQAdKBhDPDZ1/EmaAcaT
od9pvVmssfIe+ZLmTWtMeNIj0ylM3LtLbdOYEb7H8Dnz9mFUDO+yj7yQa9N81WVnpA3Ut47mRqth
TD+VU+FSArbYFDYzVQxxTJhfZcZBq3N/inBpr2AeqCbuPQufx9eW9iZSKj8aETjrNTdtTPNNPyI8
lhzCxYHK6DHAJtxH0NqiRk/T5Ayoxg2gREtWBI1LsjbJULOhbMCnyRBbzMMUG8u2aLlLwpbmHsLq
R8/syk+wmuhhF122zSCVbtqGq/98VIop2DQVCklLx3Tu0cBiDcdq+3rtWnbo13ll40QfaGRbsTG7
hpbtUtHaU4uApufOKvZoY1ZjYW3aQnnJaIUGc6SvoQ3m/hCxxU/F7MAgiO9Hbbpxg2GDdScSqrK7
moTfURsBh7YVDxwGvM5ke2cjBsi2SSA3QnUcl8qZlVv3LElaZNBZl9PGNX0vWpB3pzjzqp1VrDs9
7zZtD1jBXtzumF75NsaW3p8XX4sof4q8bC+rcCKEBHvZM9cF7lG9yN30VjRC8alc0FLE4lgGrYp4
pqXWjx9Us/hsWQdnzLStXtE1b3PzFF3c7sINy09LXEGfRJ91MswBCVrOVd032X7S7N0Y9/WhMbDz
8qJdauOjThjp0RiMMzpjLyMe29tOnQgNg9URkJeeUjfvcYrwCveinJSY5gGFX4YVUWXyDDhYbiuN
4FtTc58wzwQfr8rId16sHouUwbL2S2+ZrJ1yHZhc05TSfl/bzuVwN/TtWTsyu8wYD/dEC7F7TU9H
2y0OWafO61oYWQbhiN9TglcA8DHY4IJTsnvbjVp/oNY+tfXmrC+tZ3WOd3nLoitVtPp1yZW1tI10
VerkAeZT8TE2gQbqfj0GY33VluWB4sXZ46lVbPIENSD4bq7Yp4VHiwA+2YwrRnY+GRC/4koxTlty
52Y3wnDH7HeJXj/GWfKYW/rnGvcxkF8WsGdtDUgMraa0a0i23LQbmgwufuBzrON2FCb7wnY81iCg
Q8W0Z3c+iQPzIyrDy7ybatiG+gfXSOa1Ub8MMbLaeWaLqTPvmSipYt1YDbVmHnSwbzVjXxBNkBbs
rnmXExPXVeMaZfO9manGoYpyCJZ8Qo3wmILMGmi/xS6cFyyXtOZGDWhhhyOR2K3dsDNHH3MV43il
DbIT3anVVUAwaWVzR+rbTvFLrAi6OLPeG/soJBcOk50GHHI51J0DhS5jtgcJlCfDmnR67U3gT6m5
rJf4Li2ie+aGcXBA34emUw9V7NgnbRPsZwc8rhwLb6cNzqH3smqjuwmG7050hcfrRS3IguIGwQ1/
l3vY13PRlF0A8T/kwp5bw7PRkmPXDg0WRwiHkWxqVH1PsvrLWypR57rrEH26PXeyYCDVcdBjX2qX
56DtT9yPaUX7YtZ5UvGqAEpoCEz6ZIJDoLkmoEC76+0HMyxJCyG3EvpX976P9WY7tvBuw/reXup7
Sf1YbFDDql9u+5HdQUICTjr7Be5xZZ3BkvNiMMlijE7KmhswwTuX5jglGyMnCEkyhYgN6819H/XG
B+H+kOngPhiW6kCLKbQQO7pJpob42JmRMSGvkOX9bBpZ7TdCrYm6VVkFun4RgUEtanMumTxNYCar
UTPv+5FHKgt8/bXZK6EVKZSVg6FuemPGCXW2oNxQRSQxUlUldZu1UfTrRue8jpdGOek8x9cRdQM8
4SsRRT63LjDocZ7gMHYjKKOXrHV1wCXHvJiCyNwHhnkeaMgCJxeKdKtreMGs1bAme0EIcsgKJ3ur
Hzi5RfhTGt2MzIy+pYgLaZUJtleKVjfWtM9qUHscuZqDNz2uVd3UnWG9s1o+pCkREHjw3hYxAIcS
Altg+xQpCCysId7a+Qx7ZQRE6WwuLVEI0RdRAJ3RVTNUvqdFkMQU193SNRW1mphxCkkkDMJIpkge
a5jzRNre6DmecTaLiMFZa/PUcDcq4PvNOP2MSX9DPFyHaCEDODaOTjk8qy6FfKolpwUs8pMR176D
m2nxKrIXHPVLnh7/NqtubPLiexIgXT+Pe9CXEFuAssk/Ggk3MuAF9jSSw8sJYzbnzgAiP3MYysAe
yVhTx7MJhZ3GM17VKj6wTZYF6xKuLgq2MHwP139t6c6F4bXVnsRZFtTcblV1eE5F4CXf0HpRoc3n
VU0NpYKFCSPmZo6CVVQNyDrd7CF3024T9ynXhSietppSnBbQ7Ei44z+WYmtbbt3o69Ok2ceLtumB
r/g+zZwyEWJ7k6mnoW2opwZd4nVYWc9l03WHHtMvpYnqw+T0xdrpFIq+1qoOXc8CF91yvajIW5gI
EeinPt7mIDqc80jFQ2VULhVf1bMPaZena92ri92Pe0Holv/Q3XBRj2sa/Q1NR1H9u05xEthWO2hd
t2INUc4ZyFaBwdz8QwuNXJbdsj6WhUtAt2Iz2LuipP4BjsDCsuluaGqjm9FqQjUU2sNTcobepBac
pPKUTIX9aBaZXxftWlEqYzc0NwpH7E0X6eQHmIfRAO0XlZJAPPppPDNrc19X1Lxl4FyOo/c+6NSt
BUcCPNZINhOuipJLbSnNJquBaSfojpqoFmNkInrpftByGus7t46oWsGh0bxdEcAJ/0mUV/COZg9o
2iOtirpQGjRGcPjDoKBaiOIn2yUOKR0e+mq+CCl8jezMqBcSllxac44evkweaLSgL9PkvqMN/T7X
j73LrJG0BwGfSX8JAO11F/YXtcm4ll2CqZJymzjjNtLj8wVsAg5v+GILQLePYX7F6MwEkCQ6YbJk
Va1hUzn93QLSxTIFAZ8WkTuTUQlBplXKQ5H3FcEZUDIKdP2UYN6JpbObVHG78UIKOIGiGxbisPSM
eB9s+BLhNSGURALFpyd9Mqc9YhMgyaor2L0BRBNMX+C+kDnxURaRieAPCa6gUBtwMO/sSn+ImpC6
I36RamwFxRCIAswhXKVXs1Hf08XapB0AdQ/kfIjGvZLHH8cxuJht0AUsYmhyakfJGRYtO7QMFOVp
ugf+gdltr2T3cxw0+s5KjXFJzE3QBEHnaskG7BGl0PW5u4/h0DkzSnojmvawRi+snAPjxytE/w6v
DK9yrpKi//cdhpLVzjNh5fTwYcGcobi/lydjFiu0g6x0oxnlQ5HjwB4rIEIIhNKNG5wrAfm5UWH4
E7FKfpM3pM208dYbRDOpZg4X9lPoCNBXxzRDtZ1bPWMrxn1Y22Q9F5YwwfAlmDKK3ThcGzOBC5Ro
fP/uJ2Oumx2YG8fXEoG6Vi8m19eV1i7xNoNyR7B013GjoaW4nmq3YbtdDqne18RaDmIzyua1qrbn
locDrQMnasS5AJL7UG1CePWrJDcunWa+qZRkFzmCBNtFt27rqMxRnmGc9WuN9rDPxQjNs0u2l91z
ntS4HgtkbNLwlCB/koajNkAuoC4wrwaFYjJa4HZWxECqnlWtFZPMsWCGMKq7Hd4uHEdtHD6khXaQ
HBNirLLVMgHPV2q4z7VqHefNpWwruiNrSvB6me535VJvsODekD+Ku24NIiYk+kHJUkrUY7j0PB8K
5hK6nqBPepSCAKEi5uOoDxXdOWEEI+FvJ4PuoAQjDTkGvpuXz1Uen1XidqRyDvqLd1MqgETmPBNO
g7+6MyDvIfMNW8cyvis9Z9ta6UxDktlSzcUuwxrjRJJn3CV5GNKbXliURN21YlfRSj6glR6CICr8
wky8daLZZ5ltnBe2ey/VQnQPQJo0GoINrU81cz6l2nQmGyuynWcC6lnwmcd+29pi7B8rJyZfLTeu
1anYSL47lPEd6MDdKy4pPBQEjS8AjdUyh2KXURSQhyV4yVJnmgGLnjB54Nv3B0Hulvoy3emcVYga
ggbXcRHixtQAV/eqZtt3MI7FdiA2P/nh1OQaV/lyGwnRpNheiHrkGxNOBZpgYbpacTXY4Vpi0PXC
1mtbRPktMP1Q51/KLVZqrAzAtDKydlTLmMw1nLqNdWNW+IsAcitlOa9FUzrp4PKOeuND8OV4EJsV
EqV6HmzaJtsxoXOhS7ckNhvJbfXc7D1AEp61N/lCheJA/kPPedTT2ieM+EJshJrBa7ULoKrQdS04
aI4FxFl084Lz1gmRm3jeKktRSATKDoCUDKcIvK0ZURfJbej/jRHZlwfxj91xXeABMV/1z818/dyC
+Le//uvz9D/hcyl+elnGRXdb/ne/9OMX+ulZvvPtXD3/8vPxKY8LP267Jv7c/c6czDagw0K4+cba
TH4w+al/9DrZkYfrn3gDy3pn2qoOwci1ccWwhGo7K2Fkv/5Y094JrxPNxMEAg3wYuG+/8B+NxI8f
8nVIf/w73zzA57IvOvFVhHFZvB0I4Zb0V0bgdy/wZgTsd0jjXNXj8ojw09W/HQHvnaDz2ipJMbau
W5agX/F+b2bKn82FHz/dfzwCfzoVHB2LO2Eg8FeG4Xev8mYYnHd07zRhboeVHV85z/lmInjvMLDT
XFxfhcCfLIXXifcPGgYNexuxIqCo/b2BsN/ppstagNiGRYx0D/xmIAzXgbApvEcY+X/gfPgyEBq0
4r83ENY7hgH7PuhuukM4B1PszUBoOitDOHW5GgvDYIv4py0MBsJxvmP/+N/skTgrSko0C00Xzhdv
BsJ7p1q28KLRMTsEn3f+g4H4C+vnt3MHH/zsSZ448XP7vYPpz37h60b0x59/2WL3T7/8zD76ze+J
8+f1rf99Hv36ze4h98A3P/y6J8q3+fLnX57vj+/8zXt9faiv/7iLn5tj81lUfOIQ/vIphevoLz+f
AzdEPx16jJSKp7cHwW/b4L8/0h/Oz9/Ww4/e4fH5+PvX/rq3sOn93Vc/i5+esufvPcDXN2F2/d03
WR2ruDtmP/3xuHyzOfzdN7n5K8apf36X4bv43uz4/r++me7/5y8wa8ULf86ej82v/wsAAP//</cx:binary>
              </cx:geoCache>
            </cx:geography>
          </cx:layoutPr>
          <cx:valueColors>
            <cx:minColor>
              <a:schemeClr val="bg2"/>
            </cx:minColor>
            <cx:maxColor>
              <a:srgbClr val="2E2D2E"/>
            </cx:maxColor>
          </cx:valueColors>
          <cx:valueColorPositions count="3"/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GB" sz="900" b="0" i="0" u="none" strike="noStrike" baseline="0">
            <a:solidFill>
              <a:srgbClr val="000000">
                <a:lumMod val="65000"/>
                <a:lumOff val="35000"/>
              </a:srgbClr>
            </a:solidFill>
            <a:latin typeface="Exo 2 Extra Light"/>
          </a:endParaRPr>
        </a:p>
      </cx:txPr>
    </cx:legend>
  </cx:chart>
  <cx:spPr>
    <a:solidFill>
      <a:srgbClr val="D1D5D7"/>
    </a:solidFill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2BA4F-57EE-7F4A-9CED-227C06CA3BEF}" type="datetimeFigureOut">
              <a:rPr lang="da-DK" smtClean="0"/>
              <a:t>16-02-2022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1289-3255-1240-A20A-B06DE351D9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35512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6B14B-815F-3A40-9C51-22D2FD94C58D}" type="datetimeFigureOut">
              <a:rPr lang="da-DK" smtClean="0"/>
              <a:t>16-02-2022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6230A-68DB-7542-BFCF-781C55FB6F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5732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230A-68DB-7542-BFCF-781C55FB6FA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03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230A-68DB-7542-BFCF-781C55FB6FA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443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6230A-68DB-7542-BFCF-781C55FB6FA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614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230A-68DB-7542-BFCF-781C55FB6FA8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1001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6230A-68DB-7542-BFCF-781C55FB6FA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72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70" y="866331"/>
            <a:ext cx="2371405" cy="295909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050" r="57292"/>
          <a:stretch/>
        </p:blipFill>
        <p:spPr>
          <a:xfrm>
            <a:off x="0" y="1786466"/>
            <a:ext cx="5207000" cy="5071533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5831059" y="1472541"/>
            <a:ext cx="5830510" cy="4024042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1pPr>
          </a:lstStyle>
          <a:p>
            <a:r>
              <a:rPr lang="da-DK" sz="4800" b="0" i="0">
                <a:solidFill>
                  <a:schemeClr val="bg1"/>
                </a:solidFill>
                <a:latin typeface="Exo 2" charset="0"/>
              </a:rPr>
              <a:t>Klik for at redigere titeltypografien i masteren</a:t>
            </a:r>
            <a:endParaRPr lang="da-DK" sz="4800" b="0" i="0">
              <a:solidFill>
                <a:schemeClr val="bg1"/>
              </a:solidFill>
              <a:latin typeface="Exo 2" charset="0"/>
              <a:ea typeface="Exo 2" charset="0"/>
              <a:cs typeface="Exo 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01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/>
          <p:cNvSpPr/>
          <p:nvPr userDrawn="1"/>
        </p:nvSpPr>
        <p:spPr>
          <a:xfrm>
            <a:off x="0" y="-7098"/>
            <a:ext cx="12192000" cy="6865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>
              <a:solidFill>
                <a:schemeClr val="bg2"/>
              </a:solidFill>
              <a:latin typeface="Exo 2" pitchFamily="2" charset="77"/>
            </a:endParaRP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423334" y="839146"/>
            <a:ext cx="10566398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36" y="6219150"/>
            <a:ext cx="1794932" cy="223975"/>
          </a:xfrm>
          <a:prstGeom prst="rect">
            <a:avLst/>
          </a:prstGeom>
        </p:spPr>
      </p:pic>
      <p:sp>
        <p:nvSpPr>
          <p:cNvPr id="13" name="Pladsholder til tekst 6"/>
          <p:cNvSpPr>
            <a:spLocks noGrp="1"/>
          </p:cNvSpPr>
          <p:nvPr>
            <p:ph type="body" sz="quarter" idx="25" hasCustomPrompt="1"/>
          </p:nvPr>
        </p:nvSpPr>
        <p:spPr>
          <a:xfrm>
            <a:off x="490538" y="1888601"/>
            <a:ext cx="5003800" cy="362969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1750"/>
              </a:lnSpc>
              <a:buFont typeface="Arial" charset="0"/>
              <a:buChar char="•"/>
              <a:defRPr sz="2000" b="0" i="0" baseline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</a:t>
            </a:r>
          </a:p>
        </p:txBody>
      </p:sp>
      <p:sp>
        <p:nvSpPr>
          <p:cNvPr id="14" name="Pladsholder til tekst 6"/>
          <p:cNvSpPr>
            <a:spLocks noGrp="1"/>
          </p:cNvSpPr>
          <p:nvPr>
            <p:ph type="body" sz="quarter" idx="26" hasCustomPrompt="1"/>
          </p:nvPr>
        </p:nvSpPr>
        <p:spPr>
          <a:xfrm>
            <a:off x="5984876" y="1888601"/>
            <a:ext cx="5003800" cy="362969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1750"/>
              </a:lnSpc>
              <a:buFont typeface="Arial" charset="0"/>
              <a:buChar char="•"/>
              <a:defRPr sz="2000" b="0" i="0" baseline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</a:t>
            </a:r>
          </a:p>
        </p:txBody>
      </p:sp>
      <p:sp>
        <p:nvSpPr>
          <p:cNvPr id="12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bg2"/>
                </a:solidFill>
                <a:effectLst/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859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2"/>
              </a:solidFill>
            </a:endParaRP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423334" y="839146"/>
            <a:ext cx="10566398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36" y="6219150"/>
            <a:ext cx="1794932" cy="223975"/>
          </a:xfrm>
          <a:prstGeom prst="rect">
            <a:avLst/>
          </a:prstGeom>
        </p:spPr>
      </p:pic>
      <p:sp>
        <p:nvSpPr>
          <p:cNvPr id="14" name="Pladsholder til tekst 6"/>
          <p:cNvSpPr>
            <a:spLocks noGrp="1"/>
          </p:cNvSpPr>
          <p:nvPr>
            <p:ph type="body" sz="quarter" idx="25" hasCustomPrompt="1"/>
          </p:nvPr>
        </p:nvSpPr>
        <p:spPr>
          <a:xfrm>
            <a:off x="490538" y="1888601"/>
            <a:ext cx="5003800" cy="362969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1750"/>
              </a:lnSpc>
              <a:buFont typeface="Arial" charset="0"/>
              <a:buChar char="•"/>
              <a:defRPr sz="2000" b="0" i="0" baseline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</a:t>
            </a:r>
          </a:p>
        </p:txBody>
      </p:sp>
      <p:sp>
        <p:nvSpPr>
          <p:cNvPr id="15" name="Pladsholder til tekst 6"/>
          <p:cNvSpPr>
            <a:spLocks noGrp="1"/>
          </p:cNvSpPr>
          <p:nvPr>
            <p:ph type="body" sz="quarter" idx="26" hasCustomPrompt="1"/>
          </p:nvPr>
        </p:nvSpPr>
        <p:spPr>
          <a:xfrm>
            <a:off x="5984876" y="1888601"/>
            <a:ext cx="5003800" cy="362969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1750"/>
              </a:lnSpc>
              <a:buFont typeface="Arial" charset="0"/>
              <a:buChar char="•"/>
              <a:defRPr sz="2000" b="0" i="0" baseline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</a:t>
            </a:r>
          </a:p>
        </p:txBody>
      </p:sp>
      <p:sp>
        <p:nvSpPr>
          <p:cNvPr id="13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bg2"/>
                </a:solidFill>
                <a:effectLst/>
                <a:latin typeface="Exo 2 Extra Light" charset="0"/>
                <a:ea typeface="Exo 2 Extra Light" charset="0"/>
                <a:cs typeface="Exo 2 Extra Light" charset="0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33" y="6219150"/>
            <a:ext cx="1793537" cy="223975"/>
          </a:xfrm>
          <a:prstGeom prst="rect">
            <a:avLst/>
          </a:prstGeom>
        </p:spPr>
      </p:pic>
      <p:sp>
        <p:nvSpPr>
          <p:cNvPr id="17" name="Pladsholder til tekst 9"/>
          <p:cNvSpPr>
            <a:spLocks noGrp="1"/>
          </p:cNvSpPr>
          <p:nvPr>
            <p:ph type="body" sz="quarter" idx="20" hasCustomPrompt="1"/>
          </p:nvPr>
        </p:nvSpPr>
        <p:spPr>
          <a:xfrm>
            <a:off x="423334" y="839146"/>
            <a:ext cx="5512771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sp>
        <p:nvSpPr>
          <p:cNvPr id="11" name="Pladsholder til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622815" y="1888603"/>
            <a:ext cx="6404766" cy="393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/>
              <a:t>Second </a:t>
            </a:r>
            <a:r>
              <a:rPr lang="da-DK" err="1"/>
              <a:t>headline</a:t>
            </a:r>
            <a:endParaRPr lang="da-DK"/>
          </a:p>
        </p:txBody>
      </p:sp>
      <p:sp>
        <p:nvSpPr>
          <p:cNvPr id="12" name="Pladsholder til tekst 6"/>
          <p:cNvSpPr>
            <a:spLocks noGrp="1"/>
          </p:cNvSpPr>
          <p:nvPr>
            <p:ph type="body" sz="quarter" idx="24" hasCustomPrompt="1"/>
          </p:nvPr>
        </p:nvSpPr>
        <p:spPr>
          <a:xfrm>
            <a:off x="1622815" y="2281716"/>
            <a:ext cx="6393514" cy="34598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50"/>
              </a:lnSpc>
              <a:buNone/>
              <a:defRPr sz="1400" b="0" i="0" baseline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</a:t>
            </a:r>
          </a:p>
        </p:txBody>
      </p:sp>
      <p:sp>
        <p:nvSpPr>
          <p:cNvPr id="14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tx1"/>
                </a:solidFill>
                <a:latin typeface="Exo 2 Extra Light" charset="0"/>
                <a:ea typeface="Exo 2 Extra Light" charset="0"/>
                <a:cs typeface="Exo 2 Extra Light" charset="0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tx1"/>
                </a:solidFill>
                <a:effectLst/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33" y="6219150"/>
            <a:ext cx="1793537" cy="223975"/>
          </a:xfrm>
          <a:prstGeom prst="rect">
            <a:avLst/>
          </a:prstGeom>
        </p:spPr>
      </p:pic>
      <p:sp>
        <p:nvSpPr>
          <p:cNvPr id="17" name="Pladsholder til tekst 9"/>
          <p:cNvSpPr>
            <a:spLocks noGrp="1"/>
          </p:cNvSpPr>
          <p:nvPr>
            <p:ph type="body" sz="quarter" idx="20" hasCustomPrompt="1"/>
          </p:nvPr>
        </p:nvSpPr>
        <p:spPr>
          <a:xfrm>
            <a:off x="423334" y="839146"/>
            <a:ext cx="10566398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21"/>
          </p:nvPr>
        </p:nvSpPr>
        <p:spPr>
          <a:xfrm>
            <a:off x="1881266" y="2069059"/>
            <a:ext cx="8431967" cy="35829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2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tx1"/>
                </a:solidFill>
                <a:effectLst/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33" y="6219150"/>
            <a:ext cx="1793537" cy="223975"/>
          </a:xfrm>
          <a:prstGeom prst="rect">
            <a:avLst/>
          </a:prstGeom>
        </p:spPr>
      </p:pic>
      <p:sp>
        <p:nvSpPr>
          <p:cNvPr id="17" name="Pladsholder til tekst 9"/>
          <p:cNvSpPr>
            <a:spLocks noGrp="1"/>
          </p:cNvSpPr>
          <p:nvPr>
            <p:ph type="body" sz="quarter" idx="20" hasCustomPrompt="1"/>
          </p:nvPr>
        </p:nvSpPr>
        <p:spPr>
          <a:xfrm>
            <a:off x="423334" y="839146"/>
            <a:ext cx="10566398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sp>
        <p:nvSpPr>
          <p:cNvPr id="4" name="Pladsholder til diagram 3"/>
          <p:cNvSpPr>
            <a:spLocks noGrp="1"/>
          </p:cNvSpPr>
          <p:nvPr>
            <p:ph type="chart" sz="quarter" idx="22"/>
          </p:nvPr>
        </p:nvSpPr>
        <p:spPr>
          <a:xfrm>
            <a:off x="1881266" y="2069058"/>
            <a:ext cx="8447088" cy="358223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da-DK"/>
              <a:t>Klik på ikonet for at tilføje et diagram</a:t>
            </a:r>
          </a:p>
        </p:txBody>
      </p:sp>
      <p:sp>
        <p:nvSpPr>
          <p:cNvPr id="12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tx1"/>
                </a:solidFill>
                <a:effectLst/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33" y="6219150"/>
            <a:ext cx="1793537" cy="223975"/>
          </a:xfrm>
          <a:prstGeom prst="rect">
            <a:avLst/>
          </a:prstGeom>
        </p:spPr>
      </p:pic>
      <p:sp>
        <p:nvSpPr>
          <p:cNvPr id="17" name="Pladsholder til tekst 9"/>
          <p:cNvSpPr>
            <a:spLocks noGrp="1"/>
          </p:cNvSpPr>
          <p:nvPr>
            <p:ph type="body" sz="quarter" idx="20" hasCustomPrompt="1"/>
          </p:nvPr>
        </p:nvSpPr>
        <p:spPr>
          <a:xfrm>
            <a:off x="423334" y="839146"/>
            <a:ext cx="10566398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603687" y="2435744"/>
            <a:ext cx="5003797" cy="393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/>
              <a:t>Second </a:t>
            </a:r>
            <a:r>
              <a:rPr lang="da-DK" err="1"/>
              <a:t>headline</a:t>
            </a:r>
            <a:endParaRPr lang="da-DK"/>
          </a:p>
        </p:txBody>
      </p:sp>
      <p:sp>
        <p:nvSpPr>
          <p:cNvPr id="2" name="Rektangel med afrundet hjørne i samme side 1"/>
          <p:cNvSpPr/>
          <p:nvPr userDrawn="1"/>
        </p:nvSpPr>
        <p:spPr>
          <a:xfrm rot="5400000">
            <a:off x="836879" y="1161876"/>
            <a:ext cx="3320324" cy="4994085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5" name="Pladsholder til tekst 6"/>
          <p:cNvSpPr>
            <a:spLocks noGrp="1"/>
          </p:cNvSpPr>
          <p:nvPr>
            <p:ph type="body" sz="quarter" idx="25" hasCustomPrompt="1"/>
          </p:nvPr>
        </p:nvSpPr>
        <p:spPr>
          <a:xfrm>
            <a:off x="5603687" y="2828857"/>
            <a:ext cx="5003800" cy="32445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50"/>
              </a:lnSpc>
              <a:buNone/>
              <a:defRPr sz="1400" b="0" i="0" baseline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</a:t>
            </a:r>
          </a:p>
        </p:txBody>
      </p:sp>
      <p:sp>
        <p:nvSpPr>
          <p:cNvPr id="13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tx1"/>
                </a:solidFill>
                <a:effectLst/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423334" y="839146"/>
            <a:ext cx="10566398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sp>
        <p:nvSpPr>
          <p:cNvPr id="11" name="Pladsholder til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91070" y="1888603"/>
            <a:ext cx="5003797" cy="422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/>
              <a:t>Second </a:t>
            </a:r>
            <a:r>
              <a:rPr lang="da-DK" err="1"/>
              <a:t>headline</a:t>
            </a:r>
            <a:endParaRPr lang="da-DK"/>
          </a:p>
        </p:txBody>
      </p:sp>
      <p:sp>
        <p:nvSpPr>
          <p:cNvPr id="14" name="Pladsholder til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91070" y="3886736"/>
            <a:ext cx="5003797" cy="422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/>
              <a:t>Second </a:t>
            </a:r>
            <a:r>
              <a:rPr lang="da-DK" err="1"/>
              <a:t>headline</a:t>
            </a:r>
            <a:endParaRPr lang="da-DK"/>
          </a:p>
        </p:txBody>
      </p:sp>
      <p:sp>
        <p:nvSpPr>
          <p:cNvPr id="16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985936" y="1888603"/>
            <a:ext cx="5003797" cy="422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/>
              <a:t>Second </a:t>
            </a:r>
            <a:r>
              <a:rPr lang="da-DK" err="1"/>
              <a:t>headline</a:t>
            </a:r>
            <a:endParaRPr lang="da-DK"/>
          </a:p>
        </p:txBody>
      </p:sp>
      <p:sp>
        <p:nvSpPr>
          <p:cNvPr id="18" name="Pladsholder til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985936" y="3886736"/>
            <a:ext cx="5003797" cy="422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/>
              <a:t>Second </a:t>
            </a:r>
            <a:r>
              <a:rPr lang="da-DK" err="1"/>
              <a:t>headline</a:t>
            </a:r>
            <a:endParaRPr lang="da-DK"/>
          </a:p>
        </p:txBody>
      </p: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36" y="6219150"/>
            <a:ext cx="1794932" cy="223975"/>
          </a:xfrm>
          <a:prstGeom prst="rect">
            <a:avLst/>
          </a:prstGeom>
        </p:spPr>
      </p:pic>
      <p:sp>
        <p:nvSpPr>
          <p:cNvPr id="7" name="Pladsholder til tekst 6"/>
          <p:cNvSpPr>
            <a:spLocks noGrp="1"/>
          </p:cNvSpPr>
          <p:nvPr>
            <p:ph type="body" sz="quarter" idx="20" hasCustomPrompt="1"/>
          </p:nvPr>
        </p:nvSpPr>
        <p:spPr>
          <a:xfrm>
            <a:off x="490538" y="2311400"/>
            <a:ext cx="5003800" cy="14049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50"/>
              </a:lnSpc>
              <a:buNone/>
              <a:defRPr sz="1400" b="0" i="0" baseline="0">
                <a:solidFill>
                  <a:schemeClr val="bg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</a:t>
            </a:r>
          </a:p>
        </p:txBody>
      </p:sp>
      <p:sp>
        <p:nvSpPr>
          <p:cNvPr id="22" name="Pladsholder til tekst 6"/>
          <p:cNvSpPr>
            <a:spLocks noGrp="1"/>
          </p:cNvSpPr>
          <p:nvPr>
            <p:ph type="body" sz="quarter" idx="21" hasCustomPrompt="1"/>
          </p:nvPr>
        </p:nvSpPr>
        <p:spPr>
          <a:xfrm>
            <a:off x="490538" y="4309533"/>
            <a:ext cx="5003800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solidFill>
                  <a:schemeClr val="bg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</a:t>
            </a:r>
          </a:p>
        </p:txBody>
      </p:sp>
      <p:sp>
        <p:nvSpPr>
          <p:cNvPr id="23" name="Pladsholder til tekst 6"/>
          <p:cNvSpPr>
            <a:spLocks noGrp="1"/>
          </p:cNvSpPr>
          <p:nvPr>
            <p:ph type="body" sz="quarter" idx="22" hasCustomPrompt="1"/>
          </p:nvPr>
        </p:nvSpPr>
        <p:spPr>
          <a:xfrm>
            <a:off x="5985933" y="2308270"/>
            <a:ext cx="5003800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solidFill>
                  <a:schemeClr val="bg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 </a:t>
            </a:r>
          </a:p>
        </p:txBody>
      </p:sp>
      <p:sp>
        <p:nvSpPr>
          <p:cNvPr id="26" name="Pladsholder til tekst 6"/>
          <p:cNvSpPr>
            <a:spLocks noGrp="1"/>
          </p:cNvSpPr>
          <p:nvPr>
            <p:ph type="body" sz="quarter" idx="23" hasCustomPrompt="1"/>
          </p:nvPr>
        </p:nvSpPr>
        <p:spPr>
          <a:xfrm>
            <a:off x="5985933" y="4309533"/>
            <a:ext cx="5003800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solidFill>
                  <a:schemeClr val="bg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 </a:t>
            </a:r>
          </a:p>
        </p:txBody>
      </p:sp>
      <p:sp>
        <p:nvSpPr>
          <p:cNvPr id="19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3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bg2"/>
                </a:solidFill>
                <a:effectLst/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5356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-7098"/>
            <a:ext cx="12192000" cy="6865098"/>
          </a:xfrm>
          <a:prstGeom prst="rect">
            <a:avLst/>
          </a:prstGeom>
          <a:solidFill>
            <a:srgbClr val="97D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36" y="6219150"/>
            <a:ext cx="1794932" cy="223975"/>
          </a:xfrm>
          <a:prstGeom prst="rect">
            <a:avLst/>
          </a:prstGeom>
        </p:spPr>
      </p:pic>
      <p:sp>
        <p:nvSpPr>
          <p:cNvPr id="17" name="Pladsholder til tekst 9"/>
          <p:cNvSpPr>
            <a:spLocks noGrp="1"/>
          </p:cNvSpPr>
          <p:nvPr>
            <p:ph type="body" sz="quarter" idx="20" hasCustomPrompt="1"/>
          </p:nvPr>
        </p:nvSpPr>
        <p:spPr>
          <a:xfrm>
            <a:off x="423334" y="839146"/>
            <a:ext cx="10566398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pic>
        <p:nvPicPr>
          <p:cNvPr id="18" name="Billed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940" b="17377"/>
          <a:stretch/>
        </p:blipFill>
        <p:spPr>
          <a:xfrm>
            <a:off x="0" y="2533338"/>
            <a:ext cx="12192000" cy="3132944"/>
          </a:xfrm>
          <a:prstGeom prst="rect">
            <a:avLst/>
          </a:prstGeom>
        </p:spPr>
      </p:pic>
      <p:sp>
        <p:nvSpPr>
          <p:cNvPr id="14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bg2"/>
                </a:solidFill>
                <a:effectLst/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2239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2E2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Pladsholder til tekst 9"/>
          <p:cNvSpPr>
            <a:spLocks noGrp="1"/>
          </p:cNvSpPr>
          <p:nvPr>
            <p:ph type="body" sz="quarter" idx="20" hasCustomPrompt="1"/>
          </p:nvPr>
        </p:nvSpPr>
        <p:spPr>
          <a:xfrm>
            <a:off x="448736" y="3107680"/>
            <a:ext cx="10566398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Casebreaker</a:t>
            </a:r>
            <a:endParaRPr lang="da-DK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36" y="6219150"/>
            <a:ext cx="1794932" cy="223975"/>
          </a:xfrm>
          <a:prstGeom prst="rect">
            <a:avLst/>
          </a:prstGeom>
        </p:spPr>
      </p:pic>
      <p:sp>
        <p:nvSpPr>
          <p:cNvPr id="13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bg2"/>
                </a:solidFill>
                <a:effectLst/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36" y="6219150"/>
            <a:ext cx="1794932" cy="223975"/>
          </a:xfrm>
          <a:prstGeom prst="rect">
            <a:avLst/>
          </a:prstGeom>
        </p:spPr>
      </p:pic>
      <p:sp>
        <p:nvSpPr>
          <p:cNvPr id="17" name="Pladsholder til tekst 9"/>
          <p:cNvSpPr>
            <a:spLocks noGrp="1"/>
          </p:cNvSpPr>
          <p:nvPr>
            <p:ph type="body" sz="quarter" idx="20" hasCustomPrompt="1"/>
          </p:nvPr>
        </p:nvSpPr>
        <p:spPr>
          <a:xfrm>
            <a:off x="423334" y="839146"/>
            <a:ext cx="10566398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95" b="15365"/>
          <a:stretch/>
        </p:blipFill>
        <p:spPr>
          <a:xfrm>
            <a:off x="0" y="1528997"/>
            <a:ext cx="12192000" cy="4275280"/>
          </a:xfrm>
          <a:prstGeom prst="rect">
            <a:avLst/>
          </a:prstGeom>
        </p:spPr>
      </p:pic>
      <p:sp>
        <p:nvSpPr>
          <p:cNvPr id="13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bg2"/>
                </a:solidFill>
                <a:effectLst/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-1"/>
            <a:ext cx="12191998" cy="6933538"/>
          </a:xfrm>
          <a:prstGeom prst="rect">
            <a:avLst/>
          </a:prstGeom>
          <a:solidFill>
            <a:srgbClr val="97D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6" y="6219150"/>
            <a:ext cx="1794932" cy="22397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24"/>
          <a:stretch/>
        </p:blipFill>
        <p:spPr>
          <a:xfrm>
            <a:off x="0" y="5021704"/>
            <a:ext cx="12192000" cy="18362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734" y="673502"/>
            <a:ext cx="10515600" cy="251359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448734" y="3477491"/>
            <a:ext cx="6937718" cy="153405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5492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-1"/>
            <a:ext cx="12191998" cy="6858001"/>
          </a:xfrm>
          <a:prstGeom prst="rect">
            <a:avLst/>
          </a:prstGeom>
          <a:solidFill>
            <a:srgbClr val="97D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2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36" y="6219150"/>
            <a:ext cx="1794932" cy="223975"/>
          </a:xfrm>
          <a:prstGeom prst="rect">
            <a:avLst/>
          </a:prstGeom>
        </p:spPr>
      </p:pic>
      <p:sp>
        <p:nvSpPr>
          <p:cNvPr id="17" name="Pladsholder til tekst 9"/>
          <p:cNvSpPr>
            <a:spLocks noGrp="1"/>
          </p:cNvSpPr>
          <p:nvPr>
            <p:ph type="body" sz="quarter" idx="20" hasCustomPrompt="1"/>
          </p:nvPr>
        </p:nvSpPr>
        <p:spPr>
          <a:xfrm>
            <a:off x="423334" y="839146"/>
            <a:ext cx="10566398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448736" y="2302386"/>
            <a:ext cx="10566398" cy="1992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0" i="0" baseline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. </a:t>
            </a: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224"/>
          <a:stretch/>
        </p:blipFill>
        <p:spPr>
          <a:xfrm>
            <a:off x="0" y="5021704"/>
            <a:ext cx="12192000" cy="1836295"/>
          </a:xfrm>
          <a:prstGeom prst="rect">
            <a:avLst/>
          </a:prstGeom>
        </p:spPr>
      </p:pic>
      <p:sp>
        <p:nvSpPr>
          <p:cNvPr id="14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bg2"/>
                </a:solidFill>
                <a:effectLst/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-1"/>
            <a:ext cx="12191998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2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36" y="6219150"/>
            <a:ext cx="1794932" cy="223975"/>
          </a:xfrm>
          <a:prstGeom prst="rect">
            <a:avLst/>
          </a:prstGeom>
        </p:spPr>
      </p:pic>
      <p:sp>
        <p:nvSpPr>
          <p:cNvPr id="17" name="Pladsholder til tekst 9"/>
          <p:cNvSpPr>
            <a:spLocks noGrp="1"/>
          </p:cNvSpPr>
          <p:nvPr>
            <p:ph type="body" sz="quarter" idx="20" hasCustomPrompt="1"/>
          </p:nvPr>
        </p:nvSpPr>
        <p:spPr>
          <a:xfrm>
            <a:off x="423334" y="839146"/>
            <a:ext cx="10566398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448736" y="2302386"/>
            <a:ext cx="10566398" cy="1992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0" i="0" baseline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. </a:t>
            </a: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224"/>
          <a:stretch/>
        </p:blipFill>
        <p:spPr>
          <a:xfrm>
            <a:off x="0" y="5021704"/>
            <a:ext cx="12192000" cy="1836295"/>
          </a:xfrm>
          <a:prstGeom prst="rect">
            <a:avLst/>
          </a:prstGeom>
        </p:spPr>
      </p:pic>
      <p:sp>
        <p:nvSpPr>
          <p:cNvPr id="14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bg2"/>
                </a:solidFill>
                <a:effectLst/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9299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33" y="6219150"/>
            <a:ext cx="1793537" cy="223975"/>
          </a:xfrm>
          <a:prstGeom prst="rect">
            <a:avLst/>
          </a:prstGeom>
        </p:spPr>
      </p:pic>
      <p:sp>
        <p:nvSpPr>
          <p:cNvPr id="17" name="Pladsholder til tekst 9"/>
          <p:cNvSpPr>
            <a:spLocks noGrp="1"/>
          </p:cNvSpPr>
          <p:nvPr>
            <p:ph type="body" sz="quarter" idx="20" hasCustomPrompt="1"/>
          </p:nvPr>
        </p:nvSpPr>
        <p:spPr>
          <a:xfrm>
            <a:off x="423334" y="839146"/>
            <a:ext cx="5512771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sp>
        <p:nvSpPr>
          <p:cNvPr id="11" name="Pladsholder til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819461" y="2490348"/>
            <a:ext cx="3883252" cy="680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23" hasCustomPrompt="1"/>
          </p:nvPr>
        </p:nvSpPr>
        <p:spPr>
          <a:xfrm>
            <a:off x="6475036" y="2490348"/>
            <a:ext cx="3883252" cy="680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25" hasCustomPrompt="1"/>
          </p:nvPr>
        </p:nvSpPr>
        <p:spPr>
          <a:xfrm>
            <a:off x="9821863" y="738188"/>
            <a:ext cx="1514475" cy="461962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photo</a:t>
            </a:r>
            <a:endParaRPr lang="da-DK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24" hasCustomPrompt="1"/>
          </p:nvPr>
        </p:nvSpPr>
        <p:spPr>
          <a:xfrm>
            <a:off x="1819461" y="3166881"/>
            <a:ext cx="3883252" cy="23833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50"/>
              </a:lnSpc>
              <a:buNone/>
              <a:defRPr sz="1400" b="0" i="0" baseline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</a:t>
            </a:r>
          </a:p>
        </p:txBody>
      </p:sp>
      <p:sp>
        <p:nvSpPr>
          <p:cNvPr id="19" name="Pladsholder til tekst 6"/>
          <p:cNvSpPr>
            <a:spLocks noGrp="1"/>
          </p:cNvSpPr>
          <p:nvPr>
            <p:ph type="body" sz="quarter" idx="26" hasCustomPrompt="1"/>
          </p:nvPr>
        </p:nvSpPr>
        <p:spPr>
          <a:xfrm>
            <a:off x="6475036" y="3166881"/>
            <a:ext cx="3883252" cy="23833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50"/>
              </a:lnSpc>
              <a:buNone/>
              <a:defRPr sz="1400" b="0" i="0" baseline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</a:t>
            </a:r>
          </a:p>
        </p:txBody>
      </p:sp>
      <p:sp>
        <p:nvSpPr>
          <p:cNvPr id="14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tx1"/>
                </a:solidFill>
                <a:effectLst/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column lef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2"/>
              </a:solidFill>
            </a:endParaRPr>
          </a:p>
        </p:txBody>
      </p:sp>
      <p:sp>
        <p:nvSpPr>
          <p:cNvPr id="17" name="Pladsholder til tekst 9"/>
          <p:cNvSpPr>
            <a:spLocks noGrp="1"/>
          </p:cNvSpPr>
          <p:nvPr>
            <p:ph type="body" sz="quarter" idx="20" hasCustomPrompt="1"/>
          </p:nvPr>
        </p:nvSpPr>
        <p:spPr>
          <a:xfrm>
            <a:off x="423334" y="839146"/>
            <a:ext cx="5512771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Exo 2 Extra Light" charset="0"/>
                <a:ea typeface="Exo 2 Extra Light" charset="0"/>
                <a:cs typeface="Exo 2 Extra Light" charset="0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6" y="6219150"/>
            <a:ext cx="1794932" cy="223975"/>
          </a:xfrm>
          <a:prstGeom prst="rect">
            <a:avLst/>
          </a:prstGeom>
        </p:spPr>
      </p:pic>
      <p:sp>
        <p:nvSpPr>
          <p:cNvPr id="14" name="Pladsholder til tekst 6"/>
          <p:cNvSpPr>
            <a:spLocks noGrp="1"/>
          </p:cNvSpPr>
          <p:nvPr>
            <p:ph type="body" sz="quarter" idx="24" hasCustomPrompt="1"/>
          </p:nvPr>
        </p:nvSpPr>
        <p:spPr>
          <a:xfrm>
            <a:off x="490538" y="1888601"/>
            <a:ext cx="5003800" cy="38955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50"/>
              </a:lnSpc>
              <a:buNone/>
              <a:defRPr sz="1400" b="0" i="0" baseline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</a:t>
            </a:r>
          </a:p>
        </p:txBody>
      </p:sp>
      <p:sp>
        <p:nvSpPr>
          <p:cNvPr id="15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bg2"/>
                </a:solidFill>
                <a:effectLst/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2478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>
                    <a:lumMod val="50000"/>
                  </a:schemeClr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4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bg1">
                    <a:lumMod val="50000"/>
                  </a:schemeClr>
                </a:solidFill>
                <a:effectLst/>
                <a:latin typeface="Exo 2 Extra Light" charset="0"/>
                <a:ea typeface="Exo 2 Extra Light" charset="0"/>
                <a:cs typeface="Exo 2 Extra Light" charset="0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33" y="6219150"/>
            <a:ext cx="1793537" cy="223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414867" y="2186165"/>
            <a:ext cx="10566398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bg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/>
              <a:t>[Contact </a:t>
            </a:r>
            <a:r>
              <a:rPr lang="da-DK" err="1"/>
              <a:t>headline</a:t>
            </a:r>
            <a:r>
              <a:rPr lang="da-DK"/>
              <a:t>]</a:t>
            </a:r>
          </a:p>
        </p:txBody>
      </p: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36" y="6219150"/>
            <a:ext cx="1794932" cy="223975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36" y="6219150"/>
            <a:ext cx="1794932" cy="223975"/>
          </a:xfrm>
          <a:prstGeom prst="rect">
            <a:avLst/>
          </a:prstGeom>
        </p:spPr>
      </p:pic>
      <p:pic>
        <p:nvPicPr>
          <p:cNvPr id="9" name="Bille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6" y="6219150"/>
            <a:ext cx="1794932" cy="2239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4333875"/>
            <a:ext cx="4335462" cy="1152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Font typeface="Arial" charset="0"/>
              <a:buNone/>
              <a:defRPr lang="da-DK" sz="1100" b="0" i="0" kern="1200" baseline="0" dirty="0">
                <a:solidFill>
                  <a:srgbClr val="FFFFFF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[Indsæt eventuelt yderligere kontaktinformationer]</a:t>
            </a:r>
          </a:p>
          <a:p>
            <a:pPr lvl="0"/>
            <a:r>
              <a:rPr lang="da-DK"/>
              <a:t>[F.eks. kontaktinformation til den ansvarlige partner hos </a:t>
            </a:r>
            <a:r>
              <a:rPr lang="da-DK" err="1"/>
              <a:t>Damvad</a:t>
            </a:r>
            <a:r>
              <a:rPr lang="da-DK"/>
              <a:t> Analytics]</a:t>
            </a:r>
          </a:p>
        </p:txBody>
      </p:sp>
      <p:sp>
        <p:nvSpPr>
          <p:cNvPr id="18" name="Tekstfelt 3">
            <a:extLst>
              <a:ext uri="{FF2B5EF4-FFF2-40B4-BE49-F238E27FC236}">
                <a16:creationId xmlns:a16="http://schemas.microsoft.com/office/drawing/2014/main" id="{2AC04927-086E-E84A-AD01-746BC0CE5AC8}"/>
              </a:ext>
            </a:extLst>
          </p:cNvPr>
          <p:cNvSpPr txBox="1"/>
          <p:nvPr userDrawn="1"/>
        </p:nvSpPr>
        <p:spPr>
          <a:xfrm>
            <a:off x="414867" y="3341967"/>
            <a:ext cx="3626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20"/>
              </a:lnSpc>
            </a:pPr>
            <a:r>
              <a:rPr lang="da-DK" sz="1100" b="0" i="0">
                <a:solidFill>
                  <a:srgbClr val="FFFFFF"/>
                </a:solidFill>
                <a:latin typeface="Exo 2" pitchFamily="2" charset="77"/>
                <a:ea typeface="Exo 2" charset="0"/>
                <a:cs typeface="Exo 2" charset="0"/>
              </a:rPr>
              <a:t>DAMVAD Analytics</a:t>
            </a:r>
            <a:br>
              <a:rPr lang="da-DK" sz="1100" b="0" i="0">
                <a:solidFill>
                  <a:srgbClr val="FFFFFF"/>
                </a:solidFill>
                <a:latin typeface="Exo 2" pitchFamily="2" charset="77"/>
                <a:ea typeface="Exo 2" charset="0"/>
                <a:cs typeface="Exo 2" charset="0"/>
              </a:rPr>
            </a:br>
            <a:r>
              <a:rPr lang="da-DK" sz="1100" b="0" i="0">
                <a:solidFill>
                  <a:srgbClr val="FFFFFF"/>
                </a:solidFill>
                <a:latin typeface="Exo 2" pitchFamily="2" charset="77"/>
                <a:ea typeface="Exo 2" charset="0"/>
                <a:cs typeface="Exo 2" charset="0"/>
              </a:rPr>
              <a:t>Overgaden Oven Vandet 58,</a:t>
            </a:r>
            <a:br>
              <a:rPr lang="da-DK" sz="1100" b="0" i="0">
                <a:solidFill>
                  <a:srgbClr val="FFFFFF"/>
                </a:solidFill>
                <a:latin typeface="Exo 2" pitchFamily="2" charset="77"/>
                <a:ea typeface="Exo 2" charset="0"/>
                <a:cs typeface="Exo 2" charset="0"/>
              </a:rPr>
            </a:br>
            <a:r>
              <a:rPr lang="da-DK" sz="1100" b="0" i="0">
                <a:solidFill>
                  <a:srgbClr val="FFFFFF"/>
                </a:solidFill>
                <a:latin typeface="Exo 2" pitchFamily="2" charset="77"/>
                <a:ea typeface="Exo 2" charset="0"/>
                <a:cs typeface="Exo 2" charset="0"/>
              </a:rPr>
              <a:t>DK-1415 Copenhagen K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ra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33" y="6219150"/>
            <a:ext cx="1793537" cy="223975"/>
          </a:xfrm>
          <a:prstGeom prst="rect">
            <a:avLst/>
          </a:prstGeom>
        </p:spPr>
      </p:pic>
      <p:sp>
        <p:nvSpPr>
          <p:cNvPr id="8" name="Pladsholder til indhold 23"/>
          <p:cNvSpPr>
            <a:spLocks noGrp="1"/>
          </p:cNvSpPr>
          <p:nvPr>
            <p:ph sz="quarter" idx="19" hasCustomPrompt="1"/>
          </p:nvPr>
        </p:nvSpPr>
        <p:spPr>
          <a:xfrm>
            <a:off x="1269996" y="240241"/>
            <a:ext cx="4106332" cy="1828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>
                <a:solidFill>
                  <a:schemeClr val="tx1">
                    <a:lumMod val="50000"/>
                    <a:lumOff val="50000"/>
                  </a:schemeClr>
                </a:solidFill>
                <a:latin typeface="Exo 2" charset="0"/>
                <a:ea typeface="Exo 2" charset="0"/>
                <a:cs typeface="Exo 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a-DK"/>
              <a:t>Presentation </a:t>
            </a:r>
            <a:r>
              <a:rPr lang="da-DK" err="1"/>
              <a:t>name</a:t>
            </a:r>
            <a:endParaRPr lang="da-DK"/>
          </a:p>
        </p:txBody>
      </p:sp>
      <p:sp>
        <p:nvSpPr>
          <p:cNvPr id="17" name="Pladsholder til tekst 9"/>
          <p:cNvSpPr>
            <a:spLocks noGrp="1"/>
          </p:cNvSpPr>
          <p:nvPr>
            <p:ph type="body" sz="quarter" idx="20" hasCustomPrompt="1"/>
          </p:nvPr>
        </p:nvSpPr>
        <p:spPr>
          <a:xfrm>
            <a:off x="423334" y="839146"/>
            <a:ext cx="10566398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Exo 2 Extra Light" charset="0"/>
                <a:ea typeface="Exo 2 Extra Light" charset="0"/>
                <a:cs typeface="Exo 2 Extra Light" charset="0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603687" y="2435744"/>
            <a:ext cx="5003797" cy="422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Exo 2 Extra Light" charset="0"/>
                <a:ea typeface="Exo 2 Extra Light" charset="0"/>
                <a:cs typeface="Exo 2 Extra Light" charset="0"/>
              </a:defRPr>
            </a:lvl1pPr>
          </a:lstStyle>
          <a:p>
            <a:pPr lvl="0"/>
            <a:r>
              <a:rPr lang="da-DK"/>
              <a:t>Second </a:t>
            </a:r>
            <a:r>
              <a:rPr lang="da-DK" err="1"/>
              <a:t>headline</a:t>
            </a:r>
            <a:endParaRPr lang="da-DK"/>
          </a:p>
        </p:txBody>
      </p:sp>
      <p:sp>
        <p:nvSpPr>
          <p:cNvPr id="6" name="Pladsholder til diagram 5"/>
          <p:cNvSpPr>
            <a:spLocks noGrp="1"/>
          </p:cNvSpPr>
          <p:nvPr>
            <p:ph type="chart" sz="quarter" idx="22"/>
          </p:nvPr>
        </p:nvSpPr>
        <p:spPr>
          <a:xfrm>
            <a:off x="414868" y="2083633"/>
            <a:ext cx="4761788" cy="37206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Exo 2 Extra Light" charset="0"/>
                <a:ea typeface="Exo 2 Extra Light" charset="0"/>
                <a:cs typeface="Exo 2 Extra Light" charset="0"/>
              </a:defRPr>
            </a:lvl1pPr>
          </a:lstStyle>
          <a:p>
            <a:r>
              <a:rPr lang="en-US"/>
              <a:t>Click icon to add chart</a:t>
            </a:r>
            <a:endParaRPr lang="da-DK"/>
          </a:p>
        </p:txBody>
      </p:sp>
      <p:sp>
        <p:nvSpPr>
          <p:cNvPr id="13" name="Pladsholder til tekst 6"/>
          <p:cNvSpPr>
            <a:spLocks noGrp="1"/>
          </p:cNvSpPr>
          <p:nvPr>
            <p:ph type="body" sz="quarter" idx="24" hasCustomPrompt="1"/>
          </p:nvPr>
        </p:nvSpPr>
        <p:spPr>
          <a:xfrm>
            <a:off x="5603496" y="2858540"/>
            <a:ext cx="5003800" cy="32445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50"/>
              </a:lnSpc>
              <a:buNone/>
              <a:defRPr sz="1400" b="0" i="0" baseline="0">
                <a:solidFill>
                  <a:schemeClr val="tx1"/>
                </a:solidFill>
                <a:latin typeface="Exo 2 Extra Light" charset="0"/>
                <a:ea typeface="Exo 2 Extra Light" charset="0"/>
                <a:cs typeface="Exo 2 Extra Light" charset="0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</a:t>
            </a:r>
          </a:p>
        </p:txBody>
      </p:sp>
      <p:sp>
        <p:nvSpPr>
          <p:cNvPr id="11" name="Pladsholder til sidefod 1">
            <a:extLst>
              <a:ext uri="{FF2B5EF4-FFF2-40B4-BE49-F238E27FC236}">
                <a16:creationId xmlns:a16="http://schemas.microsoft.com/office/drawing/2014/main" id="{FB0DFD70-7901-B140-83F8-DB1B22140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tx1"/>
                </a:solidFill>
                <a:effectLst/>
                <a:latin typeface="Exo 2 Extra Light" charset="0"/>
                <a:ea typeface="Exo 2 Extra Light" charset="0"/>
                <a:cs typeface="Exo 2 Extra Light" charset="0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856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lef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2"/>
              </a:solidFill>
            </a:endParaRPr>
          </a:p>
        </p:txBody>
      </p:sp>
      <p:sp>
        <p:nvSpPr>
          <p:cNvPr id="17" name="Pladsholder til tekst 9"/>
          <p:cNvSpPr>
            <a:spLocks noGrp="1"/>
          </p:cNvSpPr>
          <p:nvPr>
            <p:ph type="body" sz="quarter" idx="20"/>
          </p:nvPr>
        </p:nvSpPr>
        <p:spPr>
          <a:xfrm>
            <a:off x="423334" y="839146"/>
            <a:ext cx="5512771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bg2"/>
                </a:solidFill>
                <a:latin typeface="Exo 2 Extra Light" charset="0"/>
                <a:ea typeface="Exo 2 Extra Light" charset="0"/>
                <a:cs typeface="Exo 2 Extra Light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Exo 2 Extra Light" charset="0"/>
                <a:ea typeface="Exo 2 Extra Light" charset="0"/>
                <a:cs typeface="Exo 2 Extra Light" charset="0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36" y="6219150"/>
            <a:ext cx="1794932" cy="223975"/>
          </a:xfrm>
          <a:prstGeom prst="rect">
            <a:avLst/>
          </a:prstGeom>
        </p:spPr>
      </p:pic>
      <p:sp>
        <p:nvSpPr>
          <p:cNvPr id="14" name="Pladsholder til tekst 6"/>
          <p:cNvSpPr>
            <a:spLocks noGrp="1"/>
          </p:cNvSpPr>
          <p:nvPr>
            <p:ph type="body" sz="quarter" idx="24" hasCustomPrompt="1"/>
          </p:nvPr>
        </p:nvSpPr>
        <p:spPr>
          <a:xfrm>
            <a:off x="490538" y="1710471"/>
            <a:ext cx="5003800" cy="38955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>
              <a:lnSpc>
                <a:spcPts val="1750"/>
              </a:lnSpc>
              <a:spcBef>
                <a:spcPts val="2200"/>
              </a:spcBef>
              <a:buFont typeface="+mj-lt"/>
              <a:buAutoNum type="arabicPeriod"/>
              <a:defRPr sz="1800" b="0" i="0" baseline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/>
              <a:t>Agenda</a:t>
            </a:r>
          </a:p>
          <a:p>
            <a:pPr lvl="0"/>
            <a:r>
              <a:rPr lang="da-DK"/>
              <a:t>Kan skrives</a:t>
            </a:r>
          </a:p>
          <a:p>
            <a:pPr lvl="0"/>
            <a:r>
              <a:rPr lang="da-DK"/>
              <a:t>Lige her</a:t>
            </a:r>
          </a:p>
        </p:txBody>
      </p:sp>
      <p:sp>
        <p:nvSpPr>
          <p:cNvPr id="15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bg2"/>
                </a:solidFill>
                <a:effectLst/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863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4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tx1"/>
                </a:solidFill>
                <a:effectLst/>
                <a:latin typeface="Exo 2 Extra Light" charset="0"/>
                <a:ea typeface="Exo 2 Extra Light" charset="0"/>
                <a:cs typeface="Exo 2 Extra Light" charset="0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33" y="6219150"/>
            <a:ext cx="1793537" cy="223975"/>
          </a:xfrm>
          <a:prstGeom prst="rect">
            <a:avLst/>
          </a:prstGeom>
        </p:spPr>
      </p:pic>
      <p:sp>
        <p:nvSpPr>
          <p:cNvPr id="7" name="Pladsholder til tekst 9"/>
          <p:cNvSpPr>
            <a:spLocks noGrp="1"/>
          </p:cNvSpPr>
          <p:nvPr>
            <p:ph type="body" sz="quarter" idx="20" hasCustomPrompt="1"/>
          </p:nvPr>
        </p:nvSpPr>
        <p:spPr>
          <a:xfrm>
            <a:off x="423334" y="839146"/>
            <a:ext cx="10566398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91070" y="1888603"/>
            <a:ext cx="10498662" cy="395441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charset="0"/>
              <a:buChar char="•"/>
              <a:defRPr sz="22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 b="0" i="0">
                <a:latin typeface="Exo 2" pitchFamily="2" charset="77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300" b="0" i="0">
                <a:latin typeface="Exo 2" pitchFamily="2" charset="77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100" b="0" i="0">
                <a:latin typeface="Exo 2" pitchFamily="2" charset="77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00" b="0" i="0">
                <a:latin typeface="Exo 2" pitchFamily="2" charset="77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endParaRPr lang="da-DK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endParaRPr lang="da-DK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endParaRPr lang="da-DK"/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endParaRPr lang="da-DK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endParaRPr lang="da-DK"/>
          </a:p>
          <a:p>
            <a:pPr lvl="4"/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33" y="6219150"/>
            <a:ext cx="1793537" cy="223975"/>
          </a:xfrm>
          <a:prstGeom prst="rect">
            <a:avLst/>
          </a:prstGeom>
        </p:spPr>
      </p:pic>
      <p:sp>
        <p:nvSpPr>
          <p:cNvPr id="17" name="Pladsholder til tekst 9"/>
          <p:cNvSpPr>
            <a:spLocks noGrp="1"/>
          </p:cNvSpPr>
          <p:nvPr>
            <p:ph type="body" sz="quarter" idx="20" hasCustomPrompt="1"/>
          </p:nvPr>
        </p:nvSpPr>
        <p:spPr>
          <a:xfrm>
            <a:off x="423334" y="839146"/>
            <a:ext cx="10566398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603687" y="2435744"/>
            <a:ext cx="5003797" cy="422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/>
              <a:t>Second </a:t>
            </a:r>
            <a:r>
              <a:rPr lang="da-DK" err="1"/>
              <a:t>headline</a:t>
            </a:r>
            <a:endParaRPr lang="da-DK"/>
          </a:p>
        </p:txBody>
      </p:sp>
      <p:sp>
        <p:nvSpPr>
          <p:cNvPr id="6" name="Pladsholder til diagram 5"/>
          <p:cNvSpPr>
            <a:spLocks noGrp="1"/>
          </p:cNvSpPr>
          <p:nvPr>
            <p:ph type="chart" sz="quarter" idx="22"/>
          </p:nvPr>
        </p:nvSpPr>
        <p:spPr>
          <a:xfrm>
            <a:off x="414868" y="2083633"/>
            <a:ext cx="4761788" cy="37206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Exo 2 Extra Light" charset="0"/>
                <a:ea typeface="Exo 2 Extra Light" charset="0"/>
                <a:cs typeface="Exo 2 Extra Light" charset="0"/>
              </a:defRPr>
            </a:lvl1pPr>
          </a:lstStyle>
          <a:p>
            <a:r>
              <a:rPr lang="da-DK"/>
              <a:t>Klik på ikonet for at tilføje et diagram</a:t>
            </a:r>
          </a:p>
        </p:txBody>
      </p:sp>
      <p:sp>
        <p:nvSpPr>
          <p:cNvPr id="13" name="Pladsholder til tekst 6"/>
          <p:cNvSpPr>
            <a:spLocks noGrp="1"/>
          </p:cNvSpPr>
          <p:nvPr>
            <p:ph type="body" sz="quarter" idx="24" hasCustomPrompt="1"/>
          </p:nvPr>
        </p:nvSpPr>
        <p:spPr>
          <a:xfrm>
            <a:off x="5603496" y="2858540"/>
            <a:ext cx="5003800" cy="32445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50"/>
              </a:lnSpc>
              <a:buNone/>
              <a:defRPr sz="1400" b="0" i="0" baseline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</a:t>
            </a:r>
          </a:p>
        </p:txBody>
      </p:sp>
      <p:sp>
        <p:nvSpPr>
          <p:cNvPr id="14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9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tx1"/>
                </a:solidFill>
                <a:effectLst/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33" y="6219150"/>
            <a:ext cx="1793537" cy="223975"/>
          </a:xfrm>
          <a:prstGeom prst="rect">
            <a:avLst/>
          </a:prstGeom>
        </p:spPr>
      </p:pic>
      <p:sp>
        <p:nvSpPr>
          <p:cNvPr id="17" name="Pladsholder til tekst 9"/>
          <p:cNvSpPr>
            <a:spLocks noGrp="1"/>
          </p:cNvSpPr>
          <p:nvPr>
            <p:ph type="body" sz="quarter" idx="20" hasCustomPrompt="1"/>
          </p:nvPr>
        </p:nvSpPr>
        <p:spPr>
          <a:xfrm>
            <a:off x="423334" y="839146"/>
            <a:ext cx="5071533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xo 2 Extra Light" charset="0"/>
                <a:ea typeface="Exo 2 Extra Light" charset="0"/>
                <a:cs typeface="Exo 2 Extra Light" charset="0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1" name="Pladsholder til tekst 6"/>
          <p:cNvSpPr>
            <a:spLocks noGrp="1"/>
          </p:cNvSpPr>
          <p:nvPr>
            <p:ph type="body" sz="quarter" idx="24" hasCustomPrompt="1"/>
          </p:nvPr>
        </p:nvSpPr>
        <p:spPr>
          <a:xfrm>
            <a:off x="490538" y="1888601"/>
            <a:ext cx="5003800" cy="38955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50"/>
              </a:lnSpc>
              <a:buNone/>
              <a:defRPr sz="1400" b="0" i="0" baseline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</a:t>
            </a:r>
          </a:p>
        </p:txBody>
      </p:sp>
      <p:sp>
        <p:nvSpPr>
          <p:cNvPr id="13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tx1"/>
                </a:solidFill>
                <a:effectLst/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ef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2"/>
              </a:solidFill>
            </a:endParaRPr>
          </a:p>
        </p:txBody>
      </p:sp>
      <p:sp>
        <p:nvSpPr>
          <p:cNvPr id="17" name="Pladsholder til tekst 9"/>
          <p:cNvSpPr>
            <a:spLocks noGrp="1"/>
          </p:cNvSpPr>
          <p:nvPr>
            <p:ph type="body" sz="quarter" idx="20" hasCustomPrompt="1"/>
          </p:nvPr>
        </p:nvSpPr>
        <p:spPr>
          <a:xfrm>
            <a:off x="423334" y="839146"/>
            <a:ext cx="5512771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Exo 2 Extra Light" charset="0"/>
                <a:ea typeface="Exo 2 Extra Light" charset="0"/>
                <a:cs typeface="Exo 2 Extra Light" charset="0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36" y="6219150"/>
            <a:ext cx="1794932" cy="223975"/>
          </a:xfrm>
          <a:prstGeom prst="rect">
            <a:avLst/>
          </a:prstGeom>
        </p:spPr>
      </p:pic>
      <p:sp>
        <p:nvSpPr>
          <p:cNvPr id="14" name="Pladsholder til tekst 6"/>
          <p:cNvSpPr>
            <a:spLocks noGrp="1"/>
          </p:cNvSpPr>
          <p:nvPr>
            <p:ph type="body" sz="quarter" idx="24" hasCustomPrompt="1"/>
          </p:nvPr>
        </p:nvSpPr>
        <p:spPr>
          <a:xfrm>
            <a:off x="490538" y="1888601"/>
            <a:ext cx="5003800" cy="38955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50"/>
              </a:lnSpc>
              <a:buNone/>
              <a:defRPr sz="1400" b="0" i="0" baseline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</a:t>
            </a:r>
          </a:p>
        </p:txBody>
      </p:sp>
      <p:sp>
        <p:nvSpPr>
          <p:cNvPr id="15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bg2"/>
                </a:solidFill>
                <a:effectLst/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423334" y="839146"/>
            <a:ext cx="10566398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33" y="6219150"/>
            <a:ext cx="1793537" cy="223975"/>
          </a:xfrm>
          <a:prstGeom prst="rect">
            <a:avLst/>
          </a:prstGeom>
        </p:spPr>
      </p:pic>
      <p:sp>
        <p:nvSpPr>
          <p:cNvPr id="15" name="Pladsholder til tekst 6"/>
          <p:cNvSpPr>
            <a:spLocks noGrp="1"/>
          </p:cNvSpPr>
          <p:nvPr>
            <p:ph type="body" sz="quarter" idx="25" hasCustomPrompt="1"/>
          </p:nvPr>
        </p:nvSpPr>
        <p:spPr>
          <a:xfrm>
            <a:off x="490538" y="1888601"/>
            <a:ext cx="5003800" cy="362969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1750"/>
              </a:lnSpc>
              <a:buFont typeface="Arial" charset="0"/>
              <a:buChar char="•"/>
              <a:defRPr sz="2000" b="0" i="0" baseline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</a:t>
            </a:r>
          </a:p>
        </p:txBody>
      </p:sp>
      <p:sp>
        <p:nvSpPr>
          <p:cNvPr id="17" name="Pladsholder til tekst 6"/>
          <p:cNvSpPr>
            <a:spLocks noGrp="1"/>
          </p:cNvSpPr>
          <p:nvPr>
            <p:ph type="body" sz="quarter" idx="26" hasCustomPrompt="1"/>
          </p:nvPr>
        </p:nvSpPr>
        <p:spPr>
          <a:xfrm>
            <a:off x="5984876" y="1888601"/>
            <a:ext cx="5003800" cy="362969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1750"/>
              </a:lnSpc>
              <a:buFont typeface="Arial" charset="0"/>
              <a:buChar char="•"/>
              <a:defRPr sz="2000" b="0" i="0" baseline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</a:t>
            </a:r>
          </a:p>
        </p:txBody>
      </p:sp>
      <p:sp>
        <p:nvSpPr>
          <p:cNvPr id="11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tx1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tx1"/>
                </a:solidFill>
                <a:effectLst/>
                <a:latin typeface="Exo 2 Extra Light" charset="0"/>
                <a:ea typeface="Exo 2 Extra Light" charset="0"/>
                <a:cs typeface="Exo 2 Extra Light" charset="0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/>
          <p:cNvSpPr/>
          <p:nvPr userDrawn="1"/>
        </p:nvSpPr>
        <p:spPr>
          <a:xfrm>
            <a:off x="0" y="-7098"/>
            <a:ext cx="12192000" cy="6865098"/>
          </a:xfrm>
          <a:prstGeom prst="rect">
            <a:avLst/>
          </a:prstGeom>
          <a:solidFill>
            <a:srgbClr val="97D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>
              <a:solidFill>
                <a:schemeClr val="bg2"/>
              </a:solidFill>
              <a:latin typeface="Exo 2" pitchFamily="2" charset="77"/>
            </a:endParaRP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423334" y="839146"/>
            <a:ext cx="10566398" cy="532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pPr lvl="0"/>
            <a:r>
              <a:rPr lang="da-DK" err="1"/>
              <a:t>Headline</a:t>
            </a:r>
            <a:endParaRPr lang="da-DK"/>
          </a:p>
        </p:txBody>
      </p: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36" y="6219150"/>
            <a:ext cx="1794932" cy="223975"/>
          </a:xfrm>
          <a:prstGeom prst="rect">
            <a:avLst/>
          </a:prstGeom>
        </p:spPr>
      </p:pic>
      <p:sp>
        <p:nvSpPr>
          <p:cNvPr id="13" name="Pladsholder til tekst 6"/>
          <p:cNvSpPr>
            <a:spLocks noGrp="1"/>
          </p:cNvSpPr>
          <p:nvPr>
            <p:ph type="body" sz="quarter" idx="25" hasCustomPrompt="1"/>
          </p:nvPr>
        </p:nvSpPr>
        <p:spPr>
          <a:xfrm>
            <a:off x="490538" y="1888601"/>
            <a:ext cx="5003800" cy="362969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1750"/>
              </a:lnSpc>
              <a:buFont typeface="Arial" charset="0"/>
              <a:buChar char="•"/>
              <a:defRPr sz="2000" b="0" i="0" baseline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</a:t>
            </a:r>
          </a:p>
        </p:txBody>
      </p:sp>
      <p:sp>
        <p:nvSpPr>
          <p:cNvPr id="14" name="Pladsholder til tekst 6"/>
          <p:cNvSpPr>
            <a:spLocks noGrp="1"/>
          </p:cNvSpPr>
          <p:nvPr>
            <p:ph type="body" sz="quarter" idx="26" hasCustomPrompt="1"/>
          </p:nvPr>
        </p:nvSpPr>
        <p:spPr>
          <a:xfrm>
            <a:off x="5984876" y="1888601"/>
            <a:ext cx="5003800" cy="362969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1750"/>
              </a:lnSpc>
              <a:buFont typeface="Arial" charset="0"/>
              <a:buChar char="•"/>
              <a:defRPr sz="2000" b="0" i="0" baseline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Exo 2 Extra Light" charset="0"/>
                <a:ea typeface="Exo 2 Extra Light" charset="0"/>
                <a:cs typeface="Exo 2 Extra Light" charset="0"/>
              </a:defRPr>
            </a:lvl5pPr>
          </a:lstStyle>
          <a:p>
            <a:pPr lvl="0"/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.</a:t>
            </a:r>
          </a:p>
        </p:txBody>
      </p:sp>
      <p:sp>
        <p:nvSpPr>
          <p:cNvPr id="12" name="Pladsholder til slidenummer 2"/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/>
                </a:solidFill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fld id="{F1F6AC84-D42B-9B46-AED1-831EABBB5A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414875" y="268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700" b="0" i="0" smtClean="0">
                <a:solidFill>
                  <a:schemeClr val="bg2"/>
                </a:solidFill>
                <a:effectLst/>
                <a:latin typeface="Exo 2" pitchFamily="2" charset="77"/>
                <a:ea typeface="Exo 2" pitchFamily="2" charset="77"/>
                <a:cs typeface="Exo 2" pitchFamily="2" charset="77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2301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0">
                <a:solidFill>
                  <a:schemeClr val="bg1">
                    <a:lumMod val="50000"/>
                  </a:schemeClr>
                </a:solidFill>
                <a:latin typeface="Exo 2" pitchFamily="2" charset="77"/>
              </a:defRPr>
            </a:lvl1pPr>
          </a:lstStyle>
          <a:p>
            <a:r>
              <a:rPr lang="en-US"/>
              <a:t>DAMVAD Analytics | State of the Nation 2021 - Figures and Tables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055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2" r:id="rId2"/>
    <p:sldLayoutId id="2147483710" r:id="rId3"/>
    <p:sldLayoutId id="2147483690" r:id="rId4"/>
    <p:sldLayoutId id="2147483661" r:id="rId5"/>
    <p:sldLayoutId id="2147483665" r:id="rId6"/>
    <p:sldLayoutId id="2147483672" r:id="rId7"/>
    <p:sldLayoutId id="2147483668" r:id="rId8"/>
    <p:sldLayoutId id="2147483666" r:id="rId9"/>
    <p:sldLayoutId id="2147483714" r:id="rId10"/>
    <p:sldLayoutId id="2147483667" r:id="rId11"/>
    <p:sldLayoutId id="2147483670" r:id="rId12"/>
    <p:sldLayoutId id="2147483662" r:id="rId13"/>
    <p:sldLayoutId id="2147483664" r:id="rId14"/>
    <p:sldLayoutId id="2147483669" r:id="rId15"/>
    <p:sldLayoutId id="2147483650" r:id="rId16"/>
    <p:sldLayoutId id="2147483651" r:id="rId17"/>
    <p:sldLayoutId id="2147483673" r:id="rId18"/>
    <p:sldLayoutId id="2147483660" r:id="rId19"/>
    <p:sldLayoutId id="2147483663" r:id="rId20"/>
    <p:sldLayoutId id="2147483713" r:id="rId21"/>
    <p:sldLayoutId id="2147483671" r:id="rId22"/>
    <p:sldLayoutId id="2147483675" r:id="rId23"/>
    <p:sldLayoutId id="2147483676" r:id="rId24"/>
    <p:sldLayoutId id="2147483674" r:id="rId25"/>
    <p:sldLayoutId id="2147483715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xo 2" pitchFamily="2" charset="77"/>
          <a:ea typeface="Exo 2" pitchFamily="2" charset="77"/>
          <a:cs typeface="Exo 2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Exo 2" pitchFamily="2" charset="77"/>
          <a:ea typeface="Exo 2" pitchFamily="2" charset="77"/>
          <a:cs typeface="Exo 2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Exo 2" pitchFamily="2" charset="77"/>
          <a:ea typeface="Exo 2" pitchFamily="2" charset="77"/>
          <a:cs typeface="Exo 2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Exo 2" pitchFamily="2" charset="77"/>
          <a:ea typeface="Exo 2" pitchFamily="2" charset="77"/>
          <a:cs typeface="Exo 2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Exo 2" pitchFamily="2" charset="77"/>
          <a:ea typeface="Exo 2" pitchFamily="2" charset="77"/>
          <a:cs typeface="Exo 2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Exo 2" pitchFamily="2" charset="77"/>
          <a:ea typeface="Exo 2" pitchFamily="2" charset="77"/>
          <a:cs typeface="Exo 2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4/relationships/chartEx" Target="../charts/chartEx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23554" y="1416979"/>
            <a:ext cx="6533219" cy="4024042"/>
          </a:xfrm>
        </p:spPr>
        <p:txBody>
          <a:bodyPr>
            <a:normAutofit/>
          </a:bodyPr>
          <a:lstStyle/>
          <a:p>
            <a:r>
              <a:rPr lang="da-DK">
                <a:latin typeface="Exo 2" pitchFamily="2" charset="77"/>
              </a:rPr>
              <a:t>State of the Nation 2021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D7E12DD-B77D-C64B-ABCA-5FF50219B971}"/>
              </a:ext>
            </a:extLst>
          </p:cNvPr>
          <p:cNvSpPr txBox="1"/>
          <p:nvPr/>
        </p:nvSpPr>
        <p:spPr>
          <a:xfrm>
            <a:off x="5433493" y="3717235"/>
            <a:ext cx="218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>
                <a:solidFill>
                  <a:schemeClr val="bg1"/>
                </a:solidFill>
              </a:rPr>
              <a:t>Figurer og tabeller</a:t>
            </a:r>
          </a:p>
        </p:txBody>
      </p:sp>
    </p:spTree>
    <p:extLst>
      <p:ext uri="{BB962C8B-B14F-4D97-AF65-F5344CB8AC3E}">
        <p14:creationId xmlns:p14="http://schemas.microsoft.com/office/powerpoint/2010/main" val="62579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CA21769-5697-DF4F-AC43-4308DEC39E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/>
              <a:t>S&amp;E-virksomheder pr. type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AF38C7E-09BF-7B45-B4F2-4D71C03A0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6AC84-D42B-9B46-AED1-831EABBB5A18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9CECDE6-ABB8-7843-8893-1591B2A14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C2FD005-1E9B-D041-9B9B-8967BA15E63E}"/>
              </a:ext>
            </a:extLst>
          </p:cNvPr>
          <p:cNvSpPr txBox="1"/>
          <p:nvPr/>
        </p:nvSpPr>
        <p:spPr>
          <a:xfrm>
            <a:off x="499357" y="3650488"/>
            <a:ext cx="620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Opdatering af State of the Nation 2021, side 22-31</a:t>
            </a:r>
          </a:p>
        </p:txBody>
      </p:sp>
    </p:spTree>
    <p:extLst>
      <p:ext uri="{BB962C8B-B14F-4D97-AF65-F5344CB8AC3E}">
        <p14:creationId xmlns:p14="http://schemas.microsoft.com/office/powerpoint/2010/main" val="177441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9702243-0195-EA40-B283-7C341E6CE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DAMVAD Analytics | State of the Nation 2021 - Figures and Tables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2E8F2208-AA5B-954D-9A93-473EDE72C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334" y="839146"/>
            <a:ext cx="5102823" cy="1076686"/>
          </a:xfrm>
        </p:spPr>
        <p:txBody>
          <a:bodyPr>
            <a:normAutofit lnSpcReduction="10000"/>
          </a:bodyPr>
          <a:lstStyle/>
          <a:p>
            <a:r>
              <a:rPr lang="da-DK" dirty="0"/>
              <a:t>S&amp;E-virksomhedernes geografi</a:t>
            </a:r>
          </a:p>
          <a:p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4A447AEC-D7F7-8547-A453-1B0253D8761B}"/>
              </a:ext>
            </a:extLst>
          </p:cNvPr>
          <p:cNvSpPr txBox="1"/>
          <p:nvPr/>
        </p:nvSpPr>
        <p:spPr>
          <a:xfrm>
            <a:off x="423334" y="1915832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State of the Nation 2021, side 22+23</a:t>
            </a:r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44C3FB9B-D5E3-5645-90A9-4823E929C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6AC84-D42B-9B46-AED1-831EABBB5A18}" type="slidenum">
              <a:rPr lang="da-DK" smtClean="0"/>
              <a:pPr/>
              <a:t>11</a:t>
            </a:fld>
            <a:endParaRPr lang="da-DK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2" name="Chart 21">
                <a:extLst>
                  <a:ext uri="{FF2B5EF4-FFF2-40B4-BE49-F238E27FC236}">
                    <a16:creationId xmlns:a16="http://schemas.microsoft.com/office/drawing/2014/main" id="{37BAFC8D-6147-634B-B85A-D520CC1603C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35732742"/>
                  </p:ext>
                </p:extLst>
              </p:nvPr>
            </p:nvGraphicFramePr>
            <p:xfrm>
              <a:off x="6096000" y="-8877"/>
              <a:ext cx="8541523" cy="686687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2" name="Chart 21">
                <a:extLst>
                  <a:ext uri="{FF2B5EF4-FFF2-40B4-BE49-F238E27FC236}">
                    <a16:creationId xmlns:a16="http://schemas.microsoft.com/office/drawing/2014/main" id="{37BAFC8D-6147-634B-B85A-D520CC1603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0" y="-8877"/>
                <a:ext cx="8541523" cy="6866878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5">
            <a:extLst>
              <a:ext uri="{FF2B5EF4-FFF2-40B4-BE49-F238E27FC236}">
                <a16:creationId xmlns:a16="http://schemas.microsoft.com/office/drawing/2014/main" id="{D7392699-76F4-CA4E-BD5C-83EFAB32E09E}"/>
              </a:ext>
            </a:extLst>
          </p:cNvPr>
          <p:cNvSpPr txBox="1"/>
          <p:nvPr/>
        </p:nvSpPr>
        <p:spPr>
          <a:xfrm>
            <a:off x="6750424" y="778858"/>
            <a:ext cx="1826508" cy="66172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a-DK" sz="800" b="1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Region Nordjylland (8 pct.)</a:t>
            </a:r>
          </a:p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187 S&amp;E virksomheder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49 Forskningsintensive 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77 </a:t>
            </a:r>
            <a:r>
              <a:rPr lang="da-DK" sz="700" dirty="0" err="1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Videnstærke</a:t>
            </a:r>
            <a:endParaRPr lang="da-DK" sz="700" dirty="0">
              <a:solidFill>
                <a:srgbClr val="000000"/>
              </a:solidFill>
              <a:latin typeface="Exo 2" charset="0"/>
              <a:ea typeface="Exo 2" charset="0"/>
              <a:cs typeface="Exo 2" charset="0"/>
            </a:endParaRP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61 Driftsorienterede</a:t>
            </a: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BDB5D2D1-7304-3A49-9AAD-B9F77C9D0AFD}"/>
              </a:ext>
            </a:extLst>
          </p:cNvPr>
          <p:cNvSpPr txBox="1"/>
          <p:nvPr/>
        </p:nvSpPr>
        <p:spPr>
          <a:xfrm>
            <a:off x="6097702" y="3059822"/>
            <a:ext cx="2176288" cy="66172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a-DK" sz="800" b="1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Region Midtjylland (19 Pct.)</a:t>
            </a:r>
          </a:p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462 S&amp;E virksomheder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86 Forskningsintensive 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257 </a:t>
            </a:r>
            <a:r>
              <a:rPr lang="da-DK" sz="700" dirty="0" err="1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Videnstærke</a:t>
            </a:r>
            <a:endParaRPr lang="da-DK" sz="700" dirty="0">
              <a:solidFill>
                <a:srgbClr val="000000"/>
              </a:solidFill>
              <a:latin typeface="Exo 2" charset="0"/>
              <a:ea typeface="Exo 2" charset="0"/>
              <a:cs typeface="Exo 2" charset="0"/>
            </a:endParaRP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119  Driftsorienterede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DAB9AEDB-1A21-3A41-8618-495471360D57}"/>
              </a:ext>
            </a:extLst>
          </p:cNvPr>
          <p:cNvSpPr txBox="1"/>
          <p:nvPr/>
        </p:nvSpPr>
        <p:spPr>
          <a:xfrm>
            <a:off x="6316770" y="5003432"/>
            <a:ext cx="2071856" cy="66172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b="1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Region Syddanmark (15 pct. )</a:t>
            </a:r>
          </a:p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360 S&amp;E virksomheder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63 Forskningsintensive 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168 </a:t>
            </a:r>
            <a:r>
              <a:rPr lang="da-DK" sz="700" dirty="0" err="1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Videnstærke</a:t>
            </a:r>
            <a:endParaRPr lang="da-DK" sz="700" dirty="0">
              <a:solidFill>
                <a:srgbClr val="000000"/>
              </a:solidFill>
              <a:latin typeface="Exo 2" charset="0"/>
              <a:ea typeface="Exo 2" charset="0"/>
              <a:cs typeface="Exo 2" charset="0"/>
            </a:endParaRP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129 Driftsorienterede</a:t>
            </a: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E0734A94-4EE9-0A4C-9396-7570E3E45F45}"/>
              </a:ext>
            </a:extLst>
          </p:cNvPr>
          <p:cNvSpPr txBox="1"/>
          <p:nvPr/>
        </p:nvSpPr>
        <p:spPr>
          <a:xfrm>
            <a:off x="10485586" y="5409349"/>
            <a:ext cx="1706413" cy="66172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a-DK" sz="800" b="1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Region Sjælland (6 pct.)</a:t>
            </a:r>
          </a:p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150 S&amp;E virksomheder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20 Forskningsintensive 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78 </a:t>
            </a:r>
            <a:r>
              <a:rPr lang="da-DK" sz="700" dirty="0" err="1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Videnstærke</a:t>
            </a:r>
            <a:endParaRPr lang="da-DK" sz="700" dirty="0">
              <a:solidFill>
                <a:srgbClr val="000000"/>
              </a:solidFill>
              <a:latin typeface="Exo 2" charset="0"/>
              <a:ea typeface="Exo 2" charset="0"/>
              <a:cs typeface="Exo 2" charset="0"/>
            </a:endParaRP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52 Driftsorienterede</a:t>
            </a:r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055D0947-D007-D743-BB59-B6D3329DFC37}"/>
              </a:ext>
            </a:extLst>
          </p:cNvPr>
          <p:cNvSpPr txBox="1"/>
          <p:nvPr/>
        </p:nvSpPr>
        <p:spPr>
          <a:xfrm>
            <a:off x="10410872" y="3167543"/>
            <a:ext cx="1706413" cy="66172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a-DK" sz="800" b="1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Region Hovedstaden (51 pct.)</a:t>
            </a:r>
          </a:p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1.213 S&amp;E virksomheder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301 Forskningsintensive 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571 </a:t>
            </a:r>
            <a:r>
              <a:rPr lang="da-DK" sz="700" dirty="0" err="1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Videnstærke</a:t>
            </a:r>
            <a:endParaRPr lang="da-DK" sz="700" dirty="0">
              <a:solidFill>
                <a:srgbClr val="000000"/>
              </a:solidFill>
              <a:latin typeface="Exo 2" charset="0"/>
              <a:ea typeface="Exo 2" charset="0"/>
              <a:cs typeface="Exo 2" charset="0"/>
            </a:endParaRP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341 Driftsorienterede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50713B0-8F6D-2F42-8747-15D08AA5798D}"/>
              </a:ext>
            </a:extLst>
          </p:cNvPr>
          <p:cNvSpPr txBox="1"/>
          <p:nvPr/>
        </p:nvSpPr>
        <p:spPr>
          <a:xfrm>
            <a:off x="6096000" y="6492817"/>
            <a:ext cx="453957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20"/>
              </a:lnSpc>
            </a:pPr>
            <a:r>
              <a:rPr lang="da-DK" sz="700" dirty="0">
                <a:latin typeface="Exo 2" pitchFamily="2" charset="77"/>
              </a:rPr>
              <a:t>Note: Andele summerer ikke til 100 grundet afrunding</a:t>
            </a:r>
          </a:p>
          <a:p>
            <a:r>
              <a:rPr lang="da-DK" sz="700" dirty="0">
                <a:latin typeface="Exo 2" pitchFamily="2" charset="77"/>
              </a:rPr>
              <a:t>Kilde: DAMVAD Analytics på baggrund af Danmarks Statistik</a:t>
            </a:r>
          </a:p>
        </p:txBody>
      </p:sp>
    </p:spTree>
    <p:extLst>
      <p:ext uri="{BB962C8B-B14F-4D97-AF65-F5344CB8AC3E}">
        <p14:creationId xmlns:p14="http://schemas.microsoft.com/office/powerpoint/2010/main" val="195771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4" name="Chart 13">
                <a:extLst>
                  <a:ext uri="{FF2B5EF4-FFF2-40B4-BE49-F238E27FC236}">
                    <a16:creationId xmlns:a16="http://schemas.microsoft.com/office/drawing/2014/main" id="{7304120C-9AAE-B944-95CD-D9C639319A4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25282208"/>
                  </p:ext>
                </p:extLst>
              </p:nvPr>
            </p:nvGraphicFramePr>
            <p:xfrm>
              <a:off x="6096000" y="-8877"/>
              <a:ext cx="8541523" cy="686687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4" name="Chart 13">
                <a:extLst>
                  <a:ext uri="{FF2B5EF4-FFF2-40B4-BE49-F238E27FC236}">
                    <a16:creationId xmlns:a16="http://schemas.microsoft.com/office/drawing/2014/main" id="{7304120C-9AAE-B944-95CD-D9C639319A4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0" y="-8877"/>
                <a:ext cx="8541523" cy="6866878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91C07BC4-5882-574A-A29E-EB5C72D0C8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334" y="839146"/>
            <a:ext cx="5102823" cy="1076686"/>
          </a:xfrm>
        </p:spPr>
        <p:txBody>
          <a:bodyPr>
            <a:normAutofit lnSpcReduction="10000"/>
          </a:bodyPr>
          <a:lstStyle/>
          <a:p>
            <a:r>
              <a:rPr lang="da-DK" dirty="0"/>
              <a:t>S&amp;E-virksomhedernes geografi</a:t>
            </a:r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1DC2E71-5BEA-C443-B6D5-600BFC18B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C1C28BB-F58C-F84F-B13F-A3499284614C}"/>
              </a:ext>
            </a:extLst>
          </p:cNvPr>
          <p:cNvSpPr txBox="1"/>
          <p:nvPr/>
        </p:nvSpPr>
        <p:spPr>
          <a:xfrm>
            <a:off x="6096000" y="6572716"/>
            <a:ext cx="551317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40"/>
              </a:lnSpc>
            </a:pPr>
            <a:r>
              <a:rPr lang="da-DK" sz="700" dirty="0">
                <a:latin typeface="Exo 2" pitchFamily="2" charset="77"/>
              </a:rPr>
              <a:t>Note: Andele summerer ikke til 100 grundet afrunding. </a:t>
            </a:r>
          </a:p>
          <a:p>
            <a:pPr>
              <a:lnSpc>
                <a:spcPts val="840"/>
              </a:lnSpc>
            </a:pPr>
            <a:r>
              <a:rPr lang="da-DK" sz="700" dirty="0">
                <a:latin typeface="Exo 2" pitchFamily="2" charset="77"/>
              </a:rPr>
              <a:t>Kilde: DAMVAD Analytics på baggrund af Danmarks Statistik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874A5C6C-2218-4C46-A58B-E5871973AEE8}"/>
              </a:ext>
            </a:extLst>
          </p:cNvPr>
          <p:cNvSpPr txBox="1"/>
          <p:nvPr/>
        </p:nvSpPr>
        <p:spPr>
          <a:xfrm>
            <a:off x="423334" y="1915832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State of the Nation 2021, side 22+23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1A5D6158-2150-CB46-B6F2-19BF24233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6AC84-D42B-9B46-AED1-831EABBB5A18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7AD0EF81-CD85-8F44-9AE0-FC1A1F1352F1}"/>
              </a:ext>
            </a:extLst>
          </p:cNvPr>
          <p:cNvSpPr txBox="1"/>
          <p:nvPr/>
        </p:nvSpPr>
        <p:spPr>
          <a:xfrm>
            <a:off x="6750424" y="778858"/>
            <a:ext cx="1826508" cy="66172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a-DK" sz="800" b="1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Region Nordjylland (7 pct.)</a:t>
            </a:r>
          </a:p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19.974 årsværk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2.004 Forskningsintensive 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13.368 </a:t>
            </a:r>
            <a:r>
              <a:rPr lang="da-DK" sz="700" dirty="0" err="1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Videnstærke</a:t>
            </a:r>
            <a:endParaRPr lang="da-DK" sz="700" dirty="0">
              <a:solidFill>
                <a:srgbClr val="000000"/>
              </a:solidFill>
              <a:latin typeface="Exo 2" charset="0"/>
              <a:ea typeface="Exo 2" charset="0"/>
              <a:cs typeface="Exo 2" charset="0"/>
            </a:endParaRP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4.601 Driftsorienterede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50B56977-0ABE-8444-B4E7-712AF7A00A12}"/>
              </a:ext>
            </a:extLst>
          </p:cNvPr>
          <p:cNvSpPr txBox="1"/>
          <p:nvPr/>
        </p:nvSpPr>
        <p:spPr>
          <a:xfrm>
            <a:off x="6097702" y="3059822"/>
            <a:ext cx="2176288" cy="66172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a-DK" sz="800" b="1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Region Midtjylland (20 Pct.)</a:t>
            </a:r>
          </a:p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59.181 årsværk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10.035 Forskningsintensive 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40.686 </a:t>
            </a:r>
            <a:r>
              <a:rPr lang="da-DK" sz="700" dirty="0" err="1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Videnstærke</a:t>
            </a:r>
            <a:endParaRPr lang="da-DK" sz="700" dirty="0">
              <a:solidFill>
                <a:srgbClr val="000000"/>
              </a:solidFill>
              <a:latin typeface="Exo 2" charset="0"/>
              <a:ea typeface="Exo 2" charset="0"/>
              <a:cs typeface="Exo 2" charset="0"/>
            </a:endParaRP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8.460 Driftsorienterede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4E40A80F-DCC9-0345-9E31-2D362316F789}"/>
              </a:ext>
            </a:extLst>
          </p:cNvPr>
          <p:cNvSpPr txBox="1"/>
          <p:nvPr/>
        </p:nvSpPr>
        <p:spPr>
          <a:xfrm>
            <a:off x="6316770" y="5003432"/>
            <a:ext cx="2071856" cy="66172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a-DK" sz="800" b="1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Region Syddanmark (17 pct. )</a:t>
            </a:r>
          </a:p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50.797 årsværk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4.017 Forskningsintensive 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38.300 </a:t>
            </a:r>
            <a:r>
              <a:rPr lang="da-DK" sz="700" dirty="0" err="1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Videnstærke</a:t>
            </a:r>
            <a:endParaRPr lang="da-DK" sz="700" dirty="0">
              <a:solidFill>
                <a:srgbClr val="000000"/>
              </a:solidFill>
              <a:latin typeface="Exo 2" charset="0"/>
              <a:ea typeface="Exo 2" charset="0"/>
              <a:cs typeface="Exo 2" charset="0"/>
            </a:endParaRP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8.480 Driftsorienterede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17557D51-E26B-A040-B8CA-6D39A1CA9902}"/>
              </a:ext>
            </a:extLst>
          </p:cNvPr>
          <p:cNvSpPr txBox="1"/>
          <p:nvPr/>
        </p:nvSpPr>
        <p:spPr>
          <a:xfrm>
            <a:off x="10485586" y="5409349"/>
            <a:ext cx="1706413" cy="66172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a-DK" sz="800" b="1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Region Sjælland (7 pct.)</a:t>
            </a:r>
          </a:p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20.816 årsværk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549 Forskningsintensive 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17.385 </a:t>
            </a:r>
            <a:r>
              <a:rPr lang="da-DK" sz="700" dirty="0" err="1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Videnstærke</a:t>
            </a:r>
            <a:endParaRPr lang="da-DK" sz="700" dirty="0">
              <a:solidFill>
                <a:srgbClr val="000000"/>
              </a:solidFill>
              <a:latin typeface="Exo 2" charset="0"/>
              <a:ea typeface="Exo 2" charset="0"/>
              <a:cs typeface="Exo 2" charset="0"/>
            </a:endParaRP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2.881 Driftsorienterede</a:t>
            </a: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6C8FCE33-B8C7-0747-B3AF-1F8A511776F4}"/>
              </a:ext>
            </a:extLst>
          </p:cNvPr>
          <p:cNvSpPr txBox="1"/>
          <p:nvPr/>
        </p:nvSpPr>
        <p:spPr>
          <a:xfrm>
            <a:off x="10410872" y="3167543"/>
            <a:ext cx="1706413" cy="66172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a-DK" sz="800" b="1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Region Hovedstaden (49 pct.)</a:t>
            </a:r>
          </a:p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143.272 årsværk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25.525 Forskningsintensive 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94.892  </a:t>
            </a:r>
            <a:r>
              <a:rPr lang="da-DK" sz="700" dirty="0" err="1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Videnstærke</a:t>
            </a:r>
            <a:endParaRPr lang="da-DK" sz="700" dirty="0">
              <a:solidFill>
                <a:srgbClr val="000000"/>
              </a:solidFill>
              <a:latin typeface="Exo 2" charset="0"/>
              <a:ea typeface="Exo 2" charset="0"/>
              <a:cs typeface="Exo 2" charset="0"/>
            </a:endParaRPr>
          </a:p>
          <a:p>
            <a:pPr marL="171450" lvl="0" indent="-171450">
              <a:buFont typeface="Arial" charset="0"/>
              <a:buChar char="•"/>
              <a:defRPr/>
            </a:pPr>
            <a:r>
              <a:rPr lang="da-DK" sz="7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22.855 Driftsorienterede</a:t>
            </a:r>
          </a:p>
        </p:txBody>
      </p:sp>
    </p:spTree>
    <p:extLst>
      <p:ext uri="{BB962C8B-B14F-4D97-AF65-F5344CB8AC3E}">
        <p14:creationId xmlns:p14="http://schemas.microsoft.com/office/powerpoint/2010/main" val="285171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11861E7-005C-0645-A608-06B991ACE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102178"/>
              </p:ext>
            </p:extLst>
          </p:nvPr>
        </p:nvGraphicFramePr>
        <p:xfrm>
          <a:off x="1931265" y="2011249"/>
          <a:ext cx="8329471" cy="3705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0297008-BA17-2642-85F1-F26F295BC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6AC84-D42B-9B46-AED1-831EABBB5A18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2DE7B9-5665-204E-BD42-80BAC90E5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3F7EDC-E68A-304A-A829-931E629BA9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/>
              <a:t>Beskæftigelse i S&amp;E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E9D04C8-A470-AE48-AD93-8B75B51E280B}"/>
              </a:ext>
            </a:extLst>
          </p:cNvPr>
          <p:cNvSpPr txBox="1"/>
          <p:nvPr/>
        </p:nvSpPr>
        <p:spPr>
          <a:xfrm>
            <a:off x="423334" y="1299106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State of the Nation 2021, side 24+25</a:t>
            </a:r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6838FECE-47F2-5B49-B122-32E67A3D9D5D}"/>
              </a:ext>
            </a:extLst>
          </p:cNvPr>
          <p:cNvSpPr/>
          <p:nvPr/>
        </p:nvSpPr>
        <p:spPr>
          <a:xfrm>
            <a:off x="1931264" y="2130659"/>
            <a:ext cx="6096000" cy="2539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a-DK" sz="1050" b="1" dirty="0">
                <a:solidFill>
                  <a:schemeClr val="accent1"/>
                </a:solidFill>
                <a:latin typeface="Exo 2" pitchFamily="2" charset="77"/>
              </a:rPr>
              <a:t>Figur 7 - Beskæftigelse fra S&amp;E virksomheder, 2012-2019</a:t>
            </a:r>
          </a:p>
        </p:txBody>
      </p:sp>
    </p:spTree>
    <p:extLst>
      <p:ext uri="{BB962C8B-B14F-4D97-AF65-F5344CB8AC3E}">
        <p14:creationId xmlns:p14="http://schemas.microsoft.com/office/powerpoint/2010/main" val="109434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0297008-BA17-2642-85F1-F26F295BC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6AC84-D42B-9B46-AED1-831EABBB5A18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2DE7B9-5665-204E-BD42-80BAC90E5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3F7EDC-E68A-304A-A829-931E629BA9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/>
              <a:t>Omsætning og Værditilvækst i S&amp;E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E9D04C8-A470-AE48-AD93-8B75B51E280B}"/>
              </a:ext>
            </a:extLst>
          </p:cNvPr>
          <p:cNvSpPr txBox="1"/>
          <p:nvPr/>
        </p:nvSpPr>
        <p:spPr>
          <a:xfrm>
            <a:off x="423334" y="1299106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State of the Nation 2021, side 26</a:t>
            </a:r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6838FECE-47F2-5B49-B122-32E67A3D9D5D}"/>
              </a:ext>
            </a:extLst>
          </p:cNvPr>
          <p:cNvSpPr/>
          <p:nvPr/>
        </p:nvSpPr>
        <p:spPr>
          <a:xfrm>
            <a:off x="536114" y="2000634"/>
            <a:ext cx="6096000" cy="2539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a-DK" sz="1050" b="1" dirty="0">
                <a:solidFill>
                  <a:schemeClr val="accent1"/>
                </a:solidFill>
                <a:latin typeface="Exo 2" pitchFamily="2" charset="77"/>
              </a:rPr>
              <a:t>Figur 8 - Omsætning i S&amp;E virksomheder, 2012-2019, mia. kr.</a:t>
            </a:r>
          </a:p>
        </p:txBody>
      </p:sp>
      <p:sp>
        <p:nvSpPr>
          <p:cNvPr id="92" name="Rectangle 1">
            <a:extLst>
              <a:ext uri="{FF2B5EF4-FFF2-40B4-BE49-F238E27FC236}">
                <a16:creationId xmlns:a16="http://schemas.microsoft.com/office/drawing/2014/main" id="{919C22AB-883B-3A41-A2F7-36FA455A0426}"/>
              </a:ext>
            </a:extLst>
          </p:cNvPr>
          <p:cNvSpPr/>
          <p:nvPr/>
        </p:nvSpPr>
        <p:spPr>
          <a:xfrm>
            <a:off x="6096000" y="1991034"/>
            <a:ext cx="6096000" cy="2539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a-DK" sz="1050" b="1" dirty="0">
                <a:solidFill>
                  <a:schemeClr val="accent1"/>
                </a:solidFill>
                <a:latin typeface="Exo 2" pitchFamily="2" charset="77"/>
              </a:rPr>
              <a:t>Figur 9 - Værditilvækst i S&amp;E virksomheder, 2012-2019, mia. kr.</a:t>
            </a:r>
          </a:p>
        </p:txBody>
      </p:sp>
      <p:sp>
        <p:nvSpPr>
          <p:cNvPr id="201" name="Rektangel 200">
            <a:extLst>
              <a:ext uri="{FF2B5EF4-FFF2-40B4-BE49-F238E27FC236}">
                <a16:creationId xmlns:a16="http://schemas.microsoft.com/office/drawing/2014/main" id="{A39ADB6C-92DC-8645-878B-A748A08E1BD2}"/>
              </a:ext>
            </a:extLst>
          </p:cNvPr>
          <p:cNvSpPr>
            <a:spLocks noChangeAspect="1"/>
          </p:cNvSpPr>
          <p:nvPr/>
        </p:nvSpPr>
        <p:spPr>
          <a:xfrm>
            <a:off x="4942447" y="5551018"/>
            <a:ext cx="249610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endParaRPr lang="da-DK">
              <a:latin typeface="Exo 2" charset="0"/>
              <a:ea typeface="Exo 2" charset="0"/>
              <a:cs typeface="Exo 2" charset="0"/>
            </a:endParaRPr>
          </a:p>
        </p:txBody>
      </p:sp>
      <p:sp>
        <p:nvSpPr>
          <p:cNvPr id="202" name="Tekstfelt 201">
            <a:extLst>
              <a:ext uri="{FF2B5EF4-FFF2-40B4-BE49-F238E27FC236}">
                <a16:creationId xmlns:a16="http://schemas.microsoft.com/office/drawing/2014/main" id="{DD69421C-4FBE-9D4C-9DD3-9FE6924A69B4}"/>
              </a:ext>
            </a:extLst>
          </p:cNvPr>
          <p:cNvSpPr txBox="1"/>
          <p:nvPr/>
        </p:nvSpPr>
        <p:spPr>
          <a:xfrm>
            <a:off x="5175647" y="5548039"/>
            <a:ext cx="3200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/>
              <a:t>Driftsorienterede S&amp;E-virksomheder</a:t>
            </a:r>
          </a:p>
        </p:txBody>
      </p:sp>
      <p:sp>
        <p:nvSpPr>
          <p:cNvPr id="203" name="Rektangel 202">
            <a:extLst>
              <a:ext uri="{FF2B5EF4-FFF2-40B4-BE49-F238E27FC236}">
                <a16:creationId xmlns:a16="http://schemas.microsoft.com/office/drawing/2014/main" id="{14E8AC22-F3CA-1C45-A621-EB80527364F8}"/>
              </a:ext>
            </a:extLst>
          </p:cNvPr>
          <p:cNvSpPr>
            <a:spLocks noChangeAspect="1"/>
          </p:cNvSpPr>
          <p:nvPr/>
        </p:nvSpPr>
        <p:spPr>
          <a:xfrm>
            <a:off x="4938296" y="5921300"/>
            <a:ext cx="249610" cy="2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endParaRPr lang="da-DK">
              <a:latin typeface="Exo 2" charset="0"/>
              <a:ea typeface="Exo 2" charset="0"/>
              <a:cs typeface="Exo 2" charset="0"/>
            </a:endParaRPr>
          </a:p>
        </p:txBody>
      </p:sp>
      <p:sp>
        <p:nvSpPr>
          <p:cNvPr id="204" name="Tekstfelt 203">
            <a:extLst>
              <a:ext uri="{FF2B5EF4-FFF2-40B4-BE49-F238E27FC236}">
                <a16:creationId xmlns:a16="http://schemas.microsoft.com/office/drawing/2014/main" id="{68AF967D-5FE5-FB48-8FB8-7CD6BE657E73}"/>
              </a:ext>
            </a:extLst>
          </p:cNvPr>
          <p:cNvSpPr txBox="1"/>
          <p:nvPr/>
        </p:nvSpPr>
        <p:spPr>
          <a:xfrm>
            <a:off x="5175646" y="5915367"/>
            <a:ext cx="3200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/>
              <a:t>Videnstærke</a:t>
            </a:r>
            <a:r>
              <a:rPr lang="da-DK" sz="1200" dirty="0"/>
              <a:t> S&amp;E-virksomheder</a:t>
            </a:r>
          </a:p>
        </p:txBody>
      </p:sp>
      <p:sp>
        <p:nvSpPr>
          <p:cNvPr id="205" name="Rektangel 204">
            <a:extLst>
              <a:ext uri="{FF2B5EF4-FFF2-40B4-BE49-F238E27FC236}">
                <a16:creationId xmlns:a16="http://schemas.microsoft.com/office/drawing/2014/main" id="{ABB8E68B-20A0-864C-AAA6-45CFB4023DBF}"/>
              </a:ext>
            </a:extLst>
          </p:cNvPr>
          <p:cNvSpPr>
            <a:spLocks noChangeAspect="1"/>
          </p:cNvSpPr>
          <p:nvPr/>
        </p:nvSpPr>
        <p:spPr>
          <a:xfrm>
            <a:off x="4938296" y="6291582"/>
            <a:ext cx="249610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endParaRPr lang="da-DK">
              <a:latin typeface="Exo 2" charset="0"/>
              <a:ea typeface="Exo 2" charset="0"/>
              <a:cs typeface="Exo 2" charset="0"/>
            </a:endParaRPr>
          </a:p>
        </p:txBody>
      </p:sp>
      <p:sp>
        <p:nvSpPr>
          <p:cNvPr id="206" name="Tekstfelt 205">
            <a:extLst>
              <a:ext uri="{FF2B5EF4-FFF2-40B4-BE49-F238E27FC236}">
                <a16:creationId xmlns:a16="http://schemas.microsoft.com/office/drawing/2014/main" id="{E00BB9ED-84C1-9B46-9B13-22F63A62BD5D}"/>
              </a:ext>
            </a:extLst>
          </p:cNvPr>
          <p:cNvSpPr txBox="1"/>
          <p:nvPr/>
        </p:nvSpPr>
        <p:spPr>
          <a:xfrm>
            <a:off x="5175646" y="6276885"/>
            <a:ext cx="3200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Forskningsintensive S&amp;E-virksomheder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08915B9-7B58-CD4F-9E33-E7E18C2E58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014372"/>
              </p:ext>
            </p:extLst>
          </p:nvPr>
        </p:nvGraphicFramePr>
        <p:xfrm>
          <a:off x="536113" y="2244950"/>
          <a:ext cx="3993561" cy="316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08915B9-7B58-CD4F-9E33-E7E18C2E58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970269"/>
              </p:ext>
            </p:extLst>
          </p:nvPr>
        </p:nvGraphicFramePr>
        <p:xfrm>
          <a:off x="5981712" y="2244950"/>
          <a:ext cx="4433455" cy="316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5743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kstfelt 60"/>
          <p:cNvSpPr txBox="1"/>
          <p:nvPr/>
        </p:nvSpPr>
        <p:spPr>
          <a:xfrm>
            <a:off x="5308009" y="2142811"/>
            <a:ext cx="5591199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da-DK"/>
            </a:defPPr>
            <a:lvl1pPr>
              <a:spcBef>
                <a:spcPts val="600"/>
              </a:spcBef>
              <a:defRPr sz="1050" b="1">
                <a:solidFill>
                  <a:schemeClr val="accent1"/>
                </a:solidFill>
                <a:latin typeface="Exo 2" pitchFamily="2" charset="77"/>
              </a:defRPr>
            </a:lvl1pPr>
          </a:lstStyle>
          <a:p>
            <a:r>
              <a:rPr lang="da-DK" dirty="0"/>
              <a:t>Figur 10 - Produktivitet i  S&amp;E virksomheder, 2019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51892" y="2889723"/>
            <a:ext cx="3240766" cy="1056977"/>
            <a:chOff x="5999158" y="3662134"/>
            <a:chExt cx="2156554" cy="674677"/>
          </a:xfrm>
        </p:grpSpPr>
        <p:sp>
          <p:nvSpPr>
            <p:cNvPr id="18" name="Rectangle: Rounded Corners 17"/>
            <p:cNvSpPr/>
            <p:nvPr/>
          </p:nvSpPr>
          <p:spPr>
            <a:xfrm>
              <a:off x="5999158" y="3662134"/>
              <a:ext cx="2126002" cy="67467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+mj-lt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015031" y="3757464"/>
              <a:ext cx="2140681" cy="502105"/>
              <a:chOff x="4941393" y="4982548"/>
              <a:chExt cx="2140681" cy="50210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941393" y="5123317"/>
                <a:ext cx="993123" cy="17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200" b="1">
                    <a:solidFill>
                      <a:schemeClr val="accent2"/>
                    </a:solidFill>
                    <a:latin typeface="+mj-lt"/>
                  </a:rPr>
                  <a:t>Produktivitet</a:t>
                </a:r>
                <a:r>
                  <a:rPr lang="da-DK" sz="1200" b="1">
                    <a:solidFill>
                      <a:srgbClr val="FF7C00"/>
                    </a:solidFill>
                    <a:latin typeface="+mj-lt"/>
                  </a:rPr>
                  <a:t>    </a:t>
                </a:r>
                <a:r>
                  <a:rPr lang="da-DK" sz="1200" b="1">
                    <a:solidFill>
                      <a:schemeClr val="accent2"/>
                    </a:solidFill>
                    <a:latin typeface="+mj-lt"/>
                  </a:rPr>
                  <a:t>=</a:t>
                </a:r>
                <a:r>
                  <a:rPr lang="da-DK" sz="1200" b="1">
                    <a:solidFill>
                      <a:srgbClr val="FF7C00"/>
                    </a:solidFill>
                    <a:latin typeface="+mj-lt"/>
                  </a:rPr>
                  <a:t> </a:t>
                </a:r>
                <a:endParaRPr lang="en-GB" sz="1400" b="1" err="1">
                  <a:solidFill>
                    <a:srgbClr val="FF7C00"/>
                  </a:solidFill>
                  <a:latin typeface="+mj-lt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866009" y="4982548"/>
                <a:ext cx="1201386" cy="219547"/>
                <a:chOff x="6583184" y="3568821"/>
                <a:chExt cx="1201386" cy="219547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6583184" y="3580106"/>
                  <a:ext cx="208262" cy="208262"/>
                </a:xfrm>
                <a:prstGeom prst="rect">
                  <a:avLst/>
                </a:prstGeom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6791447" y="3568821"/>
                  <a:ext cx="993123" cy="176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1200" b="1">
                      <a:solidFill>
                        <a:schemeClr val="accent2"/>
                      </a:solidFill>
                      <a:latin typeface="+mj-lt"/>
                    </a:rPr>
                    <a:t>Værditilvækst</a:t>
                  </a:r>
                  <a:endParaRPr lang="en-GB" sz="1400" b="1" err="1">
                    <a:solidFill>
                      <a:schemeClr val="accent2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849413" y="5275853"/>
                <a:ext cx="1232661" cy="208800"/>
                <a:chOff x="6551910" y="3860945"/>
                <a:chExt cx="1232661" cy="208800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6791448" y="3883707"/>
                  <a:ext cx="993123" cy="176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1200" b="1">
                      <a:solidFill>
                        <a:schemeClr val="accent2"/>
                      </a:solidFill>
                      <a:latin typeface="+mj-lt"/>
                    </a:rPr>
                    <a:t>Årsværk</a:t>
                  </a:r>
                  <a:endParaRPr lang="en-GB" sz="1400" b="1" err="1">
                    <a:solidFill>
                      <a:schemeClr val="accent2"/>
                    </a:solidFill>
                    <a:latin typeface="+mj-lt"/>
                  </a:endParaRPr>
                </a:p>
              </p:txBody>
            </p:sp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6551910" y="3860945"/>
                  <a:ext cx="237619" cy="208800"/>
                </a:xfrm>
                <a:prstGeom prst="rect">
                  <a:avLst/>
                </a:prstGeom>
              </p:spPr>
            </p:pic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5865390" y="5238733"/>
                <a:ext cx="1086472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9BBD1B1-29B6-694B-8634-DA45D4C00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sp>
        <p:nvSpPr>
          <p:cNvPr id="52" name="Pladsholder til tekst 3">
            <a:extLst>
              <a:ext uri="{FF2B5EF4-FFF2-40B4-BE49-F238E27FC236}">
                <a16:creationId xmlns:a16="http://schemas.microsoft.com/office/drawing/2014/main" id="{E48D5FA5-A9F4-4442-855F-24801B8569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3334" y="839146"/>
            <a:ext cx="10566398" cy="532869"/>
          </a:xfrm>
        </p:spPr>
        <p:txBody>
          <a:bodyPr>
            <a:normAutofit fontScale="92500" lnSpcReduction="10000"/>
          </a:bodyPr>
          <a:lstStyle/>
          <a:p>
            <a:r>
              <a:rPr lang="da-DK">
                <a:latin typeface="Exo 2" pitchFamily="2" charset="77"/>
              </a:rPr>
              <a:t>Produktivitet i S&amp;E</a:t>
            </a:r>
          </a:p>
        </p:txBody>
      </p:sp>
      <p:sp>
        <p:nvSpPr>
          <p:cNvPr id="53" name="Tekstfelt 52">
            <a:extLst>
              <a:ext uri="{FF2B5EF4-FFF2-40B4-BE49-F238E27FC236}">
                <a16:creationId xmlns:a16="http://schemas.microsoft.com/office/drawing/2014/main" id="{2609F848-9868-ED46-A70C-66A067E75FD1}"/>
              </a:ext>
            </a:extLst>
          </p:cNvPr>
          <p:cNvSpPr txBox="1"/>
          <p:nvPr/>
        </p:nvSpPr>
        <p:spPr>
          <a:xfrm>
            <a:off x="423334" y="1299106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State of the Nation 2021, side 27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C1C1AF-FD91-E04A-B91F-1CB152B97C8D}"/>
              </a:ext>
            </a:extLst>
          </p:cNvPr>
          <p:cNvSpPr txBox="1"/>
          <p:nvPr/>
        </p:nvSpPr>
        <p:spPr>
          <a:xfrm>
            <a:off x="2472275" y="6170520"/>
            <a:ext cx="7645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900">
                <a:solidFill>
                  <a:schemeClr val="tx1">
                    <a:lumMod val="65000"/>
                    <a:lumOff val="35000"/>
                  </a:schemeClr>
                </a:solidFill>
              </a:rPr>
              <a:t>Note: Danmark dækker over det private erhvervsliv (brancherne A-N) eksklusivt råstofindvinding (B) samt finansiering og forsikring (K). 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75E9958-4EBA-334B-9167-57A69C47D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409097"/>
              </p:ext>
            </p:extLst>
          </p:nvPr>
        </p:nvGraphicFramePr>
        <p:xfrm>
          <a:off x="4937950" y="2142811"/>
          <a:ext cx="6920060" cy="3421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909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0297008-BA17-2642-85F1-F26F295BC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867" y="6356350"/>
            <a:ext cx="2743200" cy="365125"/>
          </a:xfrm>
        </p:spPr>
        <p:txBody>
          <a:bodyPr/>
          <a:lstStyle/>
          <a:p>
            <a:fld id="{F1F6AC84-D42B-9B46-AED1-831EABBB5A18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2DE7B9-5665-204E-BD42-80BAC90E5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3F7EDC-E68A-304A-A829-931E629BA9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/>
              <a:t>Eksport i S&amp;E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E9D04C8-A470-AE48-AD93-8B75B51E280B}"/>
              </a:ext>
            </a:extLst>
          </p:cNvPr>
          <p:cNvSpPr txBox="1"/>
          <p:nvPr/>
        </p:nvSpPr>
        <p:spPr>
          <a:xfrm>
            <a:off x="423334" y="1299106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State of the Nation 2021, side 28</a:t>
            </a:r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6838FECE-47F2-5B49-B122-32E67A3D9D5D}"/>
              </a:ext>
            </a:extLst>
          </p:cNvPr>
          <p:cNvSpPr/>
          <p:nvPr/>
        </p:nvSpPr>
        <p:spPr>
          <a:xfrm>
            <a:off x="1931264" y="2130659"/>
            <a:ext cx="6669528" cy="2539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a-DK" sz="1050" b="1" dirty="0">
                <a:solidFill>
                  <a:schemeClr val="accent1"/>
                </a:solidFill>
                <a:latin typeface="Exo 2" pitchFamily="2" charset="77"/>
              </a:rPr>
              <a:t>Figur 11 - Eksport i S&amp;E virksomheder i mia. kr., samt virksomhedernes andel af den samlede eksport i pct 2012-2019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1B166A2-977B-354B-9364-424651827915}"/>
              </a:ext>
            </a:extLst>
          </p:cNvPr>
          <p:cNvGraphicFramePr>
            <a:graphicFrameLocks/>
          </p:cNvGraphicFramePr>
          <p:nvPr/>
        </p:nvGraphicFramePr>
        <p:xfrm>
          <a:off x="1931264" y="2257617"/>
          <a:ext cx="8329472" cy="3634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felt 8">
            <a:extLst>
              <a:ext uri="{FF2B5EF4-FFF2-40B4-BE49-F238E27FC236}">
                <a16:creationId xmlns:a16="http://schemas.microsoft.com/office/drawing/2014/main" id="{FDBF649D-FC09-4AF8-8C46-FA3BB55716E2}"/>
              </a:ext>
            </a:extLst>
          </p:cNvPr>
          <p:cNvSpPr txBox="1"/>
          <p:nvPr/>
        </p:nvSpPr>
        <p:spPr>
          <a:xfrm>
            <a:off x="2402655" y="3165856"/>
            <a:ext cx="452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/>
              <a:t>41%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44761D9-EE16-4BD4-83BF-88F3AB106B38}"/>
              </a:ext>
            </a:extLst>
          </p:cNvPr>
          <p:cNvSpPr txBox="1"/>
          <p:nvPr/>
        </p:nvSpPr>
        <p:spPr>
          <a:xfrm>
            <a:off x="3396085" y="2940716"/>
            <a:ext cx="452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/>
              <a:t>45%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12E1C49-629D-4168-A7DD-756BA8C3C6CB}"/>
              </a:ext>
            </a:extLst>
          </p:cNvPr>
          <p:cNvSpPr txBox="1"/>
          <p:nvPr/>
        </p:nvSpPr>
        <p:spPr>
          <a:xfrm>
            <a:off x="4417618" y="3309646"/>
            <a:ext cx="452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/>
              <a:t>39%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9A79EA7-2E55-42CB-94AA-0E316C0A7423}"/>
              </a:ext>
            </a:extLst>
          </p:cNvPr>
          <p:cNvSpPr txBox="1"/>
          <p:nvPr/>
        </p:nvSpPr>
        <p:spPr>
          <a:xfrm>
            <a:off x="5391998" y="3189751"/>
            <a:ext cx="452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/>
              <a:t>40%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7567F54-28BC-400D-81BE-D0DA6818337B}"/>
              </a:ext>
            </a:extLst>
          </p:cNvPr>
          <p:cNvSpPr txBox="1"/>
          <p:nvPr/>
        </p:nvSpPr>
        <p:spPr>
          <a:xfrm>
            <a:off x="6394481" y="2622806"/>
            <a:ext cx="452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/>
              <a:t>46%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A58719CE-15B9-47C3-918C-FCAFDB7C89E4}"/>
              </a:ext>
            </a:extLst>
          </p:cNvPr>
          <p:cNvSpPr txBox="1"/>
          <p:nvPr/>
        </p:nvSpPr>
        <p:spPr>
          <a:xfrm>
            <a:off x="7422050" y="2912991"/>
            <a:ext cx="452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/>
              <a:t>43%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EFD14413-3F0B-411A-9E32-0C5719AE5185}"/>
              </a:ext>
            </a:extLst>
          </p:cNvPr>
          <p:cNvSpPr txBox="1"/>
          <p:nvPr/>
        </p:nvSpPr>
        <p:spPr>
          <a:xfrm>
            <a:off x="9428052" y="2444285"/>
            <a:ext cx="452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/>
              <a:t>44%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26AEF7B7-7ED9-4B8C-9444-93730823DACA}"/>
              </a:ext>
            </a:extLst>
          </p:cNvPr>
          <p:cNvSpPr txBox="1"/>
          <p:nvPr/>
        </p:nvSpPr>
        <p:spPr>
          <a:xfrm>
            <a:off x="8422080" y="2594140"/>
            <a:ext cx="452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488099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0297008-BA17-2642-85F1-F26F295BC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6AC84-D42B-9B46-AED1-831EABBB5A18}" type="slidenum">
              <a:rPr lang="da-DK" smtClean="0"/>
              <a:pPr/>
              <a:t>17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2DE7B9-5665-204E-BD42-80BAC90E5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3F7EDC-E68A-304A-A829-931E629BA9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Eksportintensitet i S&amp;E, 2018 og 2019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E9D04C8-A470-AE48-AD93-8B75B51E280B}"/>
              </a:ext>
            </a:extLst>
          </p:cNvPr>
          <p:cNvSpPr txBox="1"/>
          <p:nvPr/>
        </p:nvSpPr>
        <p:spPr>
          <a:xfrm>
            <a:off x="423334" y="1299106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State of the Nation 2021, side 29</a:t>
            </a:r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6838FECE-47F2-5B49-B122-32E67A3D9D5D}"/>
              </a:ext>
            </a:extLst>
          </p:cNvPr>
          <p:cNvSpPr/>
          <p:nvPr/>
        </p:nvSpPr>
        <p:spPr>
          <a:xfrm>
            <a:off x="1931264" y="2130659"/>
            <a:ext cx="6096000" cy="2539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a-DK" sz="1050" b="1" dirty="0">
                <a:solidFill>
                  <a:schemeClr val="accent1"/>
                </a:solidFill>
                <a:latin typeface="Exo 2" pitchFamily="2" charset="77"/>
              </a:rPr>
              <a:t>Figur 12 - Eksportintensitet i S&amp;E, 2018 og 2019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428E52C-2EE8-EA4E-B576-FCF350F382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799942"/>
              </p:ext>
            </p:extLst>
          </p:nvPr>
        </p:nvGraphicFramePr>
        <p:xfrm>
          <a:off x="1931264" y="2312988"/>
          <a:ext cx="8329472" cy="3591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7502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0297008-BA17-2642-85F1-F26F295BC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6AC84-D42B-9B46-AED1-831EABBB5A18}" type="slidenum">
              <a:rPr lang="da-DK" smtClean="0"/>
              <a:pPr/>
              <a:t>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2DE7B9-5665-204E-BD42-80BAC90E5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3F7EDC-E68A-304A-A829-931E629BA9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/>
              <a:t>Uddannelse i S&amp;E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E9D04C8-A470-AE48-AD93-8B75B51E280B}"/>
              </a:ext>
            </a:extLst>
          </p:cNvPr>
          <p:cNvSpPr txBox="1"/>
          <p:nvPr/>
        </p:nvSpPr>
        <p:spPr>
          <a:xfrm>
            <a:off x="423334" y="1299106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State of the Nation 2021, side 30</a:t>
            </a:r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6838FECE-47F2-5B49-B122-32E67A3D9D5D}"/>
              </a:ext>
            </a:extLst>
          </p:cNvPr>
          <p:cNvSpPr/>
          <p:nvPr/>
        </p:nvSpPr>
        <p:spPr>
          <a:xfrm>
            <a:off x="423334" y="2128398"/>
            <a:ext cx="6096000" cy="2539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a-DK" sz="1050" b="1" dirty="0">
                <a:solidFill>
                  <a:schemeClr val="accent1"/>
                </a:solidFill>
                <a:latin typeface="Exo 2" pitchFamily="2" charset="77"/>
              </a:rPr>
              <a:t>Figur 13 - Uddannelse i S&amp;E i 2019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87A71F1-49BA-164C-9293-B0CB611CB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167696"/>
              </p:ext>
            </p:extLst>
          </p:nvPr>
        </p:nvGraphicFramePr>
        <p:xfrm>
          <a:off x="423334" y="2334000"/>
          <a:ext cx="10873946" cy="3705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273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0297008-BA17-2642-85F1-F26F295BC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6AC84-D42B-9B46-AED1-831EABBB5A18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2DE7B9-5665-204E-BD42-80BAC90E5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3F7EDC-E68A-304A-A829-931E629BA9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/>
              <a:t>Uddannelse i S&amp;E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E9D04C8-A470-AE48-AD93-8B75B51E280B}"/>
              </a:ext>
            </a:extLst>
          </p:cNvPr>
          <p:cNvSpPr txBox="1"/>
          <p:nvPr/>
        </p:nvSpPr>
        <p:spPr>
          <a:xfrm>
            <a:off x="423334" y="1299106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State of the Nation 2021, side 31</a:t>
            </a:r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6838FECE-47F2-5B49-B122-32E67A3D9D5D}"/>
              </a:ext>
            </a:extLst>
          </p:cNvPr>
          <p:cNvSpPr/>
          <p:nvPr/>
        </p:nvSpPr>
        <p:spPr>
          <a:xfrm>
            <a:off x="423334" y="2128398"/>
            <a:ext cx="6096000" cy="2539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a-DK" sz="1050" b="1" dirty="0">
                <a:solidFill>
                  <a:schemeClr val="accent1"/>
                </a:solidFill>
                <a:latin typeface="Exo 2" pitchFamily="2" charset="77"/>
              </a:rPr>
              <a:t>Figur 14 - Uddannelse i S&amp;E i 2019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DC76CF5C-5A0F-7B47-8F0E-727B3089B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425165"/>
              </p:ext>
            </p:extLst>
          </p:nvPr>
        </p:nvGraphicFramePr>
        <p:xfrm>
          <a:off x="1871662" y="2560244"/>
          <a:ext cx="8448676" cy="2463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810076317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val="1512884904"/>
                    </a:ext>
                  </a:extLst>
                </a:gridCol>
                <a:gridCol w="1239838">
                  <a:extLst>
                    <a:ext uri="{9D8B030D-6E8A-4147-A177-3AD203B41FA5}">
                      <a16:colId xmlns:a16="http://schemas.microsoft.com/office/drawing/2014/main" val="13421247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12373515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321481006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158627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4954169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93221595"/>
                    </a:ext>
                  </a:extLst>
                </a:gridCol>
              </a:tblGrid>
              <a:tr h="47273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noProof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 noProof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Forsknings-intensive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 noProof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Videnstærke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 noProof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Driftsorienterede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 noProof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S&amp;E total*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 noProof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Industri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 noProof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Danmark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4127387"/>
                  </a:ext>
                </a:extLst>
              </a:tr>
              <a:tr h="2211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a-DK" sz="1100" b="1" i="0" u="none" strike="noStrike" noProof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LVU</a:t>
                      </a:r>
                    </a:p>
                  </a:txBody>
                  <a:tcPr marL="9525" marR="9525" marT="9525" marB="0" anchor="ctr">
                    <a:solidFill>
                      <a:srgbClr val="96D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Civilingeniører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9745926"/>
                  </a:ext>
                </a:extLst>
              </a:tr>
              <a:tr h="221154">
                <a:tc v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Øvrige STEM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0329466"/>
                  </a:ext>
                </a:extLst>
              </a:tr>
              <a:tr h="221154">
                <a:tc v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STEM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1850756"/>
                  </a:ext>
                </a:extLst>
              </a:tr>
              <a:tr h="2211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a-DK" sz="1100" b="1" i="0" u="none" strike="noStrike" noProof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Øvrige</a:t>
                      </a:r>
                    </a:p>
                  </a:txBody>
                  <a:tcPr marL="9525" marR="9525" marT="9525" marB="0" anchor="ctr">
                    <a:solidFill>
                      <a:srgbClr val="96D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Diplomingeniører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4043839"/>
                  </a:ext>
                </a:extLst>
              </a:tr>
              <a:tr h="221154">
                <a:tc v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Øvrig STEM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9226566"/>
                  </a:ext>
                </a:extLst>
              </a:tr>
              <a:tr h="221154">
                <a:tc vMerge="1">
                  <a:txBody>
                    <a:bodyPr/>
                    <a:lstStyle/>
                    <a:p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STEM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182.742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5008759"/>
                  </a:ext>
                </a:extLst>
              </a:tr>
              <a:tr h="2211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a-DK" sz="1100" b="1" i="0" u="none" strike="noStrike" noProof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96D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Ingeniører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3742659"/>
                  </a:ext>
                </a:extLst>
              </a:tr>
              <a:tr h="221154">
                <a:tc v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STEM m. LVU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7239217"/>
                  </a:ext>
                </a:extLst>
              </a:tr>
              <a:tr h="221154">
                <a:tc vMerge="1">
                  <a:txBody>
                    <a:bodyPr/>
                    <a:lstStyle/>
                    <a:p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STEM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248.763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0168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37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CA21769-5697-DF4F-AC43-4308DEC39E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/>
              <a:t>S&amp;E-virksomheder i alt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AF38C7E-09BF-7B45-B4F2-4D71C03A0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6AC84-D42B-9B46-AED1-831EABBB5A18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9CECDE6-ABB8-7843-8893-1591B2A14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C2FD005-1E9B-D041-9B9B-8967BA15E63E}"/>
              </a:ext>
            </a:extLst>
          </p:cNvPr>
          <p:cNvSpPr txBox="1"/>
          <p:nvPr/>
        </p:nvSpPr>
        <p:spPr>
          <a:xfrm>
            <a:off x="499357" y="3650488"/>
            <a:ext cx="620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Opdatering af State of the Nation 2021, side 8-19</a:t>
            </a:r>
          </a:p>
        </p:txBody>
      </p:sp>
    </p:spTree>
    <p:extLst>
      <p:ext uri="{BB962C8B-B14F-4D97-AF65-F5344CB8AC3E}">
        <p14:creationId xmlns:p14="http://schemas.microsoft.com/office/powerpoint/2010/main" val="3191851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CA21769-5697-DF4F-AC43-4308DEC39E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/>
              <a:t>Opdatering af S&amp;E-vækstlag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AF38C7E-09BF-7B45-B4F2-4D71C03A0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6AC84-D42B-9B46-AED1-831EABBB5A18}" type="slidenum">
              <a:rPr lang="da-DK" smtClean="0"/>
              <a:pPr/>
              <a:t>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9CECDE6-ABB8-7843-8893-1591B2A14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C2FD005-1E9B-D041-9B9B-8967BA15E63E}"/>
              </a:ext>
            </a:extLst>
          </p:cNvPr>
          <p:cNvSpPr txBox="1"/>
          <p:nvPr/>
        </p:nvSpPr>
        <p:spPr>
          <a:xfrm>
            <a:off x="499357" y="3650488"/>
            <a:ext cx="620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Opdatering af State of the Nation 2021, side 34-35</a:t>
            </a:r>
          </a:p>
        </p:txBody>
      </p:sp>
    </p:spTree>
    <p:extLst>
      <p:ext uri="{BB962C8B-B14F-4D97-AF65-F5344CB8AC3E}">
        <p14:creationId xmlns:p14="http://schemas.microsoft.com/office/powerpoint/2010/main" val="485578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0297008-BA17-2642-85F1-F26F295BC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6AC84-D42B-9B46-AED1-831EABBB5A18}" type="slidenum">
              <a:rPr lang="da-DK" smtClean="0"/>
              <a:pPr/>
              <a:t>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2DE7B9-5665-204E-BD42-80BAC90E5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3F7EDC-E68A-304A-A829-931E629BA9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/>
              <a:t>Udvikling i årsværk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E9D04C8-A470-AE48-AD93-8B75B51E280B}"/>
              </a:ext>
            </a:extLst>
          </p:cNvPr>
          <p:cNvSpPr txBox="1"/>
          <p:nvPr/>
        </p:nvSpPr>
        <p:spPr>
          <a:xfrm>
            <a:off x="423334" y="1299106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State of the Nation 2021, side 34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2ADBC08-6D40-AE44-B4DE-A36D51F0783A}"/>
              </a:ext>
            </a:extLst>
          </p:cNvPr>
          <p:cNvSpPr/>
          <p:nvPr/>
        </p:nvSpPr>
        <p:spPr>
          <a:xfrm>
            <a:off x="414875" y="2001440"/>
            <a:ext cx="43444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50" b="1">
                <a:solidFill>
                  <a:schemeClr val="accent1"/>
                </a:solidFill>
                <a:latin typeface="Exo 2" pitchFamily="2" charset="77"/>
              </a:rPr>
              <a:t>Figur 15 - Udvikling i årsværk for den typiske virksomhed (Median)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7F8E45D-0EF0-5F45-BD57-F07B314503EB}"/>
              </a:ext>
            </a:extLst>
          </p:cNvPr>
          <p:cNvSpPr/>
          <p:nvPr/>
        </p:nvSpPr>
        <p:spPr>
          <a:xfrm>
            <a:off x="6323109" y="2005040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050" b="1">
                <a:solidFill>
                  <a:schemeClr val="accent1"/>
                </a:solidFill>
                <a:latin typeface="Exo 2" pitchFamily="2" charset="77"/>
              </a:rPr>
              <a:t>Figur 16 - Udvikling i årsværk for de hurtigst voksende virksomheder (Top 25%)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8B30E9D9-AF15-004A-8030-B52A96014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877619"/>
              </p:ext>
            </p:extLst>
          </p:nvPr>
        </p:nvGraphicFramePr>
        <p:xfrm>
          <a:off x="482245" y="2261042"/>
          <a:ext cx="4618091" cy="338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0185B61C-24D9-3446-8748-216931612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595787"/>
              </p:ext>
            </p:extLst>
          </p:nvPr>
        </p:nvGraphicFramePr>
        <p:xfrm>
          <a:off x="6524368" y="2312987"/>
          <a:ext cx="4769708" cy="338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963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0297008-BA17-2642-85F1-F26F295BC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6AC84-D42B-9B46-AED1-831EABBB5A18}" type="slidenum">
              <a:rPr lang="da-DK" smtClean="0"/>
              <a:pPr/>
              <a:t>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2DE7B9-5665-204E-BD42-80BAC90E5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3F7EDC-E68A-304A-A829-931E629BA9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/>
              <a:t>Udvikling i eksport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E9D04C8-A470-AE48-AD93-8B75B51E280B}"/>
              </a:ext>
            </a:extLst>
          </p:cNvPr>
          <p:cNvSpPr txBox="1"/>
          <p:nvPr/>
        </p:nvSpPr>
        <p:spPr>
          <a:xfrm>
            <a:off x="423334" y="1299106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State of the Nation 2021, side 35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2ADBC08-6D40-AE44-B4DE-A36D51F0783A}"/>
              </a:ext>
            </a:extLst>
          </p:cNvPr>
          <p:cNvSpPr/>
          <p:nvPr/>
        </p:nvSpPr>
        <p:spPr>
          <a:xfrm>
            <a:off x="414875" y="2001440"/>
            <a:ext cx="43027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50" b="1">
                <a:solidFill>
                  <a:schemeClr val="accent1"/>
                </a:solidFill>
                <a:latin typeface="Exo 2" pitchFamily="2" charset="77"/>
              </a:rPr>
              <a:t>Figur 17 - Udvikling i eksport for den typiske virksomhed (Median)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7F8E45D-0EF0-5F45-BD57-F07B314503EB}"/>
              </a:ext>
            </a:extLst>
          </p:cNvPr>
          <p:cNvSpPr/>
          <p:nvPr/>
        </p:nvSpPr>
        <p:spPr>
          <a:xfrm>
            <a:off x="6323109" y="2005040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050" b="1">
                <a:solidFill>
                  <a:schemeClr val="accent1"/>
                </a:solidFill>
                <a:latin typeface="Exo 2" pitchFamily="2" charset="77"/>
              </a:rPr>
              <a:t>Figur 18 - Andel eksportvirksomheder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8B24A689-CD5B-A74A-8843-9C1E22F96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741812"/>
              </p:ext>
            </p:extLst>
          </p:nvPr>
        </p:nvGraphicFramePr>
        <p:xfrm>
          <a:off x="446733" y="2226718"/>
          <a:ext cx="4732588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AAD41547-6CBA-0745-9717-F2B282F4D3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796317"/>
              </p:ext>
            </p:extLst>
          </p:nvPr>
        </p:nvGraphicFramePr>
        <p:xfrm>
          <a:off x="6599441" y="2323659"/>
          <a:ext cx="4732588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6638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F73824-3FE8-CC43-8BE7-4407055BC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DK"/>
              <a:t>S&amp;E-virksomhedernes bidrag til offentlig velfærd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60A9C-AFE1-2840-8F9B-D62857A11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6AC84-D42B-9B46-AED1-831EABBB5A18}" type="slidenum">
              <a:rPr lang="da-DK" smtClean="0"/>
              <a:pPr/>
              <a:t>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44D03-153E-3947-AD5C-0BCD93007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SoN særtillæg</a:t>
            </a:r>
          </a:p>
        </p:txBody>
      </p:sp>
      <p:pic>
        <p:nvPicPr>
          <p:cNvPr id="4" name="Graphic 3" descr="Man">
            <a:extLst>
              <a:ext uri="{FF2B5EF4-FFF2-40B4-BE49-F238E27FC236}">
                <a16:creationId xmlns:a16="http://schemas.microsoft.com/office/drawing/2014/main" id="{23667A6E-CFA1-504B-92BD-6187F2C17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8740" y="2685092"/>
            <a:ext cx="540000" cy="540000"/>
          </a:xfrm>
          <a:prstGeom prst="rect">
            <a:avLst/>
          </a:prstGeom>
        </p:spPr>
      </p:pic>
      <p:pic>
        <p:nvPicPr>
          <p:cNvPr id="68" name="Graphic 67" descr="Woman">
            <a:extLst>
              <a:ext uri="{FF2B5EF4-FFF2-40B4-BE49-F238E27FC236}">
                <a16:creationId xmlns:a16="http://schemas.microsoft.com/office/drawing/2014/main" id="{8198812F-EE07-864F-87C6-8D662B8FB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3337" y="2685092"/>
            <a:ext cx="540000" cy="540000"/>
          </a:xfrm>
          <a:prstGeom prst="rect">
            <a:avLst/>
          </a:prstGeom>
        </p:spPr>
      </p:pic>
      <p:pic>
        <p:nvPicPr>
          <p:cNvPr id="69" name="Graphic 68" descr="Man">
            <a:extLst>
              <a:ext uri="{FF2B5EF4-FFF2-40B4-BE49-F238E27FC236}">
                <a16:creationId xmlns:a16="http://schemas.microsoft.com/office/drawing/2014/main" id="{83F64198-0847-7947-A19F-9D1A2CDCB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9545" y="2685507"/>
            <a:ext cx="540000" cy="540000"/>
          </a:xfrm>
          <a:prstGeom prst="rect">
            <a:avLst/>
          </a:prstGeom>
        </p:spPr>
      </p:pic>
      <p:pic>
        <p:nvPicPr>
          <p:cNvPr id="70" name="Graphic 69" descr="Woman">
            <a:extLst>
              <a:ext uri="{FF2B5EF4-FFF2-40B4-BE49-F238E27FC236}">
                <a16:creationId xmlns:a16="http://schemas.microsoft.com/office/drawing/2014/main" id="{241915FF-F1EC-5D41-97EE-7CA95A17B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4143" y="2685092"/>
            <a:ext cx="540000" cy="540000"/>
          </a:xfrm>
          <a:prstGeom prst="rect">
            <a:avLst/>
          </a:prstGeom>
        </p:spPr>
      </p:pic>
      <p:pic>
        <p:nvPicPr>
          <p:cNvPr id="71" name="Graphic 70" descr="Man">
            <a:extLst>
              <a:ext uri="{FF2B5EF4-FFF2-40B4-BE49-F238E27FC236}">
                <a16:creationId xmlns:a16="http://schemas.microsoft.com/office/drawing/2014/main" id="{72A19922-F4D3-514F-B85F-8E3DFC806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88740" y="3232510"/>
            <a:ext cx="540000" cy="540000"/>
          </a:xfrm>
          <a:prstGeom prst="rect">
            <a:avLst/>
          </a:prstGeom>
        </p:spPr>
      </p:pic>
      <p:pic>
        <p:nvPicPr>
          <p:cNvPr id="72" name="Graphic 71" descr="Woman">
            <a:extLst>
              <a:ext uri="{FF2B5EF4-FFF2-40B4-BE49-F238E27FC236}">
                <a16:creationId xmlns:a16="http://schemas.microsoft.com/office/drawing/2014/main" id="{6DD786B0-A7FA-704D-A100-EA271B6925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02317" y="3232510"/>
            <a:ext cx="540000" cy="540000"/>
          </a:xfrm>
          <a:prstGeom prst="rect">
            <a:avLst/>
          </a:prstGeom>
        </p:spPr>
      </p:pic>
      <p:pic>
        <p:nvPicPr>
          <p:cNvPr id="73" name="Graphic 72" descr="Man">
            <a:extLst>
              <a:ext uri="{FF2B5EF4-FFF2-40B4-BE49-F238E27FC236}">
                <a16:creationId xmlns:a16="http://schemas.microsoft.com/office/drawing/2014/main" id="{1F014F2D-E87A-4B4E-8A69-49FD65AB6E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9545" y="3232821"/>
            <a:ext cx="540000" cy="540000"/>
          </a:xfrm>
          <a:prstGeom prst="rect">
            <a:avLst/>
          </a:prstGeom>
        </p:spPr>
      </p:pic>
      <p:pic>
        <p:nvPicPr>
          <p:cNvPr id="74" name="Graphic 73" descr="Woman">
            <a:extLst>
              <a:ext uri="{FF2B5EF4-FFF2-40B4-BE49-F238E27FC236}">
                <a16:creationId xmlns:a16="http://schemas.microsoft.com/office/drawing/2014/main" id="{B842238A-5A7D-274C-9A57-4808152F71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4143" y="3232510"/>
            <a:ext cx="540000" cy="540000"/>
          </a:xfrm>
          <a:prstGeom prst="rect">
            <a:avLst/>
          </a:prstGeom>
        </p:spPr>
      </p:pic>
      <p:pic>
        <p:nvPicPr>
          <p:cNvPr id="75" name="Graphic 74" descr="Man">
            <a:extLst>
              <a:ext uri="{FF2B5EF4-FFF2-40B4-BE49-F238E27FC236}">
                <a16:creationId xmlns:a16="http://schemas.microsoft.com/office/drawing/2014/main" id="{239073EB-D834-1745-BDAF-099D20DC21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88740" y="4874765"/>
            <a:ext cx="540000" cy="540000"/>
          </a:xfrm>
          <a:prstGeom prst="rect">
            <a:avLst/>
          </a:prstGeom>
        </p:spPr>
      </p:pic>
      <p:pic>
        <p:nvPicPr>
          <p:cNvPr id="76" name="Graphic 75" descr="Woman">
            <a:extLst>
              <a:ext uri="{FF2B5EF4-FFF2-40B4-BE49-F238E27FC236}">
                <a16:creationId xmlns:a16="http://schemas.microsoft.com/office/drawing/2014/main" id="{42C71D07-8C45-8246-8066-8B6EBECCCE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13337" y="4874765"/>
            <a:ext cx="540000" cy="540000"/>
          </a:xfrm>
          <a:prstGeom prst="rect">
            <a:avLst/>
          </a:prstGeom>
        </p:spPr>
      </p:pic>
      <p:pic>
        <p:nvPicPr>
          <p:cNvPr id="77" name="Graphic 76" descr="Man">
            <a:extLst>
              <a:ext uri="{FF2B5EF4-FFF2-40B4-BE49-F238E27FC236}">
                <a16:creationId xmlns:a16="http://schemas.microsoft.com/office/drawing/2014/main" id="{57B41C1B-D1DF-2447-9563-F1BA35D943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39545" y="4874765"/>
            <a:ext cx="540000" cy="540000"/>
          </a:xfrm>
          <a:prstGeom prst="rect">
            <a:avLst/>
          </a:prstGeom>
        </p:spPr>
      </p:pic>
      <p:pic>
        <p:nvPicPr>
          <p:cNvPr id="78" name="Graphic 77" descr="Woman">
            <a:extLst>
              <a:ext uri="{FF2B5EF4-FFF2-40B4-BE49-F238E27FC236}">
                <a16:creationId xmlns:a16="http://schemas.microsoft.com/office/drawing/2014/main" id="{71215C5A-4200-494D-987C-29E3355C8C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64143" y="4874765"/>
            <a:ext cx="540000" cy="54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9A60F09B-8BB1-8A42-B163-72E4131C79A8}"/>
              </a:ext>
            </a:extLst>
          </p:cNvPr>
          <p:cNvSpPr txBox="1"/>
          <p:nvPr/>
        </p:nvSpPr>
        <p:spPr>
          <a:xfrm>
            <a:off x="1282337" y="1705594"/>
            <a:ext cx="2932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K" sz="1400" dirty="0">
                <a:latin typeface="Exo 2" pitchFamily="2" charset="77"/>
              </a:rPr>
              <a:t>Knap 300.000 fuldtidsbeskæftigede i S&amp;E-virksomhederne…</a:t>
            </a:r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8A9552D4-B67F-034F-BB06-C472DCECB7E4}"/>
              </a:ext>
            </a:extLst>
          </p:cNvPr>
          <p:cNvSpPr/>
          <p:nvPr/>
        </p:nvSpPr>
        <p:spPr>
          <a:xfrm>
            <a:off x="4243676" y="2804765"/>
            <a:ext cx="252000" cy="2340000"/>
          </a:xfrm>
          <a:prstGeom prst="rightArrow">
            <a:avLst>
              <a:gd name="adj1" fmla="val 10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endParaRPr lang="en-DK">
              <a:latin typeface="Exo 2" charset="0"/>
              <a:ea typeface="Exo 2" charset="0"/>
              <a:cs typeface="Exo 2" charset="0"/>
            </a:endParaRPr>
          </a:p>
        </p:txBody>
      </p:sp>
      <p:sp>
        <p:nvSpPr>
          <p:cNvPr id="160" name="Right Arrow 159">
            <a:extLst>
              <a:ext uri="{FF2B5EF4-FFF2-40B4-BE49-F238E27FC236}">
                <a16:creationId xmlns:a16="http://schemas.microsoft.com/office/drawing/2014/main" id="{51135DEA-1A34-AF4D-8310-460BC5356C6C}"/>
              </a:ext>
            </a:extLst>
          </p:cNvPr>
          <p:cNvSpPr/>
          <p:nvPr/>
        </p:nvSpPr>
        <p:spPr>
          <a:xfrm>
            <a:off x="6793211" y="2828817"/>
            <a:ext cx="252000" cy="2340000"/>
          </a:xfrm>
          <a:prstGeom prst="rightArrow">
            <a:avLst>
              <a:gd name="adj1" fmla="val 10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endParaRPr lang="en-DK" dirty="0">
              <a:latin typeface="Exo 2" charset="0"/>
              <a:ea typeface="Exo 2" charset="0"/>
              <a:cs typeface="Exo 2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2401F80-7C38-EF45-A834-4EB393DB5809}"/>
              </a:ext>
            </a:extLst>
          </p:cNvPr>
          <p:cNvSpPr txBox="1"/>
          <p:nvPr/>
        </p:nvSpPr>
        <p:spPr>
          <a:xfrm>
            <a:off x="4415263" y="1705594"/>
            <a:ext cx="2480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K" sz="1400" dirty="0">
                <a:latin typeface="Exo 2" pitchFamily="2" charset="77"/>
              </a:rPr>
              <a:t>…betaler indkomst</a:t>
            </a:r>
            <a:r>
              <a:rPr lang="da-DK" sz="1400" dirty="0">
                <a:latin typeface="Exo 2" pitchFamily="2" charset="77"/>
              </a:rPr>
              <a:t>skat</a:t>
            </a:r>
            <a:r>
              <a:rPr lang="en-DK" sz="1400" dirty="0">
                <a:latin typeface="Exo 2" pitchFamily="2" charset="77"/>
              </a:rPr>
              <a:t> af deres lønninger…</a:t>
            </a:r>
          </a:p>
        </p:txBody>
      </p:sp>
      <p:pic>
        <p:nvPicPr>
          <p:cNvPr id="50" name="Graphic 49" descr="Man">
            <a:extLst>
              <a:ext uri="{FF2B5EF4-FFF2-40B4-BE49-F238E27FC236}">
                <a16:creationId xmlns:a16="http://schemas.microsoft.com/office/drawing/2014/main" id="{215BC379-FD45-0442-9494-D538F0A43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88740" y="3779928"/>
            <a:ext cx="540000" cy="540000"/>
          </a:xfrm>
          <a:prstGeom prst="rect">
            <a:avLst/>
          </a:prstGeom>
        </p:spPr>
      </p:pic>
      <p:pic>
        <p:nvPicPr>
          <p:cNvPr id="51" name="Graphic 50" descr="Woman">
            <a:extLst>
              <a:ext uri="{FF2B5EF4-FFF2-40B4-BE49-F238E27FC236}">
                <a16:creationId xmlns:a16="http://schemas.microsoft.com/office/drawing/2014/main" id="{F181C5B7-34D4-CA4A-A5EB-03BC32B836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10813" y="3779928"/>
            <a:ext cx="540000" cy="540000"/>
          </a:xfrm>
          <a:prstGeom prst="rect">
            <a:avLst/>
          </a:prstGeom>
        </p:spPr>
      </p:pic>
      <p:pic>
        <p:nvPicPr>
          <p:cNvPr id="52" name="Graphic 51" descr="Man">
            <a:extLst>
              <a:ext uri="{FF2B5EF4-FFF2-40B4-BE49-F238E27FC236}">
                <a16:creationId xmlns:a16="http://schemas.microsoft.com/office/drawing/2014/main" id="{C7D6DECD-7469-A24C-871D-E6EA4488D9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9545" y="3780135"/>
            <a:ext cx="540000" cy="540000"/>
          </a:xfrm>
          <a:prstGeom prst="rect">
            <a:avLst/>
          </a:prstGeom>
        </p:spPr>
      </p:pic>
      <p:pic>
        <p:nvPicPr>
          <p:cNvPr id="53" name="Graphic 52" descr="Woman">
            <a:extLst>
              <a:ext uri="{FF2B5EF4-FFF2-40B4-BE49-F238E27FC236}">
                <a16:creationId xmlns:a16="http://schemas.microsoft.com/office/drawing/2014/main" id="{63966CA6-B477-F643-9C1C-ECCBBA5A3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4143" y="3779928"/>
            <a:ext cx="540000" cy="5400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4078AB1-5111-0144-908A-BCF974E51D58}"/>
              </a:ext>
            </a:extLst>
          </p:cNvPr>
          <p:cNvSpPr txBox="1"/>
          <p:nvPr/>
        </p:nvSpPr>
        <p:spPr>
          <a:xfrm>
            <a:off x="8158208" y="1706454"/>
            <a:ext cx="2932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K" sz="1400" dirty="0">
                <a:latin typeface="Exo 2" pitchFamily="2" charset="77"/>
              </a:rPr>
              <a:t>…svarende til:</a:t>
            </a:r>
          </a:p>
        </p:txBody>
      </p:sp>
      <p:pic>
        <p:nvPicPr>
          <p:cNvPr id="64" name="Graphic 63" descr="Man">
            <a:extLst>
              <a:ext uri="{FF2B5EF4-FFF2-40B4-BE49-F238E27FC236}">
                <a16:creationId xmlns:a16="http://schemas.microsoft.com/office/drawing/2014/main" id="{56CF8869-295C-8842-80C7-31CB4006F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84561" y="4327346"/>
            <a:ext cx="540000" cy="540000"/>
          </a:xfrm>
          <a:prstGeom prst="rect">
            <a:avLst/>
          </a:prstGeom>
        </p:spPr>
      </p:pic>
      <p:pic>
        <p:nvPicPr>
          <p:cNvPr id="65" name="Graphic 64" descr="Woman">
            <a:extLst>
              <a:ext uri="{FF2B5EF4-FFF2-40B4-BE49-F238E27FC236}">
                <a16:creationId xmlns:a16="http://schemas.microsoft.com/office/drawing/2014/main" id="{8AC3C683-6D71-6F44-97FF-0AA7100381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09158" y="4327346"/>
            <a:ext cx="540000" cy="540000"/>
          </a:xfrm>
          <a:prstGeom prst="rect">
            <a:avLst/>
          </a:prstGeom>
        </p:spPr>
      </p:pic>
      <p:pic>
        <p:nvPicPr>
          <p:cNvPr id="66" name="Graphic 65" descr="Man">
            <a:extLst>
              <a:ext uri="{FF2B5EF4-FFF2-40B4-BE49-F238E27FC236}">
                <a16:creationId xmlns:a16="http://schemas.microsoft.com/office/drawing/2014/main" id="{DED40373-DC13-C142-982E-DC71DD08B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5366" y="4327449"/>
            <a:ext cx="540000" cy="540000"/>
          </a:xfrm>
          <a:prstGeom prst="rect">
            <a:avLst/>
          </a:prstGeom>
        </p:spPr>
      </p:pic>
      <p:pic>
        <p:nvPicPr>
          <p:cNvPr id="67" name="Graphic 66" descr="Woman">
            <a:extLst>
              <a:ext uri="{FF2B5EF4-FFF2-40B4-BE49-F238E27FC236}">
                <a16:creationId xmlns:a16="http://schemas.microsoft.com/office/drawing/2014/main" id="{AB085CF1-560C-4F45-B908-C741F473E3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59964" y="4327346"/>
            <a:ext cx="540000" cy="5400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02A2A3C0-9559-E640-8928-090811BD4FB3}"/>
              </a:ext>
            </a:extLst>
          </p:cNvPr>
          <p:cNvSpPr txBox="1"/>
          <p:nvPr/>
        </p:nvSpPr>
        <p:spPr>
          <a:xfrm>
            <a:off x="501727" y="2748661"/>
            <a:ext cx="13762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K" sz="1000" dirty="0">
                <a:latin typeface="Exo 2" pitchFamily="2" charset="77"/>
              </a:rPr>
              <a:t>16 pct. driftsorienterede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C4C20EE-5901-F647-9734-5E68E0298077}"/>
              </a:ext>
            </a:extLst>
          </p:cNvPr>
          <p:cNvSpPr txBox="1"/>
          <p:nvPr/>
        </p:nvSpPr>
        <p:spPr>
          <a:xfrm>
            <a:off x="501727" y="3876912"/>
            <a:ext cx="1376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K" sz="1000" dirty="0">
                <a:latin typeface="Exo 2" pitchFamily="2" charset="77"/>
              </a:rPr>
              <a:t>69 pct.</a:t>
            </a:r>
          </a:p>
          <a:p>
            <a:pPr algn="ctr"/>
            <a:r>
              <a:rPr lang="en-DK" sz="1000" dirty="0">
                <a:latin typeface="Exo 2" pitchFamily="2" charset="77"/>
              </a:rPr>
              <a:t>videnstærke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18E5D94-79A6-BC43-8BC6-2832DAE0F2BB}"/>
              </a:ext>
            </a:extLst>
          </p:cNvPr>
          <p:cNvSpPr txBox="1"/>
          <p:nvPr/>
        </p:nvSpPr>
        <p:spPr>
          <a:xfrm>
            <a:off x="501727" y="4937016"/>
            <a:ext cx="1376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K" sz="1000">
                <a:latin typeface="Exo 2" pitchFamily="2" charset="77"/>
              </a:rPr>
              <a:t>14 pct. forskningsintensive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DCAB25-AC1D-7A41-906C-A99C62AA4818}"/>
              </a:ext>
            </a:extLst>
          </p:cNvPr>
          <p:cNvGrpSpPr/>
          <p:nvPr/>
        </p:nvGrpSpPr>
        <p:grpSpPr>
          <a:xfrm>
            <a:off x="8419221" y="2290481"/>
            <a:ext cx="2678861" cy="1142646"/>
            <a:chOff x="8078877" y="3487038"/>
            <a:chExt cx="2678861" cy="1142646"/>
          </a:xfrm>
        </p:grpSpPr>
        <p:pic>
          <p:nvPicPr>
            <p:cNvPr id="92" name="Grafik 51">
              <a:extLst>
                <a:ext uri="{FF2B5EF4-FFF2-40B4-BE49-F238E27FC236}">
                  <a16:creationId xmlns:a16="http://schemas.microsoft.com/office/drawing/2014/main" id="{5B56F4FD-B46F-1347-83F0-7F9012ADF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193307" y="3487038"/>
              <a:ext cx="450000" cy="450000"/>
            </a:xfrm>
            <a:prstGeom prst="rect">
              <a:avLst/>
            </a:prstGeom>
          </p:spPr>
        </p:pic>
        <p:sp>
          <p:nvSpPr>
            <p:cNvPr id="111" name="TextBox 30">
              <a:extLst>
                <a:ext uri="{FF2B5EF4-FFF2-40B4-BE49-F238E27FC236}">
                  <a16:creationId xmlns:a16="http://schemas.microsoft.com/office/drawing/2014/main" id="{1CE98CD6-27B5-184A-8C8F-8378848C5BFB}"/>
                </a:ext>
              </a:extLst>
            </p:cNvPr>
            <p:cNvSpPr txBox="1"/>
            <p:nvPr/>
          </p:nvSpPr>
          <p:spPr>
            <a:xfrm>
              <a:off x="8205426" y="3905557"/>
              <a:ext cx="2425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</a:rPr>
                <a:t>13.000 sygeplejersker</a:t>
              </a:r>
            </a:p>
          </p:txBody>
        </p:sp>
        <p:sp>
          <p:nvSpPr>
            <p:cNvPr id="122" name="Tekstfelt 163">
              <a:extLst>
                <a:ext uri="{FF2B5EF4-FFF2-40B4-BE49-F238E27FC236}">
                  <a16:creationId xmlns:a16="http://schemas.microsoft.com/office/drawing/2014/main" id="{4EE4D115-4272-904B-8A20-B5740311B186}"/>
                </a:ext>
              </a:extLst>
            </p:cNvPr>
            <p:cNvSpPr txBox="1"/>
            <p:nvPr/>
          </p:nvSpPr>
          <p:spPr>
            <a:xfrm>
              <a:off x="8078877" y="4214186"/>
              <a:ext cx="26788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50" dirty="0">
                  <a:latin typeface="Exo 2" panose="00000400000000000000" pitchFamily="2" charset="0"/>
                </a:rPr>
                <a:t>1/3 af sygeplejerskerne, som i 2019, er ansat i det offentlige sygehusvæsen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814739C-35F7-D04A-AEEE-A7A775720313}"/>
              </a:ext>
            </a:extLst>
          </p:cNvPr>
          <p:cNvGrpSpPr/>
          <p:nvPr/>
        </p:nvGrpSpPr>
        <p:grpSpPr>
          <a:xfrm>
            <a:off x="4700561" y="3033368"/>
            <a:ext cx="1911729" cy="1763948"/>
            <a:chOff x="8720968" y="5398409"/>
            <a:chExt cx="1384751" cy="1384751"/>
          </a:xfrm>
          <a:solidFill>
            <a:schemeClr val="accent2"/>
          </a:solidFill>
        </p:grpSpPr>
        <p:pic>
          <p:nvPicPr>
            <p:cNvPr id="132" name="Graphic 131">
              <a:extLst>
                <a:ext uri="{FF2B5EF4-FFF2-40B4-BE49-F238E27FC236}">
                  <a16:creationId xmlns:a16="http://schemas.microsoft.com/office/drawing/2014/main" id="{8E836887-729D-7448-AA6B-705520AD0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20968" y="5398409"/>
              <a:ext cx="1384751" cy="1384751"/>
            </a:xfrm>
            <a:prstGeom prst="rect">
              <a:avLst/>
            </a:prstGeom>
          </p:spPr>
        </p:pic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7FC7A16-5BB4-894E-9BF3-02F79FFFEA4B}"/>
                </a:ext>
              </a:extLst>
            </p:cNvPr>
            <p:cNvSpPr/>
            <p:nvPr/>
          </p:nvSpPr>
          <p:spPr>
            <a:xfrm>
              <a:off x="9099658" y="5908998"/>
              <a:ext cx="619776" cy="7848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00"/>
                </a:lnSpc>
              </a:pPr>
              <a:endParaRPr lang="en-DK">
                <a:latin typeface="Exo 2" charset="0"/>
                <a:ea typeface="Exo 2" charset="0"/>
                <a:cs typeface="Exo 2" charset="0"/>
              </a:endParaRPr>
            </a:p>
          </p:txBody>
        </p:sp>
        <p:sp>
          <p:nvSpPr>
            <p:cNvPr id="133" name="TextBox 10">
              <a:extLst>
                <a:ext uri="{FF2B5EF4-FFF2-40B4-BE49-F238E27FC236}">
                  <a16:creationId xmlns:a16="http://schemas.microsoft.com/office/drawing/2014/main" id="{654EDDEA-3FB5-0B4A-849C-6C29FBFB20AF}"/>
                </a:ext>
              </a:extLst>
            </p:cNvPr>
            <p:cNvSpPr txBox="1"/>
            <p:nvPr/>
          </p:nvSpPr>
          <p:spPr>
            <a:xfrm>
              <a:off x="8941842" y="6135136"/>
              <a:ext cx="948028" cy="265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81 mia. kr. </a:t>
              </a:r>
            </a:p>
          </p:txBody>
        </p:sp>
      </p:grpSp>
      <p:sp>
        <p:nvSpPr>
          <p:cNvPr id="55" name="TextBox 30">
            <a:extLst>
              <a:ext uri="{FF2B5EF4-FFF2-40B4-BE49-F238E27FC236}">
                <a16:creationId xmlns:a16="http://schemas.microsoft.com/office/drawing/2014/main" id="{CC5E2DC2-DC30-AA4C-A1C4-D3729113CFC5}"/>
              </a:ext>
            </a:extLst>
          </p:cNvPr>
          <p:cNvSpPr txBox="1"/>
          <p:nvPr/>
        </p:nvSpPr>
        <p:spPr>
          <a:xfrm>
            <a:off x="9378123" y="3680541"/>
            <a:ext cx="81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1E23FD-9978-F04E-AE08-8C7A741A3D31}"/>
              </a:ext>
            </a:extLst>
          </p:cNvPr>
          <p:cNvGrpSpPr/>
          <p:nvPr/>
        </p:nvGrpSpPr>
        <p:grpSpPr>
          <a:xfrm>
            <a:off x="8554156" y="4392030"/>
            <a:ext cx="2508107" cy="1211466"/>
            <a:chOff x="8160328" y="4990346"/>
            <a:chExt cx="2508107" cy="1211466"/>
          </a:xfrm>
        </p:grpSpPr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CF8968A-A77C-D74C-965B-9E722D628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175462" y="4990346"/>
              <a:ext cx="450000" cy="450000"/>
            </a:xfrm>
            <a:prstGeom prst="rect">
              <a:avLst/>
            </a:prstGeom>
          </p:spPr>
        </p:pic>
        <p:sp>
          <p:nvSpPr>
            <p:cNvPr id="59" name="Tekstfelt 163">
              <a:extLst>
                <a:ext uri="{FF2B5EF4-FFF2-40B4-BE49-F238E27FC236}">
                  <a16:creationId xmlns:a16="http://schemas.microsoft.com/office/drawing/2014/main" id="{98EC0667-0961-E744-A10C-6FC8625BA16A}"/>
                </a:ext>
              </a:extLst>
            </p:cNvPr>
            <p:cNvSpPr txBox="1"/>
            <p:nvPr/>
          </p:nvSpPr>
          <p:spPr>
            <a:xfrm>
              <a:off x="8160328" y="5786314"/>
              <a:ext cx="248026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50" dirty="0">
                  <a:latin typeface="Exo 2" panose="00000400000000000000" pitchFamily="2" charset="0"/>
                </a:rPr>
                <a:t>Alle de årlige driftsudgifter til sygehusvæsenet (74 mia. kr. i 2019)</a:t>
              </a:r>
            </a:p>
          </p:txBody>
        </p:sp>
        <p:sp>
          <p:nvSpPr>
            <p:cNvPr id="61" name="TextBox 30">
              <a:extLst>
                <a:ext uri="{FF2B5EF4-FFF2-40B4-BE49-F238E27FC236}">
                  <a16:creationId xmlns:a16="http://schemas.microsoft.com/office/drawing/2014/main" id="{64E51151-45E5-0747-BED1-DAFD61E95157}"/>
                </a:ext>
              </a:extLst>
            </p:cNvPr>
            <p:cNvSpPr txBox="1"/>
            <p:nvPr/>
          </p:nvSpPr>
          <p:spPr>
            <a:xfrm>
              <a:off x="8331166" y="5461516"/>
              <a:ext cx="2337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</a:rPr>
                <a:t>100% driftsudgifter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5147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err="1"/>
              <a:t>Tak</a:t>
            </a:r>
            <a:r>
              <a:rPr lang="en-US"/>
              <a:t> for </a:t>
            </a:r>
            <a:r>
              <a:rPr lang="en-US" err="1"/>
              <a:t>opmærksomheden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2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395E179E-D361-AC49-8722-3267071DA5F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64176773"/>
                  </p:ext>
                </p:extLst>
              </p:nvPr>
            </p:nvGraphicFramePr>
            <p:xfrm>
              <a:off x="6096000" y="1"/>
              <a:ext cx="8541523" cy="6858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3" name="Chart 12">
                <a:extLst>
                  <a:ext uri="{FF2B5EF4-FFF2-40B4-BE49-F238E27FC236}">
                    <a16:creationId xmlns:a16="http://schemas.microsoft.com/office/drawing/2014/main" id="{395E179E-D361-AC49-8722-3267071DA5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0" y="1"/>
                <a:ext cx="8541523" cy="6858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5">
            <a:extLst>
              <a:ext uri="{FF2B5EF4-FFF2-40B4-BE49-F238E27FC236}">
                <a16:creationId xmlns:a16="http://schemas.microsoft.com/office/drawing/2014/main" id="{A9CB6F11-663F-4881-B5BD-D776879D1AE0}"/>
              </a:ext>
            </a:extLst>
          </p:cNvPr>
          <p:cNvSpPr txBox="1"/>
          <p:nvPr/>
        </p:nvSpPr>
        <p:spPr>
          <a:xfrm>
            <a:off x="6750424" y="778858"/>
            <a:ext cx="18265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charset="0"/>
                <a:ea typeface="Exo 2" charset="0"/>
                <a:cs typeface="Exo 2" charset="0"/>
              </a:rPr>
              <a:t>Region Nordjylland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charset="0"/>
                <a:ea typeface="Exo 2" charset="0"/>
                <a:cs typeface="Exo 2" charset="0"/>
              </a:rPr>
              <a:t>187 S&amp;E virksomheder (8 pct.)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19.974 Årsværk (7 pct.)</a:t>
            </a: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xo 2" charset="0"/>
              <a:ea typeface="Exo 2" charset="0"/>
              <a:cs typeface="Exo 2" charset="0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EA5CC817-D26C-414D-8218-AA1F4A4959B4}"/>
              </a:ext>
            </a:extLst>
          </p:cNvPr>
          <p:cNvSpPr txBox="1"/>
          <p:nvPr/>
        </p:nvSpPr>
        <p:spPr>
          <a:xfrm>
            <a:off x="6097702" y="3059822"/>
            <a:ext cx="21762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charset="0"/>
                <a:ea typeface="Exo 2" charset="0"/>
                <a:cs typeface="Exo 2" charset="0"/>
              </a:rPr>
              <a:t>Region Midtjylland</a:t>
            </a:r>
          </a:p>
          <a:p>
            <a:pPr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charset="0"/>
                <a:ea typeface="Exo 2" charset="0"/>
                <a:cs typeface="Exo 2" charset="0"/>
              </a:rPr>
              <a:t>462 S&amp;E </a:t>
            </a:r>
            <a:r>
              <a:rPr lang="da-DK" sz="8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virksomheder (19 Pct.)</a:t>
            </a:r>
          </a:p>
          <a:p>
            <a:pPr>
              <a:defRPr/>
            </a:pPr>
            <a:r>
              <a:rPr lang="da-DK" sz="8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59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charset="0"/>
                <a:ea typeface="Exo 2" charset="0"/>
                <a:cs typeface="Exo 2" charset="0"/>
              </a:rPr>
              <a:t>.181 årsværk (20 </a:t>
            </a:r>
            <a:r>
              <a:rPr lang="da-DK" sz="8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pct.)</a:t>
            </a:r>
            <a:endParaRPr kumimoji="0" lang="da-DK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xo 2" charset="0"/>
              <a:ea typeface="Exo 2" charset="0"/>
              <a:cs typeface="Exo 2" charset="0"/>
            </a:endParaRP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7DBCDEDF-71F2-402D-A251-1A8CC570B97B}"/>
              </a:ext>
            </a:extLst>
          </p:cNvPr>
          <p:cNvSpPr txBox="1"/>
          <p:nvPr/>
        </p:nvSpPr>
        <p:spPr>
          <a:xfrm>
            <a:off x="6316770" y="5003432"/>
            <a:ext cx="207185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charset="0"/>
                <a:ea typeface="Exo 2" charset="0"/>
                <a:cs typeface="Exo 2" charset="0"/>
              </a:rPr>
              <a:t>Region Syddanmark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charset="0"/>
                <a:ea typeface="Exo 2" charset="0"/>
                <a:cs typeface="Exo 2" charset="0"/>
              </a:rPr>
              <a:t>360 S&amp;E virksomheder (15 pct.)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50.797 årsværk (17 pct.)</a:t>
            </a:r>
            <a:endParaRPr kumimoji="0" lang="da-DK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xo 2" charset="0"/>
              <a:ea typeface="Exo 2" charset="0"/>
              <a:cs typeface="Exo 2" charset="0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55CFAABE-4B82-46AB-8E52-2CE4D8D02344}"/>
              </a:ext>
            </a:extLst>
          </p:cNvPr>
          <p:cNvSpPr txBox="1"/>
          <p:nvPr/>
        </p:nvSpPr>
        <p:spPr>
          <a:xfrm>
            <a:off x="10485586" y="5409349"/>
            <a:ext cx="170641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charset="0"/>
                <a:ea typeface="Exo 2" charset="0"/>
                <a:cs typeface="Exo 2" charset="0"/>
              </a:rPr>
              <a:t>Region Sjælland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charset="0"/>
                <a:ea typeface="Exo 2" charset="0"/>
                <a:cs typeface="Exo 2" charset="0"/>
              </a:rPr>
              <a:t>150 S&amp;E virksomheder (6 pct.)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20.816 årsværk (7 pct.)</a:t>
            </a:r>
            <a:endParaRPr kumimoji="0" lang="da-DK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xo 2" charset="0"/>
              <a:ea typeface="Exo 2" charset="0"/>
              <a:cs typeface="Exo 2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2CF6DC05-51EA-4F8F-A952-731DF2A01899}"/>
              </a:ext>
            </a:extLst>
          </p:cNvPr>
          <p:cNvSpPr txBox="1"/>
          <p:nvPr/>
        </p:nvSpPr>
        <p:spPr>
          <a:xfrm>
            <a:off x="10410872" y="3167543"/>
            <a:ext cx="170641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charset="0"/>
                <a:ea typeface="Exo 2" charset="0"/>
                <a:cs typeface="Exo 2" charset="0"/>
              </a:rPr>
              <a:t>Region Hovedstaden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charset="0"/>
                <a:ea typeface="Exo 2" charset="0"/>
                <a:cs typeface="Exo 2" charset="0"/>
              </a:rPr>
              <a:t>1.213 S&amp;E virksomheder (51 pct.)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dirty="0">
                <a:solidFill>
                  <a:srgbClr val="000000"/>
                </a:solidFill>
                <a:latin typeface="Exo 2" charset="0"/>
                <a:ea typeface="Exo 2" charset="0"/>
                <a:cs typeface="Exo 2" charset="0"/>
              </a:rPr>
              <a:t>143.272 årsværk (49 pct.)</a:t>
            </a:r>
            <a:endParaRPr kumimoji="0" lang="da-DK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xo 2" charset="0"/>
              <a:ea typeface="Exo 2" charset="0"/>
              <a:cs typeface="Exo 2" charset="0"/>
            </a:endParaRP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9702243-0195-EA40-B283-7C341E6CE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50713B0-8F6D-2F42-8747-15D08AA5798D}"/>
              </a:ext>
            </a:extLst>
          </p:cNvPr>
          <p:cNvSpPr txBox="1"/>
          <p:nvPr/>
        </p:nvSpPr>
        <p:spPr>
          <a:xfrm>
            <a:off x="6065236" y="6373560"/>
            <a:ext cx="30470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00" dirty="0">
                <a:solidFill>
                  <a:schemeClr val="bg2"/>
                </a:solidFill>
                <a:latin typeface="Exo 2" pitchFamily="2" charset="77"/>
              </a:rPr>
              <a:t>Note: Andele summerer ikke til 100 grundet afrunding. Af samme grund afviger årsværk på denne side lidt fra årsværk på næste side.</a:t>
            </a:r>
          </a:p>
          <a:p>
            <a:r>
              <a:rPr lang="da-DK" sz="700" dirty="0">
                <a:solidFill>
                  <a:schemeClr val="bg2"/>
                </a:solidFill>
                <a:latin typeface="Exo 2" pitchFamily="2" charset="77"/>
              </a:rPr>
              <a:t>Kilde: DAMVAD Analytics på baggrund af Danmarks Statistik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7A7238E-6FBF-B34F-87FD-75C74312B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334" y="839146"/>
            <a:ext cx="5672666" cy="802754"/>
          </a:xfrm>
        </p:spPr>
        <p:txBody>
          <a:bodyPr>
            <a:normAutofit fontScale="92500"/>
          </a:bodyPr>
          <a:lstStyle/>
          <a:p>
            <a:r>
              <a:rPr lang="da-DK"/>
              <a:t>S&amp;E-virksomhedernes geografi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A4C63DB-DF75-7449-86EE-054D7EEF50C3}"/>
              </a:ext>
            </a:extLst>
          </p:cNvPr>
          <p:cNvSpPr txBox="1"/>
          <p:nvPr/>
        </p:nvSpPr>
        <p:spPr>
          <a:xfrm>
            <a:off x="423334" y="1641900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State of the Nation 2021, side 8+9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B166EE52-2265-EC47-A5DD-42F0EB94B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6AC84-D42B-9B46-AED1-831EABBB5A18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218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0297008-BA17-2642-85F1-F26F295BC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6AC84-D42B-9B46-AED1-831EABBB5A18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2DE7B9-5665-204E-BD42-80BAC90E5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3F7EDC-E68A-304A-A829-931E629BA9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/>
              <a:t>Beskæftigelse i S&amp;E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E9D04C8-A470-AE48-AD93-8B75B51E280B}"/>
              </a:ext>
            </a:extLst>
          </p:cNvPr>
          <p:cNvSpPr txBox="1"/>
          <p:nvPr/>
        </p:nvSpPr>
        <p:spPr>
          <a:xfrm>
            <a:off x="423334" y="1299106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State of the Nation 2021, side 11</a:t>
            </a:r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6838FECE-47F2-5B49-B122-32E67A3D9D5D}"/>
              </a:ext>
            </a:extLst>
          </p:cNvPr>
          <p:cNvSpPr/>
          <p:nvPr/>
        </p:nvSpPr>
        <p:spPr>
          <a:xfrm>
            <a:off x="1931263" y="2128398"/>
            <a:ext cx="6096000" cy="2539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a-DK" sz="1050" b="1" dirty="0">
                <a:solidFill>
                  <a:schemeClr val="accent1"/>
                </a:solidFill>
                <a:latin typeface="Exo 2" pitchFamily="2" charset="77"/>
              </a:rPr>
              <a:t>Figur 1 - Beskæftigelse fra S&amp;E virksomheder, 2012-2019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4637CF1-4D68-8D40-8D00-C9A1C10B9F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889056"/>
              </p:ext>
            </p:extLst>
          </p:nvPr>
        </p:nvGraphicFramePr>
        <p:xfrm>
          <a:off x="1931263" y="2312988"/>
          <a:ext cx="8329474" cy="330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93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0297008-BA17-2642-85F1-F26F295BC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6AC84-D42B-9B46-AED1-831EABBB5A18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2DE7B9-5665-204E-BD42-80BAC90E5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3F7EDC-E68A-304A-A829-931E629BA9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Omsætning i S&amp;E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E9D04C8-A470-AE48-AD93-8B75B51E280B}"/>
              </a:ext>
            </a:extLst>
          </p:cNvPr>
          <p:cNvSpPr txBox="1"/>
          <p:nvPr/>
        </p:nvSpPr>
        <p:spPr>
          <a:xfrm>
            <a:off x="423334" y="1299106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State of the Nation 2021, side 12</a:t>
            </a:r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6838FECE-47F2-5B49-B122-32E67A3D9D5D}"/>
              </a:ext>
            </a:extLst>
          </p:cNvPr>
          <p:cNvSpPr/>
          <p:nvPr/>
        </p:nvSpPr>
        <p:spPr>
          <a:xfrm>
            <a:off x="1940501" y="2128398"/>
            <a:ext cx="6096000" cy="2539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a-DK" sz="1050" b="1" dirty="0">
                <a:solidFill>
                  <a:schemeClr val="accent1"/>
                </a:solidFill>
                <a:latin typeface="Exo 2" pitchFamily="2" charset="77"/>
              </a:rPr>
              <a:t>Figur 2 - Omsætning i S&amp;E virksomheder, 2012-2019, mia. kr.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6EC42F3-ECD9-4A4A-B872-29188AA053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263506"/>
              </p:ext>
            </p:extLst>
          </p:nvPr>
        </p:nvGraphicFramePr>
        <p:xfrm>
          <a:off x="1940502" y="2272144"/>
          <a:ext cx="8183138" cy="348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0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0297008-BA17-2642-85F1-F26F295BC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6AC84-D42B-9B46-AED1-831EABBB5A18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2DE7B9-5665-204E-BD42-80BAC90E5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3F7EDC-E68A-304A-A829-931E629BA9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/>
              <a:t>Bruttoværditilvækst i S&amp;E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E9D04C8-A470-AE48-AD93-8B75B51E280B}"/>
              </a:ext>
            </a:extLst>
          </p:cNvPr>
          <p:cNvSpPr txBox="1"/>
          <p:nvPr/>
        </p:nvSpPr>
        <p:spPr>
          <a:xfrm>
            <a:off x="423334" y="1299106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State of the Nation 2021, side 13</a:t>
            </a:r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6838FECE-47F2-5B49-B122-32E67A3D9D5D}"/>
              </a:ext>
            </a:extLst>
          </p:cNvPr>
          <p:cNvSpPr/>
          <p:nvPr/>
        </p:nvSpPr>
        <p:spPr>
          <a:xfrm>
            <a:off x="1931264" y="2121423"/>
            <a:ext cx="6096000" cy="2539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a-DK" sz="1050" b="1" dirty="0">
                <a:solidFill>
                  <a:schemeClr val="accent1"/>
                </a:solidFill>
                <a:latin typeface="Exo 2" pitchFamily="2" charset="77"/>
              </a:rPr>
              <a:t>Figur 3 - Bruttoværditilvækst i S&amp;E virksomheder, 2012-2019, mia. kr.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DA19A62-71D0-EB49-B945-A41C38ACCF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508611"/>
              </p:ext>
            </p:extLst>
          </p:nvPr>
        </p:nvGraphicFramePr>
        <p:xfrm>
          <a:off x="1822336" y="2303752"/>
          <a:ext cx="8438400" cy="331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80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0297008-BA17-2642-85F1-F26F295BC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6AC84-D42B-9B46-AED1-831EABBB5A18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2DE7B9-5665-204E-BD42-80BAC90E5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3F7EDC-E68A-304A-A829-931E629BA9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Produktivitet i S&amp;E, 2018 og 2019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E9D04C8-A470-AE48-AD93-8B75B51E280B}"/>
              </a:ext>
            </a:extLst>
          </p:cNvPr>
          <p:cNvSpPr txBox="1"/>
          <p:nvPr/>
        </p:nvSpPr>
        <p:spPr>
          <a:xfrm>
            <a:off x="423334" y="1299106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State of the Nation 2021, side 14+15</a:t>
            </a:r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6838FECE-47F2-5B49-B122-32E67A3D9D5D}"/>
              </a:ext>
            </a:extLst>
          </p:cNvPr>
          <p:cNvSpPr/>
          <p:nvPr/>
        </p:nvSpPr>
        <p:spPr>
          <a:xfrm>
            <a:off x="1931264" y="2130659"/>
            <a:ext cx="6096000" cy="2539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a-DK" sz="1050" b="1" dirty="0">
                <a:solidFill>
                  <a:schemeClr val="accent1"/>
                </a:solidFill>
                <a:latin typeface="Exo 2" pitchFamily="2" charset="77"/>
              </a:rPr>
              <a:t>Figur 4 - Produktivitet i S&amp;E, 2018 og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37D62-43E0-5B45-A61B-2FBEAFFC86C3}"/>
              </a:ext>
            </a:extLst>
          </p:cNvPr>
          <p:cNvSpPr txBox="1"/>
          <p:nvPr/>
        </p:nvSpPr>
        <p:spPr>
          <a:xfrm>
            <a:off x="2472275" y="6170520"/>
            <a:ext cx="7645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900">
                <a:solidFill>
                  <a:schemeClr val="tx1">
                    <a:lumMod val="65000"/>
                    <a:lumOff val="35000"/>
                  </a:schemeClr>
                </a:solidFill>
              </a:rPr>
              <a:t>Note: Danmark dækker over det private erhvervsliv (brancherne A-N) eksklusivt råstofindvinding (B) samt finansiering og forsikring (K).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FF3AF0-5E3A-C140-99EB-0D41784AB3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797797"/>
              </p:ext>
            </p:extLst>
          </p:nvPr>
        </p:nvGraphicFramePr>
        <p:xfrm>
          <a:off x="1566766" y="2128398"/>
          <a:ext cx="9058468" cy="3489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393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0297008-BA17-2642-85F1-F26F295BC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6AC84-D42B-9B46-AED1-831EABBB5A18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2DE7B9-5665-204E-BD42-80BAC90E5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3F7EDC-E68A-304A-A829-931E629BA9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/>
              <a:t>Eksport i S&amp;E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E9D04C8-A470-AE48-AD93-8B75B51E280B}"/>
              </a:ext>
            </a:extLst>
          </p:cNvPr>
          <p:cNvSpPr txBox="1"/>
          <p:nvPr/>
        </p:nvSpPr>
        <p:spPr>
          <a:xfrm>
            <a:off x="423334" y="1299106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State of the Nation 2021, side 16</a:t>
            </a:r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6838FECE-47F2-5B49-B122-32E67A3D9D5D}"/>
              </a:ext>
            </a:extLst>
          </p:cNvPr>
          <p:cNvSpPr/>
          <p:nvPr/>
        </p:nvSpPr>
        <p:spPr>
          <a:xfrm>
            <a:off x="1931264" y="2130659"/>
            <a:ext cx="6096000" cy="2539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a-DK" sz="1050" b="1" dirty="0">
                <a:solidFill>
                  <a:schemeClr val="accent1"/>
                </a:solidFill>
                <a:latin typeface="Exo 2" pitchFamily="2" charset="77"/>
              </a:rPr>
              <a:t>Figur 5 - Eksport i S&amp;E, 2012-2019, mia. kr.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9089DF2-D980-9548-B343-AA8445BEDD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974856"/>
              </p:ext>
            </p:extLst>
          </p:nvPr>
        </p:nvGraphicFramePr>
        <p:xfrm>
          <a:off x="1931264" y="2302021"/>
          <a:ext cx="8438400" cy="331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106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0297008-BA17-2642-85F1-F26F295BC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6AC84-D42B-9B46-AED1-831EABBB5A18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2DE7B9-5665-204E-BD42-80BAC90E5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DAMVAD Analytics | State of the Nation 2021 - Figures and Tables</a:t>
            </a: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3F7EDC-E68A-304A-A829-931E629BA9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Eksportintensitet i S&amp;E, 2018 og 2019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E9D04C8-A470-AE48-AD93-8B75B51E280B}"/>
              </a:ext>
            </a:extLst>
          </p:cNvPr>
          <p:cNvSpPr txBox="1"/>
          <p:nvPr/>
        </p:nvSpPr>
        <p:spPr>
          <a:xfrm>
            <a:off x="423334" y="1299106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State of the Nation 2021, side 17</a:t>
            </a:r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6838FECE-47F2-5B49-B122-32E67A3D9D5D}"/>
              </a:ext>
            </a:extLst>
          </p:cNvPr>
          <p:cNvSpPr/>
          <p:nvPr/>
        </p:nvSpPr>
        <p:spPr>
          <a:xfrm>
            <a:off x="1931264" y="2130659"/>
            <a:ext cx="6096000" cy="2539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a-DK" sz="1050" b="1" dirty="0">
                <a:solidFill>
                  <a:schemeClr val="accent1"/>
                </a:solidFill>
                <a:latin typeface="Exo 2" pitchFamily="2" charset="77"/>
              </a:rPr>
              <a:t>Figur 6 - Eksportintensitet i S&amp;E, 2018 og 2019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D56A993-2F7C-F14D-A333-2E286DE99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537208"/>
              </p:ext>
            </p:extLst>
          </p:nvPr>
        </p:nvGraphicFramePr>
        <p:xfrm>
          <a:off x="1931264" y="2312988"/>
          <a:ext cx="8329472" cy="328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5016820"/>
      </p:ext>
    </p:extLst>
  </p:cSld>
  <p:clrMapOvr>
    <a:masterClrMapping/>
  </p:clrMapOvr>
</p:sld>
</file>

<file path=ppt/theme/theme1.xml><?xml version="1.0" encoding="utf-8"?>
<a:theme xmlns:a="http://schemas.openxmlformats.org/drawingml/2006/main" name="Damvad">
  <a:themeElements>
    <a:clrScheme name="Damvad Analytics 1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96D6F1"/>
      </a:accent1>
      <a:accent2>
        <a:srgbClr val="2A83A5"/>
      </a:accent2>
      <a:accent3>
        <a:srgbClr val="27576B"/>
      </a:accent3>
      <a:accent4>
        <a:srgbClr val="2E2D2E"/>
      </a:accent4>
      <a:accent5>
        <a:srgbClr val="E6E6E7"/>
      </a:accent5>
      <a:accent6>
        <a:srgbClr val="D9A371"/>
      </a:accent6>
      <a:hlink>
        <a:srgbClr val="96D6F1"/>
      </a:hlink>
      <a:folHlink>
        <a:srgbClr val="2A83A5"/>
      </a:folHlink>
    </a:clrScheme>
    <a:fontScheme name="Test">
      <a:majorFont>
        <a:latin typeface="Exo 2 Extra Light"/>
        <a:ea typeface=""/>
        <a:cs typeface=""/>
      </a:majorFont>
      <a:minorFont>
        <a:latin typeface="Exo 2 Extr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ts val="1700"/>
          </a:lnSpc>
          <a:defRPr dirty="0" smtClean="0">
            <a:latin typeface="Exo 2" charset="0"/>
            <a:ea typeface="Exo 2" charset="0"/>
            <a:cs typeface="Exo 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æsentation6" id="{518F3F2B-504A-4544-BADB-9FD0C95E55B9}" vid="{8D6AF719-B5BB-524B-9E65-5BB589DE5B8A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1F8A1759A0940B5F97F34CAC7430B" ma:contentTypeVersion="13" ma:contentTypeDescription="Create a new document." ma:contentTypeScope="" ma:versionID="45535c0f1be077468b40127daebd1e14">
  <xsd:schema xmlns:xsd="http://www.w3.org/2001/XMLSchema" xmlns:xs="http://www.w3.org/2001/XMLSchema" xmlns:p="http://schemas.microsoft.com/office/2006/metadata/properties" xmlns:ns1="http://schemas.microsoft.com/sharepoint/v3" xmlns:ns2="3a0bc2fc-2e26-4bea-9757-bffc8434d6e9" xmlns:ns3="66c6569b-8af2-4bd5-ab6b-7097f1fcdb91" targetNamespace="http://schemas.microsoft.com/office/2006/metadata/properties" ma:root="true" ma:fieldsID="8b42734c982ca230715f627a2290cb37" ns1:_="" ns2:_="" ns3:_="">
    <xsd:import namespace="http://schemas.microsoft.com/sharepoint/v3"/>
    <xsd:import namespace="3a0bc2fc-2e26-4bea-9757-bffc8434d6e9"/>
    <xsd:import namespace="66c6569b-8af2-4bd5-ab6b-7097f1fcdb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bc2fc-2e26-4bea-9757-bffc8434d6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c6569b-8af2-4bd5-ab6b-7097f1fcdb9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3D3C33-37DF-4A93-ADD0-BF9BFBF1FD0D}">
  <ds:schemaRefs>
    <ds:schemaRef ds:uri="http://purl.org/dc/elements/1.1/"/>
    <ds:schemaRef ds:uri="http://schemas.openxmlformats.org/package/2006/metadata/core-properties"/>
    <ds:schemaRef ds:uri="3a0bc2fc-2e26-4bea-9757-bffc8434d6e9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66c6569b-8af2-4bd5-ab6b-7097f1fcdb9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4862F2-87CD-4FA4-99B5-E17B4F694C1F}">
  <ds:schemaRefs>
    <ds:schemaRef ds:uri="3a0bc2fc-2e26-4bea-9757-bffc8434d6e9"/>
    <ds:schemaRef ds:uri="66c6569b-8af2-4bd5-ab6b-7097f1fcdb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ABF2A1B-ED66-4B78-A4D5-C7010A84FF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Damvad</Template>
  <TotalTime>2914</TotalTime>
  <Words>1390</Words>
  <Application>Microsoft Office PowerPoint</Application>
  <PresentationFormat>Widescreen</PresentationFormat>
  <Paragraphs>292</Paragraphs>
  <Slides>24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9" baseType="lpstr">
      <vt:lpstr>Arial</vt:lpstr>
      <vt:lpstr>Calibri</vt:lpstr>
      <vt:lpstr>Exo 2</vt:lpstr>
      <vt:lpstr>Exo 2 Extra Light</vt:lpstr>
      <vt:lpstr>Damvad</vt:lpstr>
      <vt:lpstr>State of the Nation 2021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Jacob Ladegaard</dc:creator>
  <cp:lastModifiedBy>Troels Rud</cp:lastModifiedBy>
  <cp:revision>12</cp:revision>
  <cp:lastPrinted>2017-07-04T09:21:27Z</cp:lastPrinted>
  <dcterms:created xsi:type="dcterms:W3CDTF">2019-11-07T11:45:40Z</dcterms:created>
  <dcterms:modified xsi:type="dcterms:W3CDTF">2022-02-16T12:50:43Z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0x010100D671F8A1759A0940B5F97F34CAC7430B</vt:lpwstr>
  </property>
</Properties>
</file>