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ags/tag59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ags/tag68.xml" ContentType="application/vnd.openxmlformats-officedocument.presentationml.tags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ags/tag69.xml" ContentType="application/vnd.openxmlformats-officedocument.presentationml.tags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tags/tag70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1.xml" ContentType="application/vnd.openxmlformats-officedocument.them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slideLayouts/slideLayout85.xml" ContentType="application/vnd.openxmlformats-officedocument.presentationml.slideLayout+xml"/>
  <Override PartName="/ppt/theme/theme12.xml" ContentType="application/vnd.openxmlformats-officedocument.theme+xml"/>
  <Override PartName="/ppt/tags/tag76.xml" ContentType="application/vnd.openxmlformats-officedocument.presentationml.tags+xml"/>
  <Override PartName="/ppt/slideLayouts/slideLayout86.xml" ContentType="application/vnd.openxmlformats-officedocument.presentationml.slideLayout+xml"/>
  <Override PartName="/ppt/theme/theme13.xml" ContentType="application/vnd.openxmlformats-officedocument.theme+xml"/>
  <Override PartName="/ppt/tags/tag77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4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5.xml" ContentType="application/vnd.openxmlformats-officedocument.them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7.xml" ContentType="application/vnd.openxmlformats-officedocument.them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8.xml" ContentType="application/vnd.openxmlformats-officedocument.them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9.xml" ContentType="application/vnd.openxmlformats-officedocument.them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20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21.xml" ContentType="application/vnd.openxmlformats-officedocument.theme+xml"/>
  <Override PartName="/ppt/media/image37.jpg" ContentType="image/jpg"/>
  <Override PartName="/ppt/slideLayouts/slideLayout133.xml" ContentType="application/vnd.openxmlformats-officedocument.presentationml.slideLayout+xml"/>
  <Override PartName="/ppt/theme/theme22.xml" ContentType="application/vnd.openxmlformats-officedocument.theme+xml"/>
  <Override PartName="/ppt/tags/tag96.xml" ContentType="application/vnd.openxmlformats-officedocument.presentationml.tags+xml"/>
  <Override PartName="/ppt/theme/theme23.xml" ContentType="application/vnd.openxmlformats-officedocument.theme+xml"/>
  <Override PartName="/ppt/theme/theme24.xml" ContentType="application/vnd.openxmlformats-officedocument.theme+xml"/>
  <Override PartName="/ppt/tags/tag97.xml" ContentType="application/vnd.openxmlformats-officedocument.presentationml.tags+xml"/>
  <Override PartName="/ppt/notesSlides/notesSlide1.xml" ContentType="application/vnd.openxmlformats-officedocument.presentationml.notesSlide+xml"/>
  <Override PartName="/ppt/tags/tag98.xml" ContentType="application/vnd.openxmlformats-officedocument.presentationml.tags+xml"/>
  <Override PartName="/ppt/notesSlides/notesSlide2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33.xml" ContentType="application/vnd.openxmlformats-officedocument.presentationml.tag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920" r:id="rId5"/>
    <p:sldMasterId id="2147484048" r:id="rId6"/>
    <p:sldMasterId id="2147484093" r:id="rId7"/>
    <p:sldMasterId id="2147484117" r:id="rId8"/>
    <p:sldMasterId id="2147484142" r:id="rId9"/>
    <p:sldMasterId id="2147484153" r:id="rId10"/>
    <p:sldMasterId id="2147484155" r:id="rId11"/>
    <p:sldMasterId id="2147484157" r:id="rId12"/>
    <p:sldMasterId id="2147484160" r:id="rId13"/>
    <p:sldMasterId id="2147484168" r:id="rId14"/>
    <p:sldMasterId id="2147484175" r:id="rId15"/>
    <p:sldMasterId id="2147484191" r:id="rId16"/>
    <p:sldMasterId id="2147484194" r:id="rId17"/>
    <p:sldMasterId id="2147484202" r:id="rId18"/>
    <p:sldMasterId id="2147484210" r:id="rId19"/>
    <p:sldMasterId id="2147484223" r:id="rId20"/>
    <p:sldMasterId id="2147484226" r:id="rId21"/>
    <p:sldMasterId id="2147484234" r:id="rId22"/>
    <p:sldMasterId id="2147484242" r:id="rId23"/>
    <p:sldMasterId id="2147484251" r:id="rId24"/>
    <p:sldMasterId id="2147484257" r:id="rId25"/>
  </p:sldMasterIdLst>
  <p:notesMasterIdLst>
    <p:notesMasterId r:id="rId37"/>
  </p:notesMasterIdLst>
  <p:handoutMasterIdLst>
    <p:handoutMasterId r:id="rId38"/>
  </p:handoutMasterIdLst>
  <p:sldIdLst>
    <p:sldId id="256" r:id="rId26"/>
    <p:sldId id="257" r:id="rId27"/>
    <p:sldId id="258" r:id="rId28"/>
    <p:sldId id="260" r:id="rId29"/>
    <p:sldId id="4799" r:id="rId30"/>
    <p:sldId id="286" r:id="rId31"/>
    <p:sldId id="1448942032" r:id="rId32"/>
    <p:sldId id="1448942030" r:id="rId33"/>
    <p:sldId id="2811" r:id="rId34"/>
    <p:sldId id="1448941809" r:id="rId35"/>
    <p:sldId id="1448942029" r:id="rId36"/>
  </p:sldIdLst>
  <p:sldSz cx="12192000" cy="6858000"/>
  <p:notesSz cx="6735763" cy="9866313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0464B"/>
    <a:srgbClr val="FFFFFF"/>
    <a:srgbClr val="C3C3C3"/>
    <a:srgbClr val="BFBFBF"/>
    <a:srgbClr val="BFD1D2"/>
    <a:srgbClr val="DBE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876" autoAdjust="0"/>
  </p:normalViewPr>
  <p:slideViewPr>
    <p:cSldViewPr snapToGrid="0" showGuides="1">
      <p:cViewPr varScale="1">
        <p:scale>
          <a:sx n="87" d="100"/>
          <a:sy n="87" d="100"/>
        </p:scale>
        <p:origin x="90" y="3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493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1.xml"/><Relationship Id="rId39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9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8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7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fa\Desktop\BII%20expans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871345029239762E-2"/>
          <c:y val="3.7383177570093455E-2"/>
          <c:w val="0.83625730994152048"/>
          <c:h val="0.92523364485981308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rgbClr val="E0E9E9"/>
              </a:solidFill>
              <a:ln w="190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DFF9-4A95-8751-6FD893B8965F}"/>
              </c:ext>
            </c:extLst>
          </c:dPt>
          <c:dPt>
            <c:idx val="1"/>
            <c:bubble3D val="0"/>
            <c:spPr>
              <a:solidFill>
                <a:srgbClr val="A2BCBE"/>
              </a:solidFill>
              <a:ln w="190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DFF9-4A95-8751-6FD893B8965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DFF9-4A95-8751-6FD893B8965F}"/>
              </c:ext>
            </c:extLst>
          </c:dPt>
          <c:dLbls>
            <c:dLbl>
              <c:idx val="0"/>
              <c:layout>
                <c:manualLayout>
                  <c:x val="1.1046133853151396E-2"/>
                  <c:y val="-4.0258806613946804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DFF9-4A95-8751-6FD893B8965F}"/>
                </c:ext>
              </c:extLst>
            </c:dLbl>
            <c:dLbl>
              <c:idx val="1"/>
              <c:layout>
                <c:manualLayout>
                  <c:x val="1.9493177387914229E-2"/>
                  <c:y val="-1.3659237958303379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DFF9-4A95-8751-6FD893B8965F}"/>
                </c:ext>
              </c:extLst>
            </c:dLbl>
            <c:dLbl>
              <c:idx val="2"/>
              <c:layout>
                <c:manualLayout>
                  <c:x val="-1.6244314489928524E-2"/>
                  <c:y val="1.7253774263120056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DFF9-4A95-8751-6FD893B896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Sheet1!$A$1:$A$3</c:f>
              <c:numCache>
                <c:formatCode>General</c:formatCode>
                <c:ptCount val="3"/>
                <c:pt idx="0">
                  <c:v>10.322267404601737</c:v>
                </c:pt>
                <c:pt idx="1">
                  <c:v>13.324187458135864</c:v>
                </c:pt>
                <c:pt idx="2">
                  <c:v>76.353545137262387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F9-4A95-8751-6FD893B896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53221397891449"/>
          <c:y val="2.1913580246913582E-2"/>
          <c:w val="0.86216321749316671"/>
          <c:h val="0.9558641975308641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</c:spPr>
          <c:invertIfNegative val="0"/>
          <c:val>
            <c:numRef>
              <c:f>Sheet1!$A$1:$E$1</c:f>
              <c:numCache>
                <c:formatCode>General</c:formatCode>
                <c:ptCount val="5"/>
                <c:pt idx="0">
                  <c:v>4.1508885200000005</c:v>
                </c:pt>
                <c:pt idx="1">
                  <c:v>17.651294451999998</c:v>
                </c:pt>
                <c:pt idx="2">
                  <c:v>29.255359452</c:v>
                </c:pt>
                <c:pt idx="3">
                  <c:v>45.259540000000001</c:v>
                </c:pt>
                <c:pt idx="4">
                  <c:v>45.259540000000001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6E-470B-B8CB-4A8B1664BF47}"/>
            </c:ext>
          </c:extLst>
        </c:ser>
        <c:ser>
          <c:idx val="1"/>
          <c:order val="1"/>
          <c:spPr>
            <a:solidFill>
              <a:srgbClr val="3CB19B"/>
            </a:solidFill>
            <a:ln>
              <a:noFill/>
            </a:ln>
          </c:spPr>
          <c:invertIfNegative val="0"/>
          <c:val>
            <c:numRef>
              <c:f>Sheet1!$A$2:$E$2</c:f>
              <c:numCache>
                <c:formatCode>General</c:formatCode>
                <c:ptCount val="5"/>
                <c:pt idx="0">
                  <c:v>0</c:v>
                </c:pt>
                <c:pt idx="1">
                  <c:v>23.523874200000005</c:v>
                </c:pt>
                <c:pt idx="2">
                  <c:v>46.289610034000006</c:v>
                </c:pt>
                <c:pt idx="3">
                  <c:v>146.601789172043</c:v>
                </c:pt>
                <c:pt idx="4">
                  <c:v>157.819891052043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6E-470B-B8CB-4A8B1664BF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1081347696"/>
        <c:axId val="1"/>
      </c:barChart>
      <c:catAx>
        <c:axId val="108134769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accent4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6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rgbClr val="E8EBED"/>
            </a:solidFill>
            <a:prstDash val="solid"/>
          </a:ln>
        </c:spPr>
        <c:txPr>
          <a:bodyPr wrap="none"/>
          <a:lstStyle/>
          <a:p>
            <a:pPr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081347696"/>
        <c:crosses val="min"/>
        <c:crossBetween val="between"/>
        <c:majorUnit val="10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Sheet1!$C$17</c:f>
              <c:strCache>
                <c:ptCount val="1"/>
                <c:pt idx="0">
                  <c:v>Expected number of people at BII premises*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cat>
            <c:numRef>
              <c:f>Sheet1!$B$18:$B$24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Sheet1!$C$18:$C$24</c:f>
              <c:numCache>
                <c:formatCode>General</c:formatCode>
                <c:ptCount val="7"/>
                <c:pt idx="0">
                  <c:v>74</c:v>
                </c:pt>
                <c:pt idx="1">
                  <c:v>133</c:v>
                </c:pt>
                <c:pt idx="2">
                  <c:v>175</c:v>
                </c:pt>
                <c:pt idx="3">
                  <c:v>226</c:v>
                </c:pt>
                <c:pt idx="4">
                  <c:v>246</c:v>
                </c:pt>
                <c:pt idx="5">
                  <c:v>357</c:v>
                </c:pt>
                <c:pt idx="6">
                  <c:v>411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05-4BD7-9544-AFD56D471F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6684288"/>
        <c:axId val="666688224"/>
      </c:lineChart>
      <c:catAx>
        <c:axId val="66668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da-DK"/>
          </a:p>
        </c:txPr>
        <c:crossAx val="666688224"/>
        <c:crosses val="autoZero"/>
        <c:auto val="1"/>
        <c:lblAlgn val="ctr"/>
        <c:lblOffset val="100"/>
        <c:noMultiLvlLbl val="0"/>
      </c:catAx>
      <c:valAx>
        <c:axId val="66668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da-DK"/>
          </a:p>
        </c:txPr>
        <c:crossAx val="66668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da-DK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aseline="0">
          <a:latin typeface="Calibri" panose="020F0502020204030204" pitchFamily="34" charset="0"/>
        </a:defRPr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6E511-D742-4EFE-90B5-C9FC42762E0F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CFAD1-D197-4A88-B173-A6412E995EE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258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370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21%. </a:t>
            </a:r>
            <a:r>
              <a:rPr lang="en-US" dirty="0" err="1"/>
              <a:t>Dobbeltcheck</a:t>
            </a:r>
            <a:r>
              <a:rPr lang="en-US" dirty="0"/>
              <a:t>. 5 companies from VL to CH: </a:t>
            </a:r>
            <a:r>
              <a:rPr lang="en-US" dirty="0" err="1"/>
              <a:t>CircleBioMedical</a:t>
            </a:r>
            <a:r>
              <a:rPr lang="en-US" dirty="0"/>
              <a:t>, </a:t>
            </a:r>
            <a:r>
              <a:rPr lang="en-US" dirty="0" err="1"/>
              <a:t>Inprother</a:t>
            </a:r>
            <a:r>
              <a:rPr lang="en-US" dirty="0"/>
              <a:t>, </a:t>
            </a:r>
            <a:r>
              <a:rPr lang="en-US" dirty="0" err="1"/>
              <a:t>Lephora</a:t>
            </a:r>
            <a:r>
              <a:rPr lang="en-US" dirty="0"/>
              <a:t>, </a:t>
            </a:r>
            <a:r>
              <a:rPr lang="en-US" dirty="0" err="1"/>
              <a:t>TwelveBio</a:t>
            </a:r>
            <a:r>
              <a:rPr lang="en-US" dirty="0"/>
              <a:t>, </a:t>
            </a:r>
            <a:r>
              <a:rPr lang="en-US" dirty="0" err="1"/>
              <a:t>Bainan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2021 numbers have not been quality checked.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 redrawn loans are subtracted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 3x leverage includes external but no internal funding data from 2021.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start-up can only be represented in one program. Therefore two more start-ups (Twelve Bio and </a:t>
            </a:r>
            <a:r>
              <a:rPr lang="en-US" dirty="0" err="1"/>
              <a:t>Lophora</a:t>
            </a:r>
            <a:r>
              <a:rPr lang="en-US" dirty="0"/>
              <a:t>), receiving grants from Venture Lab have also received additional funding, but since they also have received a grant from Creation House, the start-up and additional funding is counted there.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+ </a:t>
            </a:r>
            <a:r>
              <a:rPr lang="en-US"/>
              <a:t>6 Mil EUR </a:t>
            </a:r>
            <a:r>
              <a:rPr lang="en-US" dirty="0"/>
              <a:t>I </a:t>
            </a:r>
            <a:r>
              <a:rPr lang="en-US" dirty="0" err="1"/>
              <a:t>privat</a:t>
            </a:r>
            <a:r>
              <a:rPr lang="en-US" dirty="0"/>
              <a:t> </a:t>
            </a:r>
            <a:r>
              <a:rPr lang="en-US" dirty="0" err="1"/>
              <a:t>investering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393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76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4.xml"/><Relationship Id="rId7" Type="http://schemas.openxmlformats.org/officeDocument/2006/relationships/image" Target="../media/image1.emf"/><Relationship Id="rId2" Type="http://schemas.openxmlformats.org/officeDocument/2006/relationships/tags" Target="../tags/tag1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8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6.xml"/><Relationship Id="rId7" Type="http://schemas.openxmlformats.org/officeDocument/2006/relationships/image" Target="../media/image1.emf"/><Relationship Id="rId2" Type="http://schemas.openxmlformats.org/officeDocument/2006/relationships/tags" Target="../tags/tag1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4.jpg"/><Relationship Id="rId4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85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59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60.bin"/><Relationship Id="rId4" Type="http://schemas.openxmlformats.org/officeDocument/2006/relationships/slideMaster" Target="../slideMasters/slideMaster1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90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8.xml"/><Relationship Id="rId7" Type="http://schemas.openxmlformats.org/officeDocument/2006/relationships/image" Target="../media/image1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5.jpg"/><Relationship Id="rId4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93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0.xml"/><Relationship Id="rId7" Type="http://schemas.openxmlformats.org/officeDocument/2006/relationships/image" Target="../media/image1.emf"/><Relationship Id="rId2" Type="http://schemas.openxmlformats.org/officeDocument/2006/relationships/tags" Target="../tags/tag19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6.jpg"/><Relationship Id="rId4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2.png"/><Relationship Id="rId2" Type="http://schemas.openxmlformats.org/officeDocument/2006/relationships/tags" Target="../tags/tag2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7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3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6.png"/><Relationship Id="rId2" Type="http://schemas.openxmlformats.org/officeDocument/2006/relationships/tags" Target="../tags/tag33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6.xml"/><Relationship Id="rId7" Type="http://schemas.openxmlformats.org/officeDocument/2006/relationships/image" Target="../media/image1.emf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jp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35.xml"/><Relationship Id="rId7" Type="http://schemas.openxmlformats.org/officeDocument/2006/relationships/image" Target="../media/image1.emf"/><Relationship Id="rId2" Type="http://schemas.openxmlformats.org/officeDocument/2006/relationships/tags" Target="../tags/tag34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8.jp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37.xml"/><Relationship Id="rId7" Type="http://schemas.openxmlformats.org/officeDocument/2006/relationships/image" Target="../media/image1.emf"/><Relationship Id="rId2" Type="http://schemas.openxmlformats.org/officeDocument/2006/relationships/tags" Target="../tags/tag36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0.jp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1.xml"/><Relationship Id="rId7" Type="http://schemas.openxmlformats.org/officeDocument/2006/relationships/image" Target="../media/image1.emf"/><Relationship Id="rId2" Type="http://schemas.openxmlformats.org/officeDocument/2006/relationships/tags" Target="../tags/tag40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10.jpg"/><Relationship Id="rId4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3.xml"/><Relationship Id="rId7" Type="http://schemas.openxmlformats.org/officeDocument/2006/relationships/image" Target="../media/image1.emf"/><Relationship Id="rId2" Type="http://schemas.openxmlformats.org/officeDocument/2006/relationships/tags" Target="../tags/tag42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45.xml"/><Relationship Id="rId7" Type="http://schemas.openxmlformats.org/officeDocument/2006/relationships/image" Target="../media/image1.emf"/><Relationship Id="rId2" Type="http://schemas.openxmlformats.org/officeDocument/2006/relationships/tags" Target="../tags/tag44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4.jpg"/><Relationship Id="rId4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7.xml"/><Relationship Id="rId7" Type="http://schemas.openxmlformats.org/officeDocument/2006/relationships/image" Target="../media/image1.emf"/><Relationship Id="rId2" Type="http://schemas.openxmlformats.org/officeDocument/2006/relationships/tags" Target="../tags/tag46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15.jpg"/><Relationship Id="rId4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8.xml"/><Relationship Id="rId7" Type="http://schemas.openxmlformats.org/officeDocument/2006/relationships/image" Target="../media/image1.emf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jp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9.xml"/><Relationship Id="rId7" Type="http://schemas.openxmlformats.org/officeDocument/2006/relationships/image" Target="../media/image1.emf"/><Relationship Id="rId2" Type="http://schemas.openxmlformats.org/officeDocument/2006/relationships/tags" Target="../tags/tag48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6.jpg"/><Relationship Id="rId4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2.png"/><Relationship Id="rId2" Type="http://schemas.openxmlformats.org/officeDocument/2006/relationships/tags" Target="../tags/tag50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17.jp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2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3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4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5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6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8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4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7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73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1.bin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2.xml"/><Relationship Id="rId7" Type="http://schemas.openxmlformats.org/officeDocument/2006/relationships/image" Target="../media/image1.emf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0.jpg"/><Relationship Id="rId4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80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6.bin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432879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>
            <a:extLst>
              <a:ext uri="{FF2B5EF4-FFF2-40B4-BE49-F238E27FC236}">
                <a16:creationId xmlns:a16="http://schemas.microsoft.com/office/drawing/2014/main" id="{D7CD96B5-FCFC-49AA-8A05-4A24FB243D11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-1" y="6911999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50E6F54E-EFFC-4C3B-8B05-6930612675A0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-1" y="6911999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309" y="1868958"/>
            <a:ext cx="6464350" cy="4750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2" y="1830415"/>
            <a:ext cx="1152161" cy="311646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1749512" y="-895"/>
            <a:ext cx="0" cy="6991630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5182995" y="-78656"/>
            <a:ext cx="0" cy="6991630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8091" y="1783507"/>
            <a:ext cx="2888591" cy="2650974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3000" b="1" i="0" cap="none" baseline="0">
                <a:solidFill>
                  <a:srgbClr val="00464B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8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13456" y="442592"/>
            <a:ext cx="2890013" cy="549866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/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19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13456" y="288000"/>
            <a:ext cx="2890013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124914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7708"/>
          <a:stretch/>
        </p:blipFill>
        <p:spPr>
          <a:xfrm>
            <a:off x="-60158" y="-72189"/>
            <a:ext cx="12344400" cy="6966284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587035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think-cell Slide" r:id="rId6" imgW="344" imgH="345" progId="TCLayout.ActiveDocument.1">
                  <p:embed/>
                </p:oleObj>
              </mc:Choice>
              <mc:Fallback>
                <p:oleObj name="think-cell Slide" r:id="rId6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>
            <a:extLst>
              <a:ext uri="{FF2B5EF4-FFF2-40B4-BE49-F238E27FC236}">
                <a16:creationId xmlns:a16="http://schemas.microsoft.com/office/drawing/2014/main" id="{D7CD96B5-FCFC-49AA-8A05-4A24FB243D11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-1" y="6911999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50E6F54E-EFFC-4C3B-8B05-6930612675A0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-1" y="6911999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6" y="5759773"/>
            <a:ext cx="1145450" cy="846637"/>
          </a:xfrm>
          <a:prstGeom prst="rect">
            <a:avLst/>
          </a:prstGeom>
        </p:spPr>
      </p:pic>
      <p:sp>
        <p:nvSpPr>
          <p:cNvPr id="23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19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288000"/>
            <a:ext cx="2840019" cy="6318409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9399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8CC17-F800-4041-9AB9-159A5E76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A602E-5419-4E05-A67E-4F07352D4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EF532-C7B4-47D6-9061-BE361B79E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987C1-F7E2-4471-9146-DC463C33C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008-5B42-4F67-9CE3-571F8633548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A9C0D-C155-4BAD-8EAC-279A30C16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35312-2A99-4358-8DE2-480CE9F1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F950-86DD-4812-8283-F846476EA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955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7CDBC-AD20-40FE-B9AE-BF682DB9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EEA10-EBF8-4404-8350-0B1DA61DE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0B2B9-7E67-481F-BB70-261970249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403679-0A8A-4446-8093-BF74B3726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71E4A-4A4E-4771-AF56-1718293026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2CEF69-C0B2-4F79-AB47-D4CAFE357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008-5B42-4F67-9CE3-571F8633548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01C839-D5EE-4BAF-81FB-F8308B2D0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7F8938-D0F2-402A-9F8C-F295CCA2C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F950-86DD-4812-8283-F846476EA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308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CD1E2-D42D-4068-A2D6-A06B86BDA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DF174-1428-4F1B-9CC9-8FACBFD9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008-5B42-4F67-9CE3-571F8633548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D3C81-C480-45E0-A261-EE75756E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41F35-56CA-4D71-9DC7-7AD5AB44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F950-86DD-4812-8283-F846476EA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754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BAEA0-3B57-4786-A327-3CC5BFD4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008-5B42-4F67-9CE3-571F8633548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C648A2-6E0C-43E3-B8DA-74182F688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CF925-00F0-4374-B543-D6FAB87F6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F950-86DD-4812-8283-F846476EA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439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EF821-1DBD-4284-BFED-FFB18F16E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54A9D-70C9-410F-ADAB-8AE24E97D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07DB8-7A15-4E11-9475-908666B89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98BA5-A9AD-4F59-8705-EC527040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008-5B42-4F67-9CE3-571F8633548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5937A-335C-42A0-A943-5B4DA7AFA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CA8A6-65A9-456D-B774-CD7BA0EB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F950-86DD-4812-8283-F846476EA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935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A9F91-71F1-44F8-B9BB-E3E778BD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56BBB-F8B0-4CCD-8D85-731063F07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8B8EE-B7CA-4A63-A219-ECF85F939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02B1A-036F-4DC1-8B43-C5F1B7E7D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008-5B42-4F67-9CE3-571F8633548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11716-4874-4DCB-A8D7-BF4C4D31D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D221B-C3A3-4EC0-BDE7-18E65FBD3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F950-86DD-4812-8283-F846476EA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584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5078-7320-4E72-A5B6-4A4D343F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BFEBB-2D03-440D-A055-08215E95A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D4A88-B0F7-4886-934A-8B685E6A2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008-5B42-4F67-9CE3-571F8633548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1525D-686D-423B-AA6F-F2093B667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EA189-D12F-40CC-94EA-C3ACE6235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F950-86DD-4812-8283-F846476EA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567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118DA6-A90A-4FD4-9375-7794494CFD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44A10-8CD0-40D3-86D6-5A173A0F2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3BE32-D2EE-4A7F-AFB7-5E6A2BA54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008-5B42-4F67-9CE3-571F8633548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9BB03-44F1-49D6-B3B8-3C4AC3736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19985-5224-4AB3-89BD-33A380C5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F950-86DD-4812-8283-F846476EA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438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671259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>
            <a:extLst>
              <a:ext uri="{FF2B5EF4-FFF2-40B4-BE49-F238E27FC236}">
                <a16:creationId xmlns:a16="http://schemas.microsoft.com/office/drawing/2014/main" id="{EDA92D1D-20B5-AA49-88FE-EFBD67FE9E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lede 7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5FE55353-8D45-434C-88EB-860FB962A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7545" y="6206358"/>
            <a:ext cx="1217751" cy="34234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67E3CF0-7F61-0740-BE11-94696880BD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75355" y="5028545"/>
            <a:ext cx="2070370" cy="1521302"/>
          </a:xfrm>
          <a:prstGeom prst="rect">
            <a:avLst/>
          </a:prstGeom>
        </p:spPr>
      </p:pic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10B4C5A0-0D5A-7341-B3E6-30A64AF53E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3704" y="423179"/>
            <a:ext cx="5751496" cy="2716261"/>
          </a:xfrm>
        </p:spPr>
        <p:txBody>
          <a:bodyPr>
            <a:normAutofit/>
          </a:bodyPr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noProof="0"/>
              <a:t>Bringing ideas to life and research to market. </a:t>
            </a: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CA3CBD29-A841-0E4D-827F-AE1C35F0A48F}"/>
              </a:ext>
            </a:extLst>
          </p:cNvPr>
          <p:cNvCxnSpPr/>
          <p:nvPr userDrawn="1"/>
        </p:nvCxnSpPr>
        <p:spPr>
          <a:xfrm>
            <a:off x="21844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1780DFFB-D605-D441-AEA1-704C2F0E012F}"/>
              </a:ext>
            </a:extLst>
          </p:cNvPr>
          <p:cNvCxnSpPr/>
          <p:nvPr userDrawn="1"/>
        </p:nvCxnSpPr>
        <p:spPr>
          <a:xfrm>
            <a:off x="501904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dsholder til tekst 25">
            <a:extLst>
              <a:ext uri="{FF2B5EF4-FFF2-40B4-BE49-F238E27FC236}">
                <a16:creationId xmlns:a16="http://schemas.microsoft.com/office/drawing/2014/main" id="{AB9F9CA6-96A3-A54E-BE96-BB0428C7FE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73704" y="6023145"/>
            <a:ext cx="5751489" cy="662135"/>
          </a:xfrm>
        </p:spPr>
        <p:txBody>
          <a:bodyPr>
            <a:normAutofit/>
          </a:bodyPr>
          <a:lstStyle>
            <a:lvl1pPr marL="0" indent="0">
              <a:lnSpc>
                <a:spcPts val="1160"/>
              </a:lnSpc>
              <a:spcBef>
                <a:spcPts val="0"/>
              </a:spcBef>
              <a:buNone/>
              <a:defRPr sz="105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 noProof="0"/>
              <a:t>An international research, </a:t>
            </a:r>
            <a:br>
              <a:rPr lang="en-GB" noProof="0"/>
            </a:br>
            <a:r>
              <a:rPr lang="en-GB" noProof="0"/>
              <a:t>innovation and entrepreneurship </a:t>
            </a:r>
            <a:br>
              <a:rPr lang="en-GB" noProof="0"/>
            </a:br>
            <a:r>
              <a:rPr lang="en-GB" noProof="0"/>
              <a:t>initiative in Denmark.</a:t>
            </a:r>
          </a:p>
        </p:txBody>
      </p:sp>
    </p:spTree>
    <p:extLst>
      <p:ext uri="{BB962C8B-B14F-4D97-AF65-F5344CB8AC3E}">
        <p14:creationId xmlns:p14="http://schemas.microsoft.com/office/powerpoint/2010/main" val="17341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8" b="12378"/>
          <a:stretch/>
        </p:blipFill>
        <p:spPr>
          <a:xfrm>
            <a:off x="-60158" y="-72189"/>
            <a:ext cx="12344400" cy="6966284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8829058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think-cell Slide" r:id="rId6" imgW="344" imgH="345" progId="TCLayout.ActiveDocument.1">
                  <p:embed/>
                </p:oleObj>
              </mc:Choice>
              <mc:Fallback>
                <p:oleObj name="think-cell Slide" r:id="rId6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>
            <a:extLst>
              <a:ext uri="{FF2B5EF4-FFF2-40B4-BE49-F238E27FC236}">
                <a16:creationId xmlns:a16="http://schemas.microsoft.com/office/drawing/2014/main" id="{D7CD96B5-FCFC-49AA-8A05-4A24FB243D11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-1" y="6911999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50E6F54E-EFFC-4C3B-8B05-6930612675A0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-1" y="6911999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3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rgbClr val="00464B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0" y="5769104"/>
            <a:ext cx="1147416" cy="846637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1749512" y="-178850"/>
            <a:ext cx="3114" cy="7252108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5179882" y="-178850"/>
            <a:ext cx="3113" cy="7252108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2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288000"/>
            <a:ext cx="2840019" cy="6318409"/>
          </a:xfrm>
        </p:spPr>
        <p:txBody>
          <a:bodyPr/>
          <a:lstStyle>
            <a:lvl1pPr>
              <a:defRPr sz="3200" b="1">
                <a:solidFill>
                  <a:srgbClr val="00464B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6350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8B9FC48-3C08-4A93-8A24-4BCC57F3B3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07397048"/>
              </p:ext>
            </p:extLst>
          </p:nvPr>
        </p:nvGraphicFramePr>
        <p:xfrm>
          <a:off x="1059" y="1059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2"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8B9FC48-3C08-4A93-8A24-4BCC57F3B3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59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2" y="1537856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756852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xtra space w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89C37BA-362E-4934-B55B-32712375A2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060" y="1060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6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89C37BA-362E-4934-B55B-32712375A2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0" y="1060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47E1C0A-6A7D-4CA7-A8F1-E23D418EB61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05833" cy="1058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endParaRPr lang="en-GB" sz="2400" b="0" i="0" baseline="0" noProof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750317-4258-4C38-802C-B88C38A9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02CE83-7DA6-4AA0-B399-DE551B9D7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8213" y="6443275"/>
            <a:ext cx="8366013" cy="16790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1D438A-EBD2-4B4C-9354-3680400E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3E3B-2778-42F4-9ABB-9F6DE98C7B4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805F04D-7611-497F-882D-72EFD7C4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7" y="256433"/>
            <a:ext cx="11472001" cy="803520"/>
          </a:xfrm>
        </p:spPr>
        <p:txBody>
          <a:bodyPr bIns="108000" anchor="b"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32728B-E215-4D61-8B6E-5D69CC697633}"/>
              </a:ext>
            </a:extLst>
          </p:cNvPr>
          <p:cNvCxnSpPr/>
          <p:nvPr userDrawn="1"/>
        </p:nvCxnSpPr>
        <p:spPr>
          <a:xfrm>
            <a:off x="360001" y="1069145"/>
            <a:ext cx="11472001" cy="0"/>
          </a:xfrm>
          <a:prstGeom prst="line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61FBF7D-86FB-465B-A5D1-D725119F5AE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29135" y="1666875"/>
            <a:ext cx="3101975" cy="4457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insert content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0504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154698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000" y="1007999"/>
            <a:ext cx="6624000" cy="1411815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15. maj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9766" y="6425405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all" spc="20" baseline="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2958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3303455"/>
            <a:ext cx="11473921" cy="26745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  <p:sp>
        <p:nvSpPr>
          <p:cNvPr id="7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8980583" y="442592"/>
            <a:ext cx="2861249" cy="1819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0583" y="288000"/>
            <a:ext cx="2861249" cy="1545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3BF4DB-A741-44DC-975F-BF74337B873A}"/>
              </a:ext>
            </a:extLst>
          </p:cNvPr>
          <p:cNvSpPr/>
          <p:nvPr userDrawn="1"/>
        </p:nvSpPr>
        <p:spPr>
          <a:xfrm>
            <a:off x="195943" y="114300"/>
            <a:ext cx="2041071" cy="636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</p:spTree>
    <p:extLst>
      <p:ext uri="{BB962C8B-B14F-4D97-AF65-F5344CB8AC3E}">
        <p14:creationId xmlns:p14="http://schemas.microsoft.com/office/powerpoint/2010/main" val="34007512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4F758A-2490-4102-881E-D89F4BD4D906}"/>
              </a:ext>
            </a:extLst>
          </p:cNvPr>
          <p:cNvSpPr/>
          <p:nvPr userDrawn="1"/>
        </p:nvSpPr>
        <p:spPr>
          <a:xfrm>
            <a:off x="1763762" y="0"/>
            <a:ext cx="3419233" cy="6857999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>
              <a:solidFill>
                <a:srgbClr val="00464B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4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957199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rgbClr val="00464B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36976" y="442592"/>
            <a:ext cx="2869706" cy="399889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3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6976" y="288000"/>
            <a:ext cx="2869706" cy="154592"/>
          </a:xfrm>
          <a:noFill/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9091920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26. marts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F12F33-840A-408C-BA88-B28D3DEA755A}"/>
              </a:ext>
            </a:extLst>
          </p:cNvPr>
          <p:cNvSpPr/>
          <p:nvPr userDrawn="1"/>
        </p:nvSpPr>
        <p:spPr>
          <a:xfrm>
            <a:off x="192504" y="5694947"/>
            <a:ext cx="3368842" cy="1050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14B1F5-6929-4A52-9572-1BBB4D6CD5D0}"/>
              </a:ext>
            </a:extLst>
          </p:cNvPr>
          <p:cNvSpPr/>
          <p:nvPr userDrawn="1"/>
        </p:nvSpPr>
        <p:spPr>
          <a:xfrm>
            <a:off x="0" y="112295"/>
            <a:ext cx="12192000" cy="5582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</p:spTree>
    <p:extLst>
      <p:ext uri="{BB962C8B-B14F-4D97-AF65-F5344CB8AC3E}">
        <p14:creationId xmlns:p14="http://schemas.microsoft.com/office/powerpoint/2010/main" val="14279870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2034136" y="442592"/>
            <a:ext cx="2861249" cy="3382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4136" y="288000"/>
            <a:ext cx="2861249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0003302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132303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3303455"/>
            <a:ext cx="11473921" cy="26745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  <p:sp>
        <p:nvSpPr>
          <p:cNvPr id="7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8980583" y="442592"/>
            <a:ext cx="2861249" cy="1819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0583" y="288000"/>
            <a:ext cx="2861249" cy="1545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3BF4DB-A741-44DC-975F-BF74337B873A}"/>
              </a:ext>
            </a:extLst>
          </p:cNvPr>
          <p:cNvSpPr/>
          <p:nvPr userDrawn="1"/>
        </p:nvSpPr>
        <p:spPr>
          <a:xfrm>
            <a:off x="195943" y="114300"/>
            <a:ext cx="2041071" cy="636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</p:spTree>
    <p:extLst>
      <p:ext uri="{BB962C8B-B14F-4D97-AF65-F5344CB8AC3E}">
        <p14:creationId xmlns:p14="http://schemas.microsoft.com/office/powerpoint/2010/main" val="2956077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7811"/>
          <a:stretch/>
        </p:blipFill>
        <p:spPr>
          <a:xfrm>
            <a:off x="-22304" y="-34197"/>
            <a:ext cx="12282501" cy="6914499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745467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think-cell Slide" r:id="rId6" imgW="344" imgH="345" progId="TCLayout.ActiveDocument.1">
                  <p:embed/>
                </p:oleObj>
              </mc:Choice>
              <mc:Fallback>
                <p:oleObj name="think-cell Slide" r:id="rId6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>
            <a:extLst>
              <a:ext uri="{FF2B5EF4-FFF2-40B4-BE49-F238E27FC236}">
                <a16:creationId xmlns:a16="http://schemas.microsoft.com/office/drawing/2014/main" id="{D7CD96B5-FCFC-49AA-8A05-4A24FB243D11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-1" y="6911999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50E6F54E-EFFC-4C3B-8B05-6930612675A0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-1" y="6911999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6" y="5759773"/>
            <a:ext cx="1145450" cy="846637"/>
          </a:xfrm>
          <a:prstGeom prst="rect">
            <a:avLst/>
          </a:prstGeom>
        </p:spPr>
      </p:pic>
      <p:sp>
        <p:nvSpPr>
          <p:cNvPr id="23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19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288000"/>
            <a:ext cx="2840019" cy="6318409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78191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4F758A-2490-4102-881E-D89F4BD4D906}"/>
              </a:ext>
            </a:extLst>
          </p:cNvPr>
          <p:cNvSpPr/>
          <p:nvPr userDrawn="1"/>
        </p:nvSpPr>
        <p:spPr>
          <a:xfrm>
            <a:off x="1763762" y="0"/>
            <a:ext cx="3419233" cy="6857999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>
              <a:solidFill>
                <a:srgbClr val="00464B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2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957199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rgbClr val="00464B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36976" y="442592"/>
            <a:ext cx="2869706" cy="399889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3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6976" y="288000"/>
            <a:ext cx="2869706" cy="154592"/>
          </a:xfrm>
          <a:noFill/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7899495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26. marts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F12F33-840A-408C-BA88-B28D3DEA755A}"/>
              </a:ext>
            </a:extLst>
          </p:cNvPr>
          <p:cNvSpPr/>
          <p:nvPr userDrawn="1"/>
        </p:nvSpPr>
        <p:spPr>
          <a:xfrm>
            <a:off x="192504" y="5694947"/>
            <a:ext cx="3368842" cy="1050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14B1F5-6929-4A52-9572-1BBB4D6CD5D0}"/>
              </a:ext>
            </a:extLst>
          </p:cNvPr>
          <p:cNvSpPr/>
          <p:nvPr userDrawn="1"/>
        </p:nvSpPr>
        <p:spPr>
          <a:xfrm>
            <a:off x="0" y="112295"/>
            <a:ext cx="12192000" cy="5582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</p:spTree>
    <p:extLst>
      <p:ext uri="{BB962C8B-B14F-4D97-AF65-F5344CB8AC3E}">
        <p14:creationId xmlns:p14="http://schemas.microsoft.com/office/powerpoint/2010/main" val="16015799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2034136" y="442592"/>
            <a:ext cx="2861249" cy="3382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4136" y="288000"/>
            <a:ext cx="2861249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1978336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028969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636239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7950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000" y="1007999"/>
            <a:ext cx="6624000" cy="1411815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15. maj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9766" y="6425405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all" spc="20" baseline="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2600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26. marts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F12F33-840A-408C-BA88-B28D3DEA755A}"/>
              </a:ext>
            </a:extLst>
          </p:cNvPr>
          <p:cNvSpPr/>
          <p:nvPr userDrawn="1"/>
        </p:nvSpPr>
        <p:spPr>
          <a:xfrm>
            <a:off x="192504" y="5694947"/>
            <a:ext cx="3368842" cy="1050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14B1F5-6929-4A52-9572-1BBB4D6CD5D0}"/>
              </a:ext>
            </a:extLst>
          </p:cNvPr>
          <p:cNvSpPr/>
          <p:nvPr userDrawn="1"/>
        </p:nvSpPr>
        <p:spPr>
          <a:xfrm>
            <a:off x="0" y="112295"/>
            <a:ext cx="12192000" cy="5582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</p:spTree>
    <p:extLst>
      <p:ext uri="{BB962C8B-B14F-4D97-AF65-F5344CB8AC3E}">
        <p14:creationId xmlns:p14="http://schemas.microsoft.com/office/powerpoint/2010/main" val="23997308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21563" y="6358128"/>
            <a:ext cx="1123188" cy="216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5181600" cy="6858000"/>
          </a:xfrm>
          <a:custGeom>
            <a:avLst/>
            <a:gdLst/>
            <a:ahLst/>
            <a:cxnLst/>
            <a:rect l="l" t="t" r="r" b="b"/>
            <a:pathLst>
              <a:path w="5181600" h="6858000">
                <a:moveTo>
                  <a:pt x="5181600" y="0"/>
                </a:moveTo>
                <a:lnTo>
                  <a:pt x="0" y="0"/>
                </a:lnTo>
                <a:lnTo>
                  <a:pt x="0" y="6858000"/>
                </a:lnTo>
                <a:lnTo>
                  <a:pt x="5181600" y="6858000"/>
                </a:lnTo>
                <a:lnTo>
                  <a:pt x="5181600" y="0"/>
                </a:lnTo>
                <a:close/>
              </a:path>
            </a:pathLst>
          </a:custGeom>
          <a:solidFill>
            <a:srgbClr val="0046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5181600" cy="6858000"/>
          </a:xfrm>
          <a:custGeom>
            <a:avLst/>
            <a:gdLst/>
            <a:ahLst/>
            <a:cxnLst/>
            <a:rect l="l" t="t" r="r" b="b"/>
            <a:pathLst>
              <a:path w="5181600" h="6858000">
                <a:moveTo>
                  <a:pt x="0" y="6858000"/>
                </a:moveTo>
                <a:lnTo>
                  <a:pt x="5181600" y="6858000"/>
                </a:lnTo>
                <a:lnTo>
                  <a:pt x="5181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700">
            <a:solidFill>
              <a:srgbClr val="00186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75081" y="485723"/>
            <a:ext cx="965835" cy="5661025"/>
          </a:xfrm>
          <a:custGeom>
            <a:avLst/>
            <a:gdLst/>
            <a:ahLst/>
            <a:cxnLst/>
            <a:rect l="l" t="t" r="r" b="b"/>
            <a:pathLst>
              <a:path w="965835" h="5661025">
                <a:moveTo>
                  <a:pt x="455066" y="5388965"/>
                </a:moveTo>
                <a:lnTo>
                  <a:pt x="373697" y="5304307"/>
                </a:lnTo>
                <a:lnTo>
                  <a:pt x="106311" y="5559349"/>
                </a:lnTo>
                <a:lnTo>
                  <a:pt x="101561" y="5566689"/>
                </a:lnTo>
                <a:lnTo>
                  <a:pt x="99974" y="5575211"/>
                </a:lnTo>
                <a:lnTo>
                  <a:pt x="101561" y="5583745"/>
                </a:lnTo>
                <a:lnTo>
                  <a:pt x="106311" y="5591086"/>
                </a:lnTo>
                <a:lnTo>
                  <a:pt x="169722" y="5654586"/>
                </a:lnTo>
                <a:lnTo>
                  <a:pt x="177050" y="5659336"/>
                </a:lnTo>
                <a:lnTo>
                  <a:pt x="185572" y="5660923"/>
                </a:lnTo>
                <a:lnTo>
                  <a:pt x="194094" y="5659336"/>
                </a:lnTo>
                <a:lnTo>
                  <a:pt x="201434" y="5654586"/>
                </a:lnTo>
                <a:lnTo>
                  <a:pt x="455066" y="5388965"/>
                </a:lnTo>
                <a:close/>
              </a:path>
              <a:path w="965835" h="5661025">
                <a:moveTo>
                  <a:pt x="511263" y="416293"/>
                </a:moveTo>
                <a:lnTo>
                  <a:pt x="431901" y="416293"/>
                </a:lnTo>
                <a:lnTo>
                  <a:pt x="435686" y="430923"/>
                </a:lnTo>
                <a:lnTo>
                  <a:pt x="444334" y="442734"/>
                </a:lnTo>
                <a:lnTo>
                  <a:pt x="456666" y="450621"/>
                </a:lnTo>
                <a:lnTo>
                  <a:pt x="471525" y="453504"/>
                </a:lnTo>
                <a:lnTo>
                  <a:pt x="486397" y="450621"/>
                </a:lnTo>
                <a:lnTo>
                  <a:pt x="498754" y="442734"/>
                </a:lnTo>
                <a:lnTo>
                  <a:pt x="507428" y="430936"/>
                </a:lnTo>
                <a:lnTo>
                  <a:pt x="511263" y="416293"/>
                </a:lnTo>
                <a:close/>
              </a:path>
              <a:path w="965835" h="5661025">
                <a:moveTo>
                  <a:pt x="544931" y="373507"/>
                </a:moveTo>
                <a:lnTo>
                  <a:pt x="543458" y="366255"/>
                </a:lnTo>
                <a:lnTo>
                  <a:pt x="539470" y="360349"/>
                </a:lnTo>
                <a:lnTo>
                  <a:pt x="533552" y="356362"/>
                </a:lnTo>
                <a:lnTo>
                  <a:pt x="526300" y="354901"/>
                </a:lnTo>
                <a:lnTo>
                  <a:pt x="416864" y="354901"/>
                </a:lnTo>
                <a:lnTo>
                  <a:pt x="409613" y="356362"/>
                </a:lnTo>
                <a:lnTo>
                  <a:pt x="403694" y="360349"/>
                </a:lnTo>
                <a:lnTo>
                  <a:pt x="399707" y="366255"/>
                </a:lnTo>
                <a:lnTo>
                  <a:pt x="398233" y="373507"/>
                </a:lnTo>
                <a:lnTo>
                  <a:pt x="399707" y="380746"/>
                </a:lnTo>
                <a:lnTo>
                  <a:pt x="403694" y="386664"/>
                </a:lnTo>
                <a:lnTo>
                  <a:pt x="409613" y="390652"/>
                </a:lnTo>
                <a:lnTo>
                  <a:pt x="416864" y="392112"/>
                </a:lnTo>
                <a:lnTo>
                  <a:pt x="526300" y="392112"/>
                </a:lnTo>
                <a:lnTo>
                  <a:pt x="533552" y="390652"/>
                </a:lnTo>
                <a:lnTo>
                  <a:pt x="539470" y="386664"/>
                </a:lnTo>
                <a:lnTo>
                  <a:pt x="543458" y="380746"/>
                </a:lnTo>
                <a:lnTo>
                  <a:pt x="544931" y="373507"/>
                </a:lnTo>
                <a:close/>
              </a:path>
              <a:path w="965835" h="5661025">
                <a:moveTo>
                  <a:pt x="630377" y="162877"/>
                </a:moveTo>
                <a:lnTo>
                  <a:pt x="630275" y="156806"/>
                </a:lnTo>
                <a:lnTo>
                  <a:pt x="621715" y="107746"/>
                </a:lnTo>
                <a:lnTo>
                  <a:pt x="598957" y="64655"/>
                </a:lnTo>
                <a:lnTo>
                  <a:pt x="593737" y="59486"/>
                </a:lnTo>
                <a:lnTo>
                  <a:pt x="593737" y="156806"/>
                </a:lnTo>
                <a:lnTo>
                  <a:pt x="593610" y="162877"/>
                </a:lnTo>
                <a:lnTo>
                  <a:pt x="585050" y="204063"/>
                </a:lnTo>
                <a:lnTo>
                  <a:pt x="564299" y="237553"/>
                </a:lnTo>
                <a:lnTo>
                  <a:pt x="554215" y="250507"/>
                </a:lnTo>
                <a:lnTo>
                  <a:pt x="544893" y="264007"/>
                </a:lnTo>
                <a:lnTo>
                  <a:pt x="536371" y="278015"/>
                </a:lnTo>
                <a:lnTo>
                  <a:pt x="528650" y="292506"/>
                </a:lnTo>
                <a:lnTo>
                  <a:pt x="414502" y="292506"/>
                </a:lnTo>
                <a:lnTo>
                  <a:pt x="388848" y="250494"/>
                </a:lnTo>
                <a:lnTo>
                  <a:pt x="372491" y="229882"/>
                </a:lnTo>
                <a:lnTo>
                  <a:pt x="366953" y="221716"/>
                </a:lnTo>
                <a:lnTo>
                  <a:pt x="351993" y="183019"/>
                </a:lnTo>
                <a:lnTo>
                  <a:pt x="349427" y="156806"/>
                </a:lnTo>
                <a:lnTo>
                  <a:pt x="359600" y="109893"/>
                </a:lnTo>
                <a:lnTo>
                  <a:pt x="385876" y="71666"/>
                </a:lnTo>
                <a:lnTo>
                  <a:pt x="424459" y="45859"/>
                </a:lnTo>
                <a:lnTo>
                  <a:pt x="471525" y="36233"/>
                </a:lnTo>
                <a:lnTo>
                  <a:pt x="518604" y="45872"/>
                </a:lnTo>
                <a:lnTo>
                  <a:pt x="557212" y="71678"/>
                </a:lnTo>
                <a:lnTo>
                  <a:pt x="583514" y="109905"/>
                </a:lnTo>
                <a:lnTo>
                  <a:pt x="593737" y="156806"/>
                </a:lnTo>
                <a:lnTo>
                  <a:pt x="593737" y="59486"/>
                </a:lnTo>
                <a:lnTo>
                  <a:pt x="570280" y="36233"/>
                </a:lnTo>
                <a:lnTo>
                  <a:pt x="564654" y="30657"/>
                </a:lnTo>
                <a:lnTo>
                  <a:pt x="521322" y="8267"/>
                </a:lnTo>
                <a:lnTo>
                  <a:pt x="471525" y="0"/>
                </a:lnTo>
                <a:lnTo>
                  <a:pt x="421843" y="8229"/>
                </a:lnTo>
                <a:lnTo>
                  <a:pt x="378612" y="30505"/>
                </a:lnTo>
                <a:lnTo>
                  <a:pt x="344335" y="64363"/>
                </a:lnTo>
                <a:lnTo>
                  <a:pt x="321551" y="107289"/>
                </a:lnTo>
                <a:lnTo>
                  <a:pt x="312775" y="156806"/>
                </a:lnTo>
                <a:lnTo>
                  <a:pt x="312826" y="162877"/>
                </a:lnTo>
                <a:lnTo>
                  <a:pt x="319303" y="204470"/>
                </a:lnTo>
                <a:lnTo>
                  <a:pt x="335597" y="241630"/>
                </a:lnTo>
                <a:lnTo>
                  <a:pt x="351409" y="262978"/>
                </a:lnTo>
                <a:lnTo>
                  <a:pt x="362038" y="277215"/>
                </a:lnTo>
                <a:lnTo>
                  <a:pt x="371805" y="292036"/>
                </a:lnTo>
                <a:lnTo>
                  <a:pt x="380695" y="307403"/>
                </a:lnTo>
                <a:lnTo>
                  <a:pt x="390753" y="327393"/>
                </a:lnTo>
                <a:lnTo>
                  <a:pt x="394970" y="330022"/>
                </a:lnTo>
                <a:lnTo>
                  <a:pt x="399605" y="330085"/>
                </a:lnTo>
                <a:lnTo>
                  <a:pt x="543687" y="330085"/>
                </a:lnTo>
                <a:lnTo>
                  <a:pt x="548309" y="330022"/>
                </a:lnTo>
                <a:lnTo>
                  <a:pt x="552526" y="327393"/>
                </a:lnTo>
                <a:lnTo>
                  <a:pt x="562597" y="307390"/>
                </a:lnTo>
                <a:lnTo>
                  <a:pt x="571220" y="292506"/>
                </a:lnTo>
                <a:lnTo>
                  <a:pt x="571487" y="292036"/>
                </a:lnTo>
                <a:lnTo>
                  <a:pt x="581253" y="277215"/>
                </a:lnTo>
                <a:lnTo>
                  <a:pt x="591870" y="262978"/>
                </a:lnTo>
                <a:lnTo>
                  <a:pt x="600214" y="252628"/>
                </a:lnTo>
                <a:lnTo>
                  <a:pt x="607593" y="241617"/>
                </a:lnTo>
                <a:lnTo>
                  <a:pt x="623785" y="204470"/>
                </a:lnTo>
                <a:lnTo>
                  <a:pt x="629335" y="176923"/>
                </a:lnTo>
                <a:lnTo>
                  <a:pt x="630377" y="162877"/>
                </a:lnTo>
                <a:close/>
              </a:path>
              <a:path w="965835" h="5661025">
                <a:moveTo>
                  <a:pt x="650760" y="3812832"/>
                </a:moveTo>
                <a:lnTo>
                  <a:pt x="642175" y="3763911"/>
                </a:lnTo>
                <a:lnTo>
                  <a:pt x="621703" y="3718877"/>
                </a:lnTo>
                <a:lnTo>
                  <a:pt x="602742" y="3696932"/>
                </a:lnTo>
                <a:lnTo>
                  <a:pt x="588772" y="3680752"/>
                </a:lnTo>
                <a:lnTo>
                  <a:pt x="576478" y="3672128"/>
                </a:lnTo>
                <a:lnTo>
                  <a:pt x="576478" y="3819918"/>
                </a:lnTo>
                <a:lnTo>
                  <a:pt x="571652" y="3859453"/>
                </a:lnTo>
                <a:lnTo>
                  <a:pt x="556615" y="3896664"/>
                </a:lnTo>
                <a:lnTo>
                  <a:pt x="533285" y="3928084"/>
                </a:lnTo>
                <a:lnTo>
                  <a:pt x="495757" y="3955491"/>
                </a:lnTo>
                <a:lnTo>
                  <a:pt x="452018" y="3971125"/>
                </a:lnTo>
                <a:lnTo>
                  <a:pt x="452018" y="3696932"/>
                </a:lnTo>
                <a:lnTo>
                  <a:pt x="520776" y="3726789"/>
                </a:lnTo>
                <a:lnTo>
                  <a:pt x="569175" y="3781526"/>
                </a:lnTo>
                <a:lnTo>
                  <a:pt x="576478" y="3819918"/>
                </a:lnTo>
                <a:lnTo>
                  <a:pt x="576478" y="3672128"/>
                </a:lnTo>
                <a:lnTo>
                  <a:pt x="557758" y="3658984"/>
                </a:lnTo>
                <a:lnTo>
                  <a:pt x="523748" y="3642220"/>
                </a:lnTo>
                <a:lnTo>
                  <a:pt x="488048" y="3628847"/>
                </a:lnTo>
                <a:lnTo>
                  <a:pt x="452018" y="3617277"/>
                </a:lnTo>
                <a:lnTo>
                  <a:pt x="452018" y="3595243"/>
                </a:lnTo>
                <a:lnTo>
                  <a:pt x="452018" y="3346310"/>
                </a:lnTo>
                <a:lnTo>
                  <a:pt x="452018" y="3339769"/>
                </a:lnTo>
                <a:lnTo>
                  <a:pt x="486041" y="3346043"/>
                </a:lnTo>
                <a:lnTo>
                  <a:pt x="518236" y="3358070"/>
                </a:lnTo>
                <a:lnTo>
                  <a:pt x="547865" y="3375482"/>
                </a:lnTo>
                <a:lnTo>
                  <a:pt x="574217" y="3397961"/>
                </a:lnTo>
                <a:lnTo>
                  <a:pt x="629234" y="3345167"/>
                </a:lnTo>
                <a:lnTo>
                  <a:pt x="591108" y="3312845"/>
                </a:lnTo>
                <a:lnTo>
                  <a:pt x="548106" y="3288207"/>
                </a:lnTo>
                <a:lnTo>
                  <a:pt x="501357" y="3271761"/>
                </a:lnTo>
                <a:lnTo>
                  <a:pt x="452018" y="3264014"/>
                </a:lnTo>
                <a:lnTo>
                  <a:pt x="452018" y="3164243"/>
                </a:lnTo>
                <a:lnTo>
                  <a:pt x="383235" y="3164243"/>
                </a:lnTo>
                <a:lnTo>
                  <a:pt x="383235" y="3268383"/>
                </a:lnTo>
                <a:lnTo>
                  <a:pt x="383235" y="3346310"/>
                </a:lnTo>
                <a:lnTo>
                  <a:pt x="383235" y="3595243"/>
                </a:lnTo>
                <a:lnTo>
                  <a:pt x="367931" y="3588943"/>
                </a:lnTo>
                <a:lnTo>
                  <a:pt x="325907" y="3562883"/>
                </a:lnTo>
                <a:lnTo>
                  <a:pt x="297281" y="3525837"/>
                </a:lnTo>
                <a:lnTo>
                  <a:pt x="286169" y="3482124"/>
                </a:lnTo>
                <a:lnTo>
                  <a:pt x="291287" y="3437026"/>
                </a:lnTo>
                <a:lnTo>
                  <a:pt x="311353" y="3395853"/>
                </a:lnTo>
                <a:lnTo>
                  <a:pt x="345059" y="3363874"/>
                </a:lnTo>
                <a:lnTo>
                  <a:pt x="383235" y="3346310"/>
                </a:lnTo>
                <a:lnTo>
                  <a:pt x="383235" y="3268383"/>
                </a:lnTo>
                <a:lnTo>
                  <a:pt x="331952" y="3284550"/>
                </a:lnTo>
                <a:lnTo>
                  <a:pt x="276098" y="3321126"/>
                </a:lnTo>
                <a:lnTo>
                  <a:pt x="244500" y="3358172"/>
                </a:lnTo>
                <a:lnTo>
                  <a:pt x="222072" y="3401339"/>
                </a:lnTo>
                <a:lnTo>
                  <a:pt x="209854" y="3448380"/>
                </a:lnTo>
                <a:lnTo>
                  <a:pt x="208889" y="3497008"/>
                </a:lnTo>
                <a:lnTo>
                  <a:pt x="220218" y="3544976"/>
                </a:lnTo>
                <a:lnTo>
                  <a:pt x="247675" y="3592195"/>
                </a:lnTo>
                <a:lnTo>
                  <a:pt x="286296" y="3627399"/>
                </a:lnTo>
                <a:lnTo>
                  <a:pt x="332625" y="3653586"/>
                </a:lnTo>
                <a:lnTo>
                  <a:pt x="383235" y="3673754"/>
                </a:lnTo>
                <a:lnTo>
                  <a:pt x="383235" y="3974223"/>
                </a:lnTo>
                <a:lnTo>
                  <a:pt x="344932" y="3965054"/>
                </a:lnTo>
                <a:lnTo>
                  <a:pt x="309880" y="3948404"/>
                </a:lnTo>
                <a:lnTo>
                  <a:pt x="277952" y="3925798"/>
                </a:lnTo>
                <a:lnTo>
                  <a:pt x="248996" y="3898811"/>
                </a:lnTo>
                <a:lnTo>
                  <a:pt x="193967" y="3951503"/>
                </a:lnTo>
                <a:lnTo>
                  <a:pt x="236867" y="3992359"/>
                </a:lnTo>
                <a:lnTo>
                  <a:pt x="286245" y="4025061"/>
                </a:lnTo>
                <a:lnTo>
                  <a:pt x="333540" y="4042397"/>
                </a:lnTo>
                <a:lnTo>
                  <a:pt x="383235" y="4050665"/>
                </a:lnTo>
                <a:lnTo>
                  <a:pt x="383235" y="4151312"/>
                </a:lnTo>
                <a:lnTo>
                  <a:pt x="452018" y="4151312"/>
                </a:lnTo>
                <a:lnTo>
                  <a:pt x="452018" y="4048023"/>
                </a:lnTo>
                <a:lnTo>
                  <a:pt x="498284" y="4035920"/>
                </a:lnTo>
                <a:lnTo>
                  <a:pt x="541337" y="4015714"/>
                </a:lnTo>
                <a:lnTo>
                  <a:pt x="579513" y="3987800"/>
                </a:lnTo>
                <a:lnTo>
                  <a:pt x="591680" y="3974223"/>
                </a:lnTo>
                <a:lnTo>
                  <a:pt x="594461" y="3971125"/>
                </a:lnTo>
                <a:lnTo>
                  <a:pt x="611124" y="3952532"/>
                </a:lnTo>
                <a:lnTo>
                  <a:pt x="634517" y="3910292"/>
                </a:lnTo>
                <a:lnTo>
                  <a:pt x="648017" y="3862628"/>
                </a:lnTo>
                <a:lnTo>
                  <a:pt x="650760" y="3812832"/>
                </a:lnTo>
                <a:close/>
              </a:path>
              <a:path w="965835" h="5661025">
                <a:moveTo>
                  <a:pt x="871474" y="5576278"/>
                </a:moveTo>
                <a:lnTo>
                  <a:pt x="869886" y="5567743"/>
                </a:lnTo>
                <a:lnTo>
                  <a:pt x="865124" y="5560403"/>
                </a:lnTo>
                <a:lnTo>
                  <a:pt x="338823" y="5056695"/>
                </a:lnTo>
                <a:lnTo>
                  <a:pt x="429704" y="4964620"/>
                </a:lnTo>
                <a:lnTo>
                  <a:pt x="434467" y="4957280"/>
                </a:lnTo>
                <a:lnTo>
                  <a:pt x="436054" y="4948758"/>
                </a:lnTo>
                <a:lnTo>
                  <a:pt x="434467" y="4940224"/>
                </a:lnTo>
                <a:lnTo>
                  <a:pt x="429704" y="4932883"/>
                </a:lnTo>
                <a:lnTo>
                  <a:pt x="327190" y="4829137"/>
                </a:lnTo>
                <a:lnTo>
                  <a:pt x="319862" y="4824374"/>
                </a:lnTo>
                <a:lnTo>
                  <a:pt x="311340" y="4822787"/>
                </a:lnTo>
                <a:lnTo>
                  <a:pt x="302818" y="4824374"/>
                </a:lnTo>
                <a:lnTo>
                  <a:pt x="295490" y="4829137"/>
                </a:lnTo>
                <a:lnTo>
                  <a:pt x="201434" y="4923358"/>
                </a:lnTo>
                <a:lnTo>
                  <a:pt x="184518" y="4907483"/>
                </a:lnTo>
                <a:lnTo>
                  <a:pt x="177190" y="4902720"/>
                </a:lnTo>
                <a:lnTo>
                  <a:pt x="168668" y="4901133"/>
                </a:lnTo>
                <a:lnTo>
                  <a:pt x="160147" y="4902720"/>
                </a:lnTo>
                <a:lnTo>
                  <a:pt x="152819" y="4907483"/>
                </a:lnTo>
                <a:lnTo>
                  <a:pt x="120053" y="4940287"/>
                </a:lnTo>
                <a:lnTo>
                  <a:pt x="115290" y="4947628"/>
                </a:lnTo>
                <a:lnTo>
                  <a:pt x="113715" y="4956162"/>
                </a:lnTo>
                <a:lnTo>
                  <a:pt x="115290" y="4964696"/>
                </a:lnTo>
                <a:lnTo>
                  <a:pt x="120053" y="4972037"/>
                </a:lnTo>
                <a:lnTo>
                  <a:pt x="135902" y="4988966"/>
                </a:lnTo>
                <a:lnTo>
                  <a:pt x="96799" y="5029174"/>
                </a:lnTo>
                <a:lnTo>
                  <a:pt x="33388" y="5195316"/>
                </a:lnTo>
                <a:lnTo>
                  <a:pt x="35496" y="5204841"/>
                </a:lnTo>
                <a:lnTo>
                  <a:pt x="52679" y="5216487"/>
                </a:lnTo>
                <a:lnTo>
                  <a:pt x="65087" y="5216487"/>
                </a:lnTo>
                <a:lnTo>
                  <a:pt x="223621" y="5164633"/>
                </a:lnTo>
                <a:lnTo>
                  <a:pt x="236308" y="5159337"/>
                </a:lnTo>
                <a:lnTo>
                  <a:pt x="268008" y="5127587"/>
                </a:lnTo>
                <a:lnTo>
                  <a:pt x="771067" y="5654586"/>
                </a:lnTo>
                <a:lnTo>
                  <a:pt x="778395" y="5659336"/>
                </a:lnTo>
                <a:lnTo>
                  <a:pt x="786917" y="5660923"/>
                </a:lnTo>
                <a:lnTo>
                  <a:pt x="795439" y="5659336"/>
                </a:lnTo>
                <a:lnTo>
                  <a:pt x="802779" y="5654586"/>
                </a:lnTo>
                <a:lnTo>
                  <a:pt x="865124" y="5592153"/>
                </a:lnTo>
                <a:lnTo>
                  <a:pt x="869886" y="5584812"/>
                </a:lnTo>
                <a:lnTo>
                  <a:pt x="871474" y="5576278"/>
                </a:lnTo>
                <a:close/>
              </a:path>
              <a:path w="965835" h="5661025">
                <a:moveTo>
                  <a:pt x="934415" y="1905139"/>
                </a:moveTo>
                <a:lnTo>
                  <a:pt x="926871" y="1866315"/>
                </a:lnTo>
                <a:lnTo>
                  <a:pt x="904735" y="1833435"/>
                </a:lnTo>
                <a:lnTo>
                  <a:pt x="872832" y="1812467"/>
                </a:lnTo>
                <a:lnTo>
                  <a:pt x="835342" y="1805038"/>
                </a:lnTo>
                <a:lnTo>
                  <a:pt x="796442" y="1812785"/>
                </a:lnTo>
                <a:lnTo>
                  <a:pt x="768248" y="1830539"/>
                </a:lnTo>
                <a:lnTo>
                  <a:pt x="747852" y="1855889"/>
                </a:lnTo>
                <a:lnTo>
                  <a:pt x="736536" y="1886140"/>
                </a:lnTo>
                <a:lnTo>
                  <a:pt x="735584" y="1918614"/>
                </a:lnTo>
                <a:lnTo>
                  <a:pt x="575360" y="1985848"/>
                </a:lnTo>
                <a:lnTo>
                  <a:pt x="574433" y="1984603"/>
                </a:lnTo>
                <a:lnTo>
                  <a:pt x="559904" y="1964982"/>
                </a:lnTo>
                <a:lnTo>
                  <a:pt x="540270" y="1947722"/>
                </a:lnTo>
                <a:lnTo>
                  <a:pt x="517372" y="1934895"/>
                </a:lnTo>
                <a:lnTo>
                  <a:pt x="492137" y="1927326"/>
                </a:lnTo>
                <a:lnTo>
                  <a:pt x="492137" y="1754263"/>
                </a:lnTo>
                <a:lnTo>
                  <a:pt x="521601" y="1741030"/>
                </a:lnTo>
                <a:lnTo>
                  <a:pt x="545236" y="1719402"/>
                </a:lnTo>
                <a:lnTo>
                  <a:pt x="560959" y="1691220"/>
                </a:lnTo>
                <a:lnTo>
                  <a:pt x="566661" y="1658391"/>
                </a:lnTo>
                <a:lnTo>
                  <a:pt x="558825" y="1619707"/>
                </a:lnTo>
                <a:lnTo>
                  <a:pt x="537476" y="1588020"/>
                </a:lnTo>
                <a:lnTo>
                  <a:pt x="505879" y="1566595"/>
                </a:lnTo>
                <a:lnTo>
                  <a:pt x="467296" y="1558734"/>
                </a:lnTo>
                <a:lnTo>
                  <a:pt x="428713" y="1566595"/>
                </a:lnTo>
                <a:lnTo>
                  <a:pt x="397116" y="1588020"/>
                </a:lnTo>
                <a:lnTo>
                  <a:pt x="375767" y="1619707"/>
                </a:lnTo>
                <a:lnTo>
                  <a:pt x="367931" y="1658391"/>
                </a:lnTo>
                <a:lnTo>
                  <a:pt x="373634" y="1691220"/>
                </a:lnTo>
                <a:lnTo>
                  <a:pt x="389356" y="1719402"/>
                </a:lnTo>
                <a:lnTo>
                  <a:pt x="412991" y="1741030"/>
                </a:lnTo>
                <a:lnTo>
                  <a:pt x="442455" y="1754263"/>
                </a:lnTo>
                <a:lnTo>
                  <a:pt x="442455" y="1926082"/>
                </a:lnTo>
                <a:lnTo>
                  <a:pt x="416699" y="1933651"/>
                </a:lnTo>
                <a:lnTo>
                  <a:pt x="393852" y="1946478"/>
                </a:lnTo>
                <a:lnTo>
                  <a:pt x="374510" y="1963737"/>
                </a:lnTo>
                <a:lnTo>
                  <a:pt x="359232" y="1984603"/>
                </a:lnTo>
                <a:lnTo>
                  <a:pt x="308787" y="1963445"/>
                </a:lnTo>
                <a:lnTo>
                  <a:pt x="199009" y="1917369"/>
                </a:lnTo>
                <a:lnTo>
                  <a:pt x="198234" y="1884895"/>
                </a:lnTo>
                <a:lnTo>
                  <a:pt x="187210" y="1854644"/>
                </a:lnTo>
                <a:lnTo>
                  <a:pt x="166865" y="1829295"/>
                </a:lnTo>
                <a:lnTo>
                  <a:pt x="138150" y="1811540"/>
                </a:lnTo>
                <a:lnTo>
                  <a:pt x="99250" y="1803793"/>
                </a:lnTo>
                <a:lnTo>
                  <a:pt x="61760" y="1811223"/>
                </a:lnTo>
                <a:lnTo>
                  <a:pt x="29857" y="1832190"/>
                </a:lnTo>
                <a:lnTo>
                  <a:pt x="7721" y="1865071"/>
                </a:lnTo>
                <a:lnTo>
                  <a:pt x="0" y="1904060"/>
                </a:lnTo>
                <a:lnTo>
                  <a:pt x="7416" y="1941652"/>
                </a:lnTo>
                <a:lnTo>
                  <a:pt x="28333" y="1973630"/>
                </a:lnTo>
                <a:lnTo>
                  <a:pt x="61137" y="1995817"/>
                </a:lnTo>
                <a:lnTo>
                  <a:pt x="93522" y="2003183"/>
                </a:lnTo>
                <a:lnTo>
                  <a:pt x="125564" y="1999703"/>
                </a:lnTo>
                <a:lnTo>
                  <a:pt x="154584" y="1986178"/>
                </a:lnTo>
                <a:lnTo>
                  <a:pt x="177888" y="1963445"/>
                </a:lnTo>
                <a:lnTo>
                  <a:pt x="341845" y="2030679"/>
                </a:lnTo>
                <a:lnTo>
                  <a:pt x="340601" y="2035657"/>
                </a:lnTo>
                <a:lnTo>
                  <a:pt x="340702" y="2048103"/>
                </a:lnTo>
                <a:lnTo>
                  <a:pt x="342214" y="2067115"/>
                </a:lnTo>
                <a:lnTo>
                  <a:pt x="346964" y="2086546"/>
                </a:lnTo>
                <a:lnTo>
                  <a:pt x="354749" y="2104821"/>
                </a:lnTo>
                <a:lnTo>
                  <a:pt x="365442" y="2121573"/>
                </a:lnTo>
                <a:lnTo>
                  <a:pt x="236270" y="2252307"/>
                </a:lnTo>
                <a:lnTo>
                  <a:pt x="205740" y="2240635"/>
                </a:lnTo>
                <a:lnTo>
                  <a:pt x="173697" y="2239238"/>
                </a:lnTo>
                <a:lnTo>
                  <a:pt x="142824" y="2248103"/>
                </a:lnTo>
                <a:lnTo>
                  <a:pt x="115785" y="2267254"/>
                </a:lnTo>
                <a:lnTo>
                  <a:pt x="94132" y="2300084"/>
                </a:lnTo>
                <a:lnTo>
                  <a:pt x="86906" y="2337600"/>
                </a:lnTo>
                <a:lnTo>
                  <a:pt x="94132" y="2375103"/>
                </a:lnTo>
                <a:lnTo>
                  <a:pt x="115785" y="2407945"/>
                </a:lnTo>
                <a:lnTo>
                  <a:pt x="148551" y="2429662"/>
                </a:lnTo>
                <a:lnTo>
                  <a:pt x="185966" y="2436901"/>
                </a:lnTo>
                <a:lnTo>
                  <a:pt x="223380" y="2429662"/>
                </a:lnTo>
                <a:lnTo>
                  <a:pt x="256146" y="2407945"/>
                </a:lnTo>
                <a:lnTo>
                  <a:pt x="275234" y="2380843"/>
                </a:lnTo>
                <a:lnTo>
                  <a:pt x="284086" y="2349893"/>
                </a:lnTo>
                <a:lnTo>
                  <a:pt x="282689" y="2317775"/>
                </a:lnTo>
                <a:lnTo>
                  <a:pt x="271043" y="2287168"/>
                </a:lnTo>
                <a:lnTo>
                  <a:pt x="305828" y="2252307"/>
                </a:lnTo>
                <a:lnTo>
                  <a:pt x="402704" y="2155190"/>
                </a:lnTo>
                <a:lnTo>
                  <a:pt x="417131" y="2162645"/>
                </a:lnTo>
                <a:lnTo>
                  <a:pt x="432358" y="2168106"/>
                </a:lnTo>
                <a:lnTo>
                  <a:pt x="448297" y="2171471"/>
                </a:lnTo>
                <a:lnTo>
                  <a:pt x="464807" y="2172614"/>
                </a:lnTo>
                <a:lnTo>
                  <a:pt x="469785" y="2172614"/>
                </a:lnTo>
                <a:lnTo>
                  <a:pt x="486295" y="2171471"/>
                </a:lnTo>
                <a:lnTo>
                  <a:pt x="502234" y="2168106"/>
                </a:lnTo>
                <a:lnTo>
                  <a:pt x="517461" y="2162645"/>
                </a:lnTo>
                <a:lnTo>
                  <a:pt x="531888" y="2155190"/>
                </a:lnTo>
                <a:lnTo>
                  <a:pt x="663549" y="2287168"/>
                </a:lnTo>
                <a:lnTo>
                  <a:pt x="651903" y="2317788"/>
                </a:lnTo>
                <a:lnTo>
                  <a:pt x="650506" y="2350046"/>
                </a:lnTo>
                <a:lnTo>
                  <a:pt x="659358" y="2381377"/>
                </a:lnTo>
                <a:lnTo>
                  <a:pt x="678446" y="2409190"/>
                </a:lnTo>
                <a:lnTo>
                  <a:pt x="711212" y="2430907"/>
                </a:lnTo>
                <a:lnTo>
                  <a:pt x="748626" y="2438146"/>
                </a:lnTo>
                <a:lnTo>
                  <a:pt x="786041" y="2430907"/>
                </a:lnTo>
                <a:lnTo>
                  <a:pt x="818807" y="2409190"/>
                </a:lnTo>
                <a:lnTo>
                  <a:pt x="840460" y="2376347"/>
                </a:lnTo>
                <a:lnTo>
                  <a:pt x="847686" y="2338844"/>
                </a:lnTo>
                <a:lnTo>
                  <a:pt x="840460" y="2301329"/>
                </a:lnTo>
                <a:lnTo>
                  <a:pt x="818807" y="2268499"/>
                </a:lnTo>
                <a:lnTo>
                  <a:pt x="797699" y="2253551"/>
                </a:lnTo>
                <a:lnTo>
                  <a:pt x="791768" y="2249347"/>
                </a:lnTo>
                <a:lnTo>
                  <a:pt x="760895" y="2240483"/>
                </a:lnTo>
                <a:lnTo>
                  <a:pt x="728853" y="2241880"/>
                </a:lnTo>
                <a:lnTo>
                  <a:pt x="698322" y="2253551"/>
                </a:lnTo>
                <a:lnTo>
                  <a:pt x="601129" y="2155190"/>
                </a:lnTo>
                <a:lnTo>
                  <a:pt x="569150" y="2122817"/>
                </a:lnTo>
                <a:lnTo>
                  <a:pt x="579843" y="2106244"/>
                </a:lnTo>
                <a:lnTo>
                  <a:pt x="587629" y="2088261"/>
                </a:lnTo>
                <a:lnTo>
                  <a:pt x="592378" y="2068880"/>
                </a:lnTo>
                <a:lnTo>
                  <a:pt x="593991" y="2048103"/>
                </a:lnTo>
                <a:lnTo>
                  <a:pt x="593991" y="2036902"/>
                </a:lnTo>
                <a:lnTo>
                  <a:pt x="592747" y="2031923"/>
                </a:lnTo>
                <a:lnTo>
                  <a:pt x="705091" y="1985848"/>
                </a:lnTo>
                <a:lnTo>
                  <a:pt x="756704" y="1964690"/>
                </a:lnTo>
                <a:lnTo>
                  <a:pt x="780008" y="1986902"/>
                </a:lnTo>
                <a:lnTo>
                  <a:pt x="809028" y="2000478"/>
                </a:lnTo>
                <a:lnTo>
                  <a:pt x="873455" y="1997062"/>
                </a:lnTo>
                <a:lnTo>
                  <a:pt x="905725" y="1974354"/>
                </a:lnTo>
                <a:lnTo>
                  <a:pt x="926706" y="1942426"/>
                </a:lnTo>
                <a:lnTo>
                  <a:pt x="934415" y="1905139"/>
                </a:lnTo>
                <a:close/>
              </a:path>
              <a:path w="965835" h="5661025">
                <a:moveTo>
                  <a:pt x="965390" y="5118989"/>
                </a:moveTo>
                <a:lnTo>
                  <a:pt x="852449" y="4945583"/>
                </a:lnTo>
                <a:lnTo>
                  <a:pt x="818629" y="4910658"/>
                </a:lnTo>
                <a:lnTo>
                  <a:pt x="653757" y="4799508"/>
                </a:lnTo>
                <a:lnTo>
                  <a:pt x="639089" y="4795405"/>
                </a:lnTo>
                <a:lnTo>
                  <a:pt x="631609" y="4797272"/>
                </a:lnTo>
                <a:lnTo>
                  <a:pt x="625221" y="4801628"/>
                </a:lnTo>
                <a:lnTo>
                  <a:pt x="525881" y="4901133"/>
                </a:lnTo>
                <a:lnTo>
                  <a:pt x="523760" y="4907483"/>
                </a:lnTo>
                <a:lnTo>
                  <a:pt x="524827" y="4920183"/>
                </a:lnTo>
                <a:lnTo>
                  <a:pt x="527989" y="4925466"/>
                </a:lnTo>
                <a:lnTo>
                  <a:pt x="670674" y="5020716"/>
                </a:lnTo>
                <a:lnTo>
                  <a:pt x="518477" y="5165687"/>
                </a:lnTo>
                <a:lnTo>
                  <a:pt x="596684" y="5240820"/>
                </a:lnTo>
                <a:lnTo>
                  <a:pt x="740422" y="5090553"/>
                </a:lnTo>
                <a:lnTo>
                  <a:pt x="833424" y="5229174"/>
                </a:lnTo>
                <a:lnTo>
                  <a:pt x="839762" y="5232349"/>
                </a:lnTo>
                <a:lnTo>
                  <a:pt x="852449" y="5234470"/>
                </a:lnTo>
                <a:lnTo>
                  <a:pt x="859840" y="5231295"/>
                </a:lnTo>
                <a:lnTo>
                  <a:pt x="959192" y="5132883"/>
                </a:lnTo>
                <a:lnTo>
                  <a:pt x="963536" y="5126482"/>
                </a:lnTo>
                <a:lnTo>
                  <a:pt x="965390" y="51189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86738" y="554699"/>
            <a:ext cx="133896" cy="1860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207332" y="923721"/>
            <a:ext cx="193267" cy="1930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691869" y="923721"/>
            <a:ext cx="193267" cy="1930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595223" y="1143660"/>
            <a:ext cx="902335" cy="267335"/>
          </a:xfrm>
          <a:custGeom>
            <a:avLst/>
            <a:gdLst/>
            <a:ahLst/>
            <a:cxnLst/>
            <a:rect l="l" t="t" r="r" b="b"/>
            <a:pathLst>
              <a:path w="902335" h="267334">
                <a:moveTo>
                  <a:pt x="350266" y="48120"/>
                </a:moveTo>
                <a:lnTo>
                  <a:pt x="309245" y="23342"/>
                </a:lnTo>
                <a:lnTo>
                  <a:pt x="253720" y="6629"/>
                </a:lnTo>
                <a:lnTo>
                  <a:pt x="213918" y="419"/>
                </a:lnTo>
                <a:lnTo>
                  <a:pt x="173570" y="0"/>
                </a:lnTo>
                <a:lnTo>
                  <a:pt x="133731" y="6223"/>
                </a:lnTo>
                <a:lnTo>
                  <a:pt x="89255" y="19748"/>
                </a:lnTo>
                <a:lnTo>
                  <a:pt x="41910" y="42329"/>
                </a:lnTo>
                <a:lnTo>
                  <a:pt x="5461" y="73736"/>
                </a:lnTo>
                <a:lnTo>
                  <a:pt x="0" y="95377"/>
                </a:lnTo>
                <a:lnTo>
                  <a:pt x="0" y="192506"/>
                </a:lnTo>
                <a:lnTo>
                  <a:pt x="214757" y="192506"/>
                </a:lnTo>
                <a:lnTo>
                  <a:pt x="214757" y="170421"/>
                </a:lnTo>
                <a:lnTo>
                  <a:pt x="217119" y="149898"/>
                </a:lnTo>
                <a:lnTo>
                  <a:pt x="234848" y="113411"/>
                </a:lnTo>
                <a:lnTo>
                  <a:pt x="275551" y="81534"/>
                </a:lnTo>
                <a:lnTo>
                  <a:pt x="324485" y="57289"/>
                </a:lnTo>
                <a:lnTo>
                  <a:pt x="350266" y="48120"/>
                </a:lnTo>
                <a:close/>
              </a:path>
              <a:path w="902335" h="267334">
                <a:moveTo>
                  <a:pt x="644271" y="266928"/>
                </a:moveTo>
                <a:lnTo>
                  <a:pt x="643178" y="159207"/>
                </a:lnTo>
                <a:lnTo>
                  <a:pt x="603338" y="116763"/>
                </a:lnTo>
                <a:lnTo>
                  <a:pt x="555866" y="94145"/>
                </a:lnTo>
                <a:lnTo>
                  <a:pt x="510959" y="81762"/>
                </a:lnTo>
                <a:lnTo>
                  <a:pt x="471144" y="75552"/>
                </a:lnTo>
                <a:lnTo>
                  <a:pt x="430809" y="75133"/>
                </a:lnTo>
                <a:lnTo>
                  <a:pt x="390969" y="81356"/>
                </a:lnTo>
                <a:lnTo>
                  <a:pt x="346456" y="94869"/>
                </a:lnTo>
                <a:lnTo>
                  <a:pt x="299123" y="117449"/>
                </a:lnTo>
                <a:lnTo>
                  <a:pt x="262890" y="148856"/>
                </a:lnTo>
                <a:lnTo>
                  <a:pt x="257733" y="170421"/>
                </a:lnTo>
                <a:lnTo>
                  <a:pt x="257733" y="266928"/>
                </a:lnTo>
                <a:lnTo>
                  <a:pt x="644271" y="266928"/>
                </a:lnTo>
                <a:close/>
              </a:path>
              <a:path w="902335" h="267334">
                <a:moveTo>
                  <a:pt x="901966" y="192506"/>
                </a:moveTo>
                <a:lnTo>
                  <a:pt x="900874" y="84124"/>
                </a:lnTo>
                <a:lnTo>
                  <a:pt x="860958" y="41630"/>
                </a:lnTo>
                <a:lnTo>
                  <a:pt x="813562" y="19024"/>
                </a:lnTo>
                <a:lnTo>
                  <a:pt x="768680" y="6629"/>
                </a:lnTo>
                <a:lnTo>
                  <a:pt x="728878" y="419"/>
                </a:lnTo>
                <a:lnTo>
                  <a:pt x="688543" y="0"/>
                </a:lnTo>
                <a:lnTo>
                  <a:pt x="648703" y="6210"/>
                </a:lnTo>
                <a:lnTo>
                  <a:pt x="610171" y="17475"/>
                </a:lnTo>
                <a:lnTo>
                  <a:pt x="573582" y="33134"/>
                </a:lnTo>
                <a:lnTo>
                  <a:pt x="551738" y="47993"/>
                </a:lnTo>
                <a:lnTo>
                  <a:pt x="578358" y="56603"/>
                </a:lnTo>
                <a:lnTo>
                  <a:pt x="603910" y="67805"/>
                </a:lnTo>
                <a:lnTo>
                  <a:pt x="651103" y="97612"/>
                </a:lnTo>
                <a:lnTo>
                  <a:pt x="678167" y="129590"/>
                </a:lnTo>
                <a:lnTo>
                  <a:pt x="687501" y="170421"/>
                </a:lnTo>
                <a:lnTo>
                  <a:pt x="687501" y="192506"/>
                </a:lnTo>
                <a:lnTo>
                  <a:pt x="901966" y="1925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949600" y="998766"/>
            <a:ext cx="193267" cy="1930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86915" y="1696923"/>
            <a:ext cx="9218168" cy="2464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00464A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4840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0464A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464A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8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7708"/>
          <a:stretch/>
        </p:blipFill>
        <p:spPr>
          <a:xfrm>
            <a:off x="-60158" y="-72189"/>
            <a:ext cx="12344400" cy="6966284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534783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think-cell Slide" r:id="rId6" imgW="344" imgH="345" progId="TCLayout.ActiveDocument.1">
                  <p:embed/>
                </p:oleObj>
              </mc:Choice>
              <mc:Fallback>
                <p:oleObj name="think-cell Slide" r:id="rId6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50E6F54E-EFFC-4C3B-8B05-6930612675A0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-1" y="6911999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6" y="5759773"/>
            <a:ext cx="1145450" cy="846637"/>
          </a:xfrm>
          <a:prstGeom prst="rect">
            <a:avLst/>
          </a:prstGeom>
        </p:spPr>
      </p:pic>
      <p:sp>
        <p:nvSpPr>
          <p:cNvPr id="23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2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288000"/>
            <a:ext cx="2840019" cy="6318409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93472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21563" y="6358128"/>
            <a:ext cx="1123188" cy="216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494489" y="5913176"/>
            <a:ext cx="2697510" cy="944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538716" y="5910071"/>
            <a:ext cx="2653665" cy="893444"/>
          </a:xfrm>
          <a:custGeom>
            <a:avLst/>
            <a:gdLst/>
            <a:ahLst/>
            <a:cxnLst/>
            <a:rect l="l" t="t" r="r" b="b"/>
            <a:pathLst>
              <a:path w="2653665" h="893445">
                <a:moveTo>
                  <a:pt x="0" y="893063"/>
                </a:moveTo>
                <a:lnTo>
                  <a:pt x="2653283" y="893063"/>
                </a:lnTo>
                <a:lnTo>
                  <a:pt x="2653283" y="0"/>
                </a:lnTo>
                <a:lnTo>
                  <a:pt x="0" y="0"/>
                </a:lnTo>
                <a:lnTo>
                  <a:pt x="0" y="89306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733514" y="4925506"/>
            <a:ext cx="2369878" cy="1923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777740" y="4922520"/>
            <a:ext cx="2286000" cy="1851660"/>
          </a:xfrm>
          <a:custGeom>
            <a:avLst/>
            <a:gdLst/>
            <a:ahLst/>
            <a:cxnLst/>
            <a:rect l="l" t="t" r="r" b="b"/>
            <a:pathLst>
              <a:path w="2286000" h="1851659">
                <a:moveTo>
                  <a:pt x="2286000" y="0"/>
                </a:moveTo>
                <a:lnTo>
                  <a:pt x="0" y="0"/>
                </a:lnTo>
                <a:lnTo>
                  <a:pt x="0" y="1851659"/>
                </a:lnTo>
                <a:lnTo>
                  <a:pt x="2286000" y="1851659"/>
                </a:lnTo>
                <a:lnTo>
                  <a:pt x="2286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1028671"/>
            <a:ext cx="2356150" cy="192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30480" y="1025651"/>
            <a:ext cx="2286000" cy="1851660"/>
          </a:xfrm>
          <a:custGeom>
            <a:avLst/>
            <a:gdLst/>
            <a:ahLst/>
            <a:cxnLst/>
            <a:rect l="l" t="t" r="r" b="b"/>
            <a:pathLst>
              <a:path w="2286000" h="1851660">
                <a:moveTo>
                  <a:pt x="2286000" y="0"/>
                </a:moveTo>
                <a:lnTo>
                  <a:pt x="0" y="0"/>
                </a:lnTo>
                <a:lnTo>
                  <a:pt x="0" y="1851660"/>
                </a:lnTo>
                <a:lnTo>
                  <a:pt x="2286000" y="1851660"/>
                </a:lnTo>
                <a:lnTo>
                  <a:pt x="2286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4712179" y="1042387"/>
            <a:ext cx="2369878" cy="192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5240" y="2977895"/>
            <a:ext cx="4683252" cy="18516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2334767" y="1010411"/>
            <a:ext cx="2383535" cy="19537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2388107" y="1025651"/>
            <a:ext cx="2281555" cy="1851660"/>
          </a:xfrm>
          <a:custGeom>
            <a:avLst/>
            <a:gdLst/>
            <a:ahLst/>
            <a:cxnLst/>
            <a:rect l="l" t="t" r="r" b="b"/>
            <a:pathLst>
              <a:path w="2281554" h="1851660">
                <a:moveTo>
                  <a:pt x="2281427" y="0"/>
                </a:moveTo>
                <a:lnTo>
                  <a:pt x="0" y="0"/>
                </a:lnTo>
                <a:lnTo>
                  <a:pt x="0" y="1851660"/>
                </a:lnTo>
                <a:lnTo>
                  <a:pt x="2281427" y="1851660"/>
                </a:lnTo>
                <a:lnTo>
                  <a:pt x="2281427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0464A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90303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0464A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5022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8275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41801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"/>
            <a:ext cx="12182012" cy="6857928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6352096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think-cell Slide" r:id="rId5" imgW="344" imgH="345" progId="TCLayout.ActiveDocument.1">
                  <p:embed/>
                </p:oleObj>
              </mc:Choice>
              <mc:Fallback>
                <p:oleObj name="think-cell Slide" r:id="rId5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>
            <a:extLst>
              <a:ext uri="{FF2B5EF4-FFF2-40B4-BE49-F238E27FC236}">
                <a16:creationId xmlns:a16="http://schemas.microsoft.com/office/drawing/2014/main" id="{D7CD96B5-FCFC-49AA-8A05-4A24FB243D11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-1" y="6911999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50E6F54E-EFFC-4C3B-8B05-6930612675A0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-1" y="6911999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6" y="5759773"/>
            <a:ext cx="1145450" cy="846637"/>
          </a:xfrm>
          <a:prstGeom prst="rect">
            <a:avLst/>
          </a:prstGeom>
        </p:spPr>
      </p:pic>
      <p:sp>
        <p:nvSpPr>
          <p:cNvPr id="23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15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288000"/>
            <a:ext cx="2840019" cy="6318409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1765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228069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D81AAE0-3B16-4F9A-A1F4-26FC826C23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2"/>
          </a:solidFill>
        </p:spPr>
        <p:txBody>
          <a:bodyPr vert="horz" lIns="7200000" tIns="360000" rIns="360000" bIns="360000" rtlCol="0" anchor="b" anchorCtr="0">
            <a:noAutofit/>
          </a:bodyPr>
          <a:lstStyle>
            <a:lvl1pPr marL="0" indent="0">
              <a:buNone/>
              <a:defRPr lang="en-GB" sz="1600" dirty="0">
                <a:solidFill>
                  <a:schemeClr val="bg1"/>
                </a:solidFill>
              </a:defRPr>
            </a:lvl1pPr>
          </a:lstStyle>
          <a:p>
            <a:pPr marL="180000" lvl="0" indent="-180000" algn="r"/>
            <a:r>
              <a:rPr lang="en-GB" dirty="0"/>
              <a:t>Click grey background to insert dark/light picture using the Insert tab, Pictures or </a:t>
            </a:r>
            <a:r>
              <a:rPr lang="en-GB" dirty="0" err="1"/>
              <a:t>Templafy</a:t>
            </a:r>
            <a:endParaRPr lang="en-GB" dirty="0"/>
          </a:p>
          <a:p>
            <a:pPr marL="180000" lvl="0" indent="-180000" algn="r"/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92843F-53E1-446B-BD56-D30BB0000E4F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-1" y="6911999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445C873-3979-40C0-BB0C-C234F1EB236A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-1" y="6911999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2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sp>
        <p:nvSpPr>
          <p:cNvPr id="22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3812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095953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D81AAE0-3B16-4F9A-A1F4-26FC826C23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2"/>
          </a:solidFill>
        </p:spPr>
        <p:txBody>
          <a:bodyPr vert="horz" lIns="7200000" tIns="360000" rIns="360000" bIns="360000" rtlCol="0" anchor="b" anchorCtr="0">
            <a:noAutofit/>
          </a:bodyPr>
          <a:lstStyle>
            <a:lvl1pPr marL="0" indent="0">
              <a:buNone/>
              <a:defRPr lang="en-GB" sz="1600" dirty="0">
                <a:solidFill>
                  <a:srgbClr val="00464B"/>
                </a:solidFill>
              </a:defRPr>
            </a:lvl1pPr>
          </a:lstStyle>
          <a:p>
            <a:pPr marL="180000" lvl="0" indent="-180000" algn="r"/>
            <a:r>
              <a:rPr lang="en-GB" dirty="0"/>
              <a:t>Click grey background to insert dark/light picture using the Insert tab, Pictures or </a:t>
            </a:r>
            <a:r>
              <a:rPr lang="en-GB" dirty="0" err="1"/>
              <a:t>Templafy</a:t>
            </a:r>
            <a:endParaRPr lang="en-GB" dirty="0"/>
          </a:p>
          <a:p>
            <a:pPr marL="180000" lvl="0" indent="-180000" algn="r"/>
            <a:endParaRPr lang="en-GB" dirty="0"/>
          </a:p>
        </p:txBody>
      </p:sp>
      <p:sp>
        <p:nvSpPr>
          <p:cNvPr id="18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2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sp>
        <p:nvSpPr>
          <p:cNvPr id="22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rgbClr val="00464B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892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4F758A-2490-4102-881E-D89F4BD4D906}"/>
              </a:ext>
            </a:extLst>
          </p:cNvPr>
          <p:cNvSpPr/>
          <p:nvPr userDrawn="1"/>
        </p:nvSpPr>
        <p:spPr>
          <a:xfrm>
            <a:off x="1763762" y="0"/>
            <a:ext cx="3419233" cy="6857999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rgbClr val="00464B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607326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957199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rgbClr val="00464B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0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36976" y="442592"/>
            <a:ext cx="2869706" cy="399889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3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6976" y="288000"/>
            <a:ext cx="2869706" cy="154592"/>
          </a:xfrm>
          <a:noFill/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484100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4F758A-2490-4102-881E-D89F4BD4D906}"/>
              </a:ext>
            </a:extLst>
          </p:cNvPr>
          <p:cNvSpPr/>
          <p:nvPr userDrawn="1"/>
        </p:nvSpPr>
        <p:spPr>
          <a:xfrm>
            <a:off x="5172889" y="-1"/>
            <a:ext cx="7019111" cy="6857999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4F758A-2490-4102-881E-D89F4BD4D906}"/>
              </a:ext>
            </a:extLst>
          </p:cNvPr>
          <p:cNvSpPr/>
          <p:nvPr userDrawn="1"/>
        </p:nvSpPr>
        <p:spPr>
          <a:xfrm>
            <a:off x="0" y="-1"/>
            <a:ext cx="1747716" cy="6858002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bg1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336230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34136" y="442592"/>
            <a:ext cx="2861249" cy="348518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1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4136" y="288000"/>
            <a:ext cx="2861249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954358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8" y="6374082"/>
            <a:ext cx="1123419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35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a-DK" sz="1400" noProof="0" dirty="0" err="1">
              <a:solidFill>
                <a:srgbClr val="00464B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553481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10727439" y="546409"/>
            <a:ext cx="1158567" cy="36799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1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7439" y="209940"/>
            <a:ext cx="1158567" cy="336469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rot="21600000">
            <a:off x="6989491" y="-895"/>
            <a:ext cx="0" cy="6858001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0421444" y="-895"/>
            <a:ext cx="0" cy="6858001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85" y="6374086"/>
            <a:ext cx="1123418" cy="216562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idx="16" hasCustomPrompt="1"/>
          </p:nvPr>
        </p:nvSpPr>
        <p:spPr>
          <a:xfrm>
            <a:off x="7253564" y="914399"/>
            <a:ext cx="2903806" cy="54596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rgbClr val="00464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title style</a:t>
            </a:r>
            <a:endParaRPr lang="en-GB" dirty="0"/>
          </a:p>
          <a:p>
            <a:pPr lvl="0"/>
            <a:endParaRPr lang="en-GB" noProof="0" dirty="0"/>
          </a:p>
        </p:txBody>
      </p:sp>
      <p:sp>
        <p:nvSpPr>
          <p:cNvPr id="22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4073" y="209943"/>
            <a:ext cx="6461345" cy="1910957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rgbClr val="00464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4074" y="2120900"/>
            <a:ext cx="6459456" cy="723900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1">
                <a:solidFill>
                  <a:srgbClr val="00464B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5" name="Text Placeholder 2"/>
          <p:cNvSpPr>
            <a:spLocks noGrp="1"/>
          </p:cNvSpPr>
          <p:nvPr>
            <p:ph idx="25" hasCustomPrompt="1"/>
          </p:nvPr>
        </p:nvSpPr>
        <p:spPr>
          <a:xfrm>
            <a:off x="264073" y="3111499"/>
            <a:ext cx="6461343" cy="3262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rgbClr val="00464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title style</a:t>
            </a:r>
            <a:endParaRPr lang="en-GB" dirty="0"/>
          </a:p>
          <a:p>
            <a:pPr lvl="0"/>
            <a:endParaRPr lang="en-GB" noProof="0" dirty="0"/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53564" y="209939"/>
            <a:ext cx="2903806" cy="599487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1">
                <a:solidFill>
                  <a:srgbClr val="00464B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783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a-DK" sz="1400" noProof="0" dirty="0" err="1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589818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>
            <a:extLst>
              <a:ext uri="{FF2B5EF4-FFF2-40B4-BE49-F238E27FC236}">
                <a16:creationId xmlns:a16="http://schemas.microsoft.com/office/drawing/2014/main" id="{D7CD96B5-FCFC-49AA-8A05-4A24FB243D11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-1" y="6911999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50E6F54E-EFFC-4C3B-8B05-6930612675A0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-1" y="6911999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59309" y="1839952"/>
            <a:ext cx="6464350" cy="4808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4" y="1841173"/>
            <a:ext cx="1147272" cy="310323"/>
          </a:xfrm>
          <a:prstGeom prst="rect">
            <a:avLst/>
          </a:prstGeom>
        </p:spPr>
      </p:pic>
      <p:sp>
        <p:nvSpPr>
          <p:cNvPr id="11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8091" y="1783507"/>
            <a:ext cx="2888591" cy="2650974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30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4" y="6352566"/>
            <a:ext cx="1123419" cy="216562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641700" y="288000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13456" y="442592"/>
            <a:ext cx="2890013" cy="549866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2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13456" y="288000"/>
            <a:ext cx="2890013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198631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a-DK" sz="1400" noProof="0" dirty="0" err="1">
              <a:solidFill>
                <a:srgbClr val="00464B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1523319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10727439" y="546409"/>
            <a:ext cx="1158567" cy="36799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1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7439" y="209940"/>
            <a:ext cx="1158567" cy="336469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85" y="6374086"/>
            <a:ext cx="1123418" cy="216562"/>
          </a:xfrm>
          <a:prstGeom prst="rect">
            <a:avLst/>
          </a:prstGeom>
        </p:spPr>
      </p:pic>
      <p:sp>
        <p:nvSpPr>
          <p:cNvPr id="22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4073" y="209943"/>
            <a:ext cx="6461345" cy="1910957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rgbClr val="00464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4073" y="2120900"/>
            <a:ext cx="6461343" cy="723900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1">
                <a:solidFill>
                  <a:srgbClr val="00464B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4073" y="3111500"/>
            <a:ext cx="6461343" cy="3479148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0">
                <a:solidFill>
                  <a:srgbClr val="00464B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989490" y="-1"/>
            <a:ext cx="3431954" cy="6858001"/>
          </a:xfrm>
          <a:prstGeom prst="rect">
            <a:avLst/>
          </a:prstGeom>
          <a:solidFill>
            <a:srgbClr val="004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a-DK" sz="1400" noProof="0" dirty="0" err="1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5B810EC0-7013-4FD0-B2E5-B11B2BB7F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89487" y="0"/>
            <a:ext cx="3431957" cy="2844800"/>
          </a:xfrm>
          <a:solidFill>
            <a:schemeClr val="bg2"/>
          </a:solidFill>
        </p:spPr>
        <p:txBody>
          <a:bodyPr vert="horz" lIns="2160000" tIns="360000" rIns="360000" bIns="360000" rtlCol="0" anchor="b" anchorCtr="0">
            <a:noAutofit/>
          </a:bodyPr>
          <a:lstStyle>
            <a:lvl1pPr marL="0" indent="0">
              <a:buNone/>
              <a:defRPr lang="en-GB" sz="1600" dirty="0"/>
            </a:lvl1pPr>
          </a:lstStyle>
          <a:p>
            <a:pPr marL="180000" lvl="0" indent="-180000" algn="r"/>
            <a:endParaRPr lang="en-GB" dirty="0"/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49885" y="3111498"/>
            <a:ext cx="2911151" cy="3480011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2161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a-DK" sz="1400" noProof="0" dirty="0" err="1">
              <a:solidFill>
                <a:schemeClr val="bg1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883343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10727439" y="546409"/>
            <a:ext cx="1158567" cy="36799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1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7439" y="209940"/>
            <a:ext cx="1158567" cy="336469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rot="21600000">
            <a:off x="6989491" y="-895"/>
            <a:ext cx="0" cy="6858001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0421444" y="-895"/>
            <a:ext cx="0" cy="6858001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87" y="6374082"/>
            <a:ext cx="1123419" cy="216562"/>
          </a:xfrm>
          <a:prstGeom prst="rect">
            <a:avLst/>
          </a:prstGeom>
        </p:spPr>
      </p:pic>
      <p:sp>
        <p:nvSpPr>
          <p:cNvPr id="22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4073" y="209943"/>
            <a:ext cx="6461345" cy="1910957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4073" y="2120900"/>
            <a:ext cx="6461343" cy="723900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53565" y="209940"/>
            <a:ext cx="2903805" cy="704458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9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53564" y="914398"/>
            <a:ext cx="2903803" cy="5677113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31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4073" y="3111499"/>
            <a:ext cx="6461343" cy="3479145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1349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a-DK" sz="1400" noProof="0" dirty="0" err="1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900870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10727439" y="546409"/>
            <a:ext cx="1158567" cy="36799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/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1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7439" y="209940"/>
            <a:ext cx="1158567" cy="336469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073" y="209943"/>
            <a:ext cx="6461345" cy="1910957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/>
            </a:lvl1pPr>
          </a:lstStyle>
          <a:p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85" y="6374086"/>
            <a:ext cx="1123418" cy="216562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idx="16" hasCustomPrompt="1"/>
          </p:nvPr>
        </p:nvSpPr>
        <p:spPr>
          <a:xfrm>
            <a:off x="264072" y="3060701"/>
            <a:ext cx="6461343" cy="352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21" name="Text Placeholder 2"/>
          <p:cNvSpPr>
            <a:spLocks noGrp="1"/>
          </p:cNvSpPr>
          <p:nvPr>
            <p:ph idx="17" hasCustomPrompt="1"/>
          </p:nvPr>
        </p:nvSpPr>
        <p:spPr>
          <a:xfrm>
            <a:off x="264073" y="2140343"/>
            <a:ext cx="6461343" cy="6536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>
                <a:solidFill>
                  <a:srgbClr val="00464B"/>
                </a:solidFill>
              </a:defRPr>
            </a:lvl1pPr>
          </a:lstStyle>
          <a:p>
            <a:pPr lvl="0"/>
            <a:r>
              <a:rPr lang="en-US" dirty="0"/>
              <a:t>Click to edit master title style </a:t>
            </a:r>
            <a:endParaRPr lang="en-GB" noProof="0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5B810EC0-7013-4FD0-B2E5-B11B2BB7FF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9487" y="0"/>
            <a:ext cx="3431957" cy="6861600"/>
          </a:xfrm>
          <a:solidFill>
            <a:schemeClr val="bg2"/>
          </a:solidFill>
        </p:spPr>
        <p:txBody>
          <a:bodyPr vert="horz" lIns="2160000" tIns="360000" rIns="360000" bIns="360000" rtlCol="0" anchor="b" anchorCtr="0">
            <a:noAutofit/>
          </a:bodyPr>
          <a:lstStyle>
            <a:lvl1pPr marL="0" indent="0">
              <a:buNone/>
              <a:defRPr lang="en-GB" sz="1600" dirty="0"/>
            </a:lvl1pPr>
          </a:lstStyle>
          <a:p>
            <a:pPr marL="180000" lvl="0" indent="-180000" algn="r"/>
            <a:r>
              <a:rPr lang="en-GB" dirty="0"/>
              <a:t>Click grey background to insert dark/light picture using the Insert tab, Pictures or </a:t>
            </a:r>
            <a:r>
              <a:rPr lang="en-GB" dirty="0" err="1"/>
              <a:t>Templafy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960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6736" y="984656"/>
            <a:ext cx="2870165" cy="1411815"/>
          </a:xfrm>
        </p:spPr>
        <p:txBody>
          <a:bodyPr/>
          <a:lstStyle>
            <a:lvl1pPr>
              <a:defRPr b="1"/>
            </a:lvl1pPr>
          </a:lstStyle>
          <a:p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25220" y="2879999"/>
            <a:ext cx="2870165" cy="369000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5B810EC0-7013-4FD0-B2E5-B11B2BB7FF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92463" y="0"/>
            <a:ext cx="7047192" cy="6861600"/>
          </a:xfrm>
          <a:solidFill>
            <a:schemeClr val="bg2"/>
          </a:solidFill>
        </p:spPr>
        <p:txBody>
          <a:bodyPr vert="horz" lIns="2160000" tIns="360000" rIns="360000" bIns="360000" rtlCol="0" anchor="b" anchorCtr="0">
            <a:noAutofit/>
          </a:bodyPr>
          <a:lstStyle>
            <a:lvl1pPr marL="0" indent="0">
              <a:buNone/>
              <a:defRPr lang="en-GB" sz="1600" dirty="0"/>
            </a:lvl1pPr>
          </a:lstStyle>
          <a:p>
            <a:pPr marL="180000" lvl="0" indent="-180000" algn="r"/>
            <a:r>
              <a:rPr lang="en-GB" dirty="0"/>
              <a:t>Click grey background to insert dark/light picture using the Insert tab, Pictures or </a:t>
            </a:r>
            <a:r>
              <a:rPr lang="en-GB" dirty="0" err="1"/>
              <a:t>Templafy</a:t>
            </a:r>
            <a:endParaRPr lang="en-GB" dirty="0"/>
          </a:p>
        </p:txBody>
      </p:sp>
      <p:sp>
        <p:nvSpPr>
          <p:cNvPr id="8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2034136" y="442592"/>
            <a:ext cx="2861249" cy="3382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9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4136" y="288000"/>
            <a:ext cx="2861249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13846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220" y="1007999"/>
            <a:ext cx="2870165" cy="1411815"/>
          </a:xfrm>
        </p:spPr>
        <p:txBody>
          <a:bodyPr/>
          <a:lstStyle>
            <a:lvl1pPr>
              <a:defRPr b="1"/>
            </a:lvl1pPr>
          </a:lstStyle>
          <a:p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20" y="2881403"/>
            <a:ext cx="2870165" cy="318486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 dirty="0"/>
              <a:t>26. marts 2018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467230" y="1007999"/>
            <a:ext cx="6453424" cy="5058264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/>
            </a:lvl1pPr>
            <a:lvl2pPr marL="180612" indent="0">
              <a:buFontTx/>
              <a:buNone/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2034136" y="442592"/>
            <a:ext cx="2861249" cy="3382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9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4136" y="288000"/>
            <a:ext cx="2861249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154529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 dirty="0"/>
              <a:t>26. marts 2018</a:t>
            </a:r>
          </a:p>
        </p:txBody>
      </p:sp>
      <p:sp>
        <p:nvSpPr>
          <p:cNvPr id="7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2034136" y="442592"/>
            <a:ext cx="2861249" cy="3382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4136" y="288000"/>
            <a:ext cx="2861249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35059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"/>
          <p:cNvSpPr txBox="1"/>
          <p:nvPr userDrawn="1"/>
        </p:nvSpPr>
        <p:spPr>
          <a:xfrm>
            <a:off x="360000" y="779718"/>
            <a:ext cx="11289073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USER GUIDE – DELETE BEFORE USE</a:t>
            </a:r>
            <a:endParaRPr lang="en-GB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364006" y="1833789"/>
            <a:ext cx="216079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Use text</a:t>
            </a:r>
            <a:r>
              <a:rPr lang="en-GB" sz="1000" b="1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styles</a:t>
            </a:r>
            <a:endParaRPr lang="en-GB" sz="1000" b="1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GB" altLang="da-DK" sz="900" b="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Use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Home tab</a:t>
            </a:r>
            <a:endParaRPr lang="en-GB" altLang="da-DK" sz="900" b="0" strike="sngStrike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altLang="da-DK" sz="90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New Slide </a:t>
            </a:r>
            <a:r>
              <a:rPr lang="en-GB" altLang="da-DK" sz="90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menu to insert new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altLang="da-DK" sz="90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Choose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Layout</a:t>
            </a:r>
            <a:r>
              <a:rPr lang="en-GB" altLang="da-DK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to change an appropriate layout from the </a:t>
            </a:r>
            <a:br>
              <a:rPr lang="en-GB" altLang="da-DK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strike="noStrike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drop down</a:t>
            </a:r>
            <a:r>
              <a:rPr lang="en-GB" altLang="da-DK" sz="900" strike="noStrike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menu 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900" b="1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239110" y="1833789"/>
            <a:ext cx="2160798" cy="30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On slides with picture placeholder,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click on the icon or grey background or placeholder and choose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Insert. 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If using Templafy you can choose your images from the Templafy library. 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Change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dragging the corners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792894" y="1815926"/>
            <a:ext cx="2160798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Change slide number, </a:t>
            </a:r>
            <a:b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date and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Do this at the very end, so you get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all the corrections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Insert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Header and Footer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if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only used on one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To view drawing 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tab, set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tick mark next to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for quick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viewing of guides</a:t>
            </a: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6743" y="1770263"/>
            <a:ext cx="549328" cy="285228"/>
          </a:xfrm>
          <a:prstGeom prst="rect">
            <a:avLst/>
          </a:prstGeom>
        </p:spPr>
      </p:pic>
      <p:pic>
        <p:nvPicPr>
          <p:cNvPr id="13" name="2 New pic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5655" y="3498741"/>
            <a:ext cx="324764" cy="578237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2645883" y="4256325"/>
            <a:ext cx="593368" cy="192211"/>
          </a:xfrm>
          <a:prstGeom prst="rect">
            <a:avLst/>
          </a:prstGeom>
        </p:spPr>
      </p:pic>
      <p:pic>
        <p:nvPicPr>
          <p:cNvPr id="19" name="4 Reset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16743" y="4920332"/>
            <a:ext cx="492452" cy="200416"/>
          </a:xfrm>
          <a:prstGeom prst="rect">
            <a:avLst/>
          </a:prstGeom>
        </p:spPr>
      </p:pic>
      <p:pic>
        <p:nvPicPr>
          <p:cNvPr id="5" name="5 Insert pictur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01251" y="1855922"/>
            <a:ext cx="262151" cy="256054"/>
          </a:xfrm>
          <a:prstGeom prst="rect">
            <a:avLst/>
          </a:prstGeom>
        </p:spPr>
      </p:pic>
      <p:pic>
        <p:nvPicPr>
          <p:cNvPr id="23" name="6 Crop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63626" y="3069330"/>
            <a:ext cx="337400" cy="321707"/>
          </a:xfrm>
          <a:prstGeom prst="rect">
            <a:avLst/>
          </a:prstGeom>
        </p:spPr>
      </p:pic>
      <p:pic>
        <p:nvPicPr>
          <p:cNvPr id="2" name="7 Scale pictur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19326" y="3603503"/>
            <a:ext cx="359695" cy="335309"/>
          </a:xfrm>
          <a:prstGeom prst="rect">
            <a:avLst/>
          </a:prstGeom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1CAAAE92-1740-4B73-A652-71757B94670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4006" y="4906277"/>
            <a:ext cx="216079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Home tab</a:t>
            </a:r>
            <a:endParaRPr lang="en-GB" altLang="da-DK" sz="900" strike="sngStrike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2.</a:t>
            </a:r>
            <a:r>
              <a:rPr lang="en-GB" altLang="da-DK" sz="90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Click the </a:t>
            </a:r>
            <a:r>
              <a:rPr lang="en-GB" altLang="da-DK" sz="900" b="1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sz="900" b="1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A19C6-FCB1-4EBF-8B3E-0DBAFB7BD3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6368" t="5950"/>
          <a:stretch/>
        </p:blipFill>
        <p:spPr>
          <a:xfrm>
            <a:off x="2616743" y="2187499"/>
            <a:ext cx="879296" cy="105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52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9033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Connector 23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309" y="1868958"/>
            <a:ext cx="6464350" cy="4750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2" y="1830415"/>
            <a:ext cx="1152161" cy="311646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1749512" y="-895"/>
            <a:ext cx="0" cy="6991630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5182995" y="-78656"/>
            <a:ext cx="0" cy="6991630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8091" y="1783507"/>
            <a:ext cx="2888591" cy="2650974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3000" b="1" i="0" cap="none" baseline="0">
                <a:solidFill>
                  <a:srgbClr val="00464B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641700" y="288000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13456" y="442592"/>
            <a:ext cx="2890013" cy="549866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/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19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13456" y="288000"/>
            <a:ext cx="2890013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236582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a-DK" sz="1400" noProof="0" err="1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Connector 23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59309" y="1839952"/>
            <a:ext cx="6464350" cy="4808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4" y="1841173"/>
            <a:ext cx="1147272" cy="310323"/>
          </a:xfrm>
          <a:prstGeom prst="rect">
            <a:avLst/>
          </a:prstGeom>
        </p:spPr>
      </p:pic>
      <p:sp>
        <p:nvSpPr>
          <p:cNvPr id="11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8091" y="1783507"/>
            <a:ext cx="2888591" cy="2650974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30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4" y="6352566"/>
            <a:ext cx="1123419" cy="216562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641700" y="288000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357895" y="286290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19" name="Slide Number Placeholder 4"/>
          <p:cNvSpPr txBox="1">
            <a:spLocks/>
          </p:cNvSpPr>
          <p:nvPr userDrawn="1"/>
        </p:nvSpPr>
        <p:spPr>
          <a:xfrm>
            <a:off x="639990" y="286290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13456" y="442592"/>
            <a:ext cx="2890013" cy="549866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2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13456" y="288000"/>
            <a:ext cx="2890013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40152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9" b="7699"/>
          <a:stretch/>
        </p:blipFill>
        <p:spPr>
          <a:xfrm>
            <a:off x="-22304" y="-34197"/>
            <a:ext cx="12282500" cy="6914499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7995793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think-cell Slide" r:id="rId6" imgW="344" imgH="345" progId="TCLayout.ActiveDocument.1">
                  <p:embed/>
                </p:oleObj>
              </mc:Choice>
              <mc:Fallback>
                <p:oleObj name="think-cell Slide" r:id="rId6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>
            <a:extLst>
              <a:ext uri="{FF2B5EF4-FFF2-40B4-BE49-F238E27FC236}">
                <a16:creationId xmlns:a16="http://schemas.microsoft.com/office/drawing/2014/main" id="{D7CD96B5-FCFC-49AA-8A05-4A24FB243D11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-1" y="6911999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50E6F54E-EFFC-4C3B-8B05-6930612675A0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-1" y="6911999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13456" y="442592"/>
            <a:ext cx="2890013" cy="549866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/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22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13456" y="288000"/>
            <a:ext cx="2890013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sp>
        <p:nvSpPr>
          <p:cNvPr id="23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/>
            </a:lvl1pPr>
          </a:lstStyle>
          <a:p>
            <a:endParaRPr lang="en-GB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96817"/>
            <a:ext cx="0" cy="6996955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6059"/>
            <a:ext cx="0" cy="6996955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025825" y="4450828"/>
            <a:ext cx="2877644" cy="21406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4" y="6274677"/>
            <a:ext cx="1159785" cy="31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59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9" b="7699"/>
          <a:stretch/>
        </p:blipFill>
        <p:spPr>
          <a:xfrm>
            <a:off x="-22304" y="-34197"/>
            <a:ext cx="12282500" cy="6914499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think-cell Slide" r:id="rId6" imgW="344" imgH="345" progId="TCLayout.ActiveDocument.1">
                  <p:embed/>
                </p:oleObj>
              </mc:Choice>
              <mc:Fallback>
                <p:oleObj name="think-cell Slide" r:id="rId6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13456" y="442592"/>
            <a:ext cx="2890013" cy="549866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/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22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13456" y="288000"/>
            <a:ext cx="2890013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23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/>
            </a:lvl1pPr>
          </a:lstStyle>
          <a:p>
            <a:endParaRPr lang="en-GB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96817"/>
            <a:ext cx="0" cy="6996955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6059"/>
            <a:ext cx="0" cy="6996955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025825" y="4450828"/>
            <a:ext cx="2877644" cy="21406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4" y="6274677"/>
            <a:ext cx="1159785" cy="3137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357895" y="286290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rgbClr val="00464B"/>
                </a:solidFill>
              </a:rPr>
              <a:t>Page</a:t>
            </a:r>
          </a:p>
        </p:txBody>
      </p:sp>
      <p:sp>
        <p:nvSpPr>
          <p:cNvPr id="18" name="Slide Number Placeholder 4"/>
          <p:cNvSpPr txBox="1">
            <a:spLocks/>
          </p:cNvSpPr>
          <p:nvPr userDrawn="1"/>
        </p:nvSpPr>
        <p:spPr>
          <a:xfrm>
            <a:off x="639990" y="286290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rgbClr val="00464B"/>
                </a:solidFill>
              </a:rPr>
              <a:pPr/>
              <a:t>‹#›</a:t>
            </a:fld>
            <a:endParaRPr lang="en-GB">
              <a:solidFill>
                <a:srgbClr val="0046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7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7708"/>
          <a:stretch/>
        </p:blipFill>
        <p:spPr>
          <a:xfrm>
            <a:off x="-47458" y="-97589"/>
            <a:ext cx="12344400" cy="6966284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" name="think-cell Slide" r:id="rId6" imgW="344" imgH="345" progId="TCLayout.ActiveDocument.1">
                  <p:embed/>
                </p:oleObj>
              </mc:Choice>
              <mc:Fallback>
                <p:oleObj name="think-cell Slide" r:id="rId6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376518"/>
            <a:ext cx="0" cy="723362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301214"/>
            <a:ext cx="0" cy="715832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025825" y="4442712"/>
            <a:ext cx="2888553" cy="21488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4" y="6281153"/>
            <a:ext cx="1147415" cy="310361"/>
          </a:xfrm>
          <a:prstGeom prst="rect">
            <a:avLst/>
          </a:prstGeom>
        </p:spPr>
      </p:pic>
      <p:sp>
        <p:nvSpPr>
          <p:cNvPr id="21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13456" y="442592"/>
            <a:ext cx="2890013" cy="549866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26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13456" y="288000"/>
            <a:ext cx="2890013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357895" y="286290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29" name="Slide Number Placeholder 4"/>
          <p:cNvSpPr txBox="1">
            <a:spLocks/>
          </p:cNvSpPr>
          <p:nvPr userDrawn="1"/>
        </p:nvSpPr>
        <p:spPr>
          <a:xfrm>
            <a:off x="639990" y="286290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88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3306" y="1138631"/>
            <a:ext cx="6278693" cy="400922"/>
          </a:xfrm>
        </p:spPr>
        <p:txBody>
          <a:bodyPr/>
          <a:lstStyle/>
          <a:p>
            <a:endParaRPr lang="da-DK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62248" y="288000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9873C9-BF5D-4A9A-BB31-45BBB7BABAF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16412-7248-4B13-8230-2389B93D21F9}"/>
              </a:ext>
            </a:extLst>
          </p:cNvPr>
          <p:cNvSpPr txBox="1"/>
          <p:nvPr userDrawn="1"/>
        </p:nvSpPr>
        <p:spPr>
          <a:xfrm>
            <a:off x="1744824" y="762689"/>
            <a:ext cx="3442996" cy="783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3000"/>
              </a:lnSpc>
              <a:spcBef>
                <a:spcPct val="0"/>
              </a:spcBef>
              <a:buNone/>
              <a:defRPr sz="3200" cap="all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88000"/>
              </a:lnSpc>
            </a:pPr>
            <a:r>
              <a:rPr lang="en-GB" sz="7300" b="1" cap="none">
                <a:solidFill>
                  <a:srgbClr val="00464B"/>
                </a:solidFill>
              </a:rPr>
              <a:t>Agenda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7364" y="1907410"/>
            <a:ext cx="6264636" cy="2898775"/>
          </a:xfrm>
        </p:spPr>
        <p:txBody>
          <a:bodyPr/>
          <a:lstStyle>
            <a:lvl1pPr>
              <a:defRPr>
                <a:solidFill>
                  <a:srgbClr val="00464B"/>
                </a:solidFill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12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5553306" y="432000"/>
            <a:ext cx="6278693" cy="549866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/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13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53306" y="277408"/>
            <a:ext cx="6278693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1907409"/>
            <a:ext cx="2840019" cy="4611725"/>
          </a:xfrm>
        </p:spPr>
        <p:txBody>
          <a:bodyPr/>
          <a:lstStyle>
            <a:lvl1pPr>
              <a:defRPr sz="3200" b="1">
                <a:solidFill>
                  <a:srgbClr val="00464B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810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a-DK" sz="1400" noProof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328783" y="288000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3306" y="1138631"/>
            <a:ext cx="6278693" cy="4009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31426" y="288000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9873C9-BF5D-4A9A-BB31-45BBB7BABAF7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16412-7248-4B13-8230-2389B93D21F9}"/>
              </a:ext>
            </a:extLst>
          </p:cNvPr>
          <p:cNvSpPr txBox="1"/>
          <p:nvPr userDrawn="1"/>
        </p:nvSpPr>
        <p:spPr>
          <a:xfrm>
            <a:off x="1744824" y="762689"/>
            <a:ext cx="3442996" cy="783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3000"/>
              </a:lnSpc>
              <a:spcBef>
                <a:spcPct val="0"/>
              </a:spcBef>
              <a:buNone/>
              <a:defRPr sz="3200" cap="all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88000"/>
              </a:lnSpc>
            </a:pPr>
            <a:r>
              <a:rPr lang="en-GB" sz="7300" b="1" cap="none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7364" y="1907410"/>
            <a:ext cx="6264636" cy="2898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749512" y="-178850"/>
            <a:ext cx="3114" cy="725210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5179882" y="-178850"/>
            <a:ext cx="3113" cy="725210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8" y="6374082"/>
            <a:ext cx="1123419" cy="216562"/>
          </a:xfrm>
          <a:prstGeom prst="rect">
            <a:avLst/>
          </a:prstGeom>
        </p:spPr>
      </p:pic>
      <p:sp>
        <p:nvSpPr>
          <p:cNvPr id="17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5553306" y="432000"/>
            <a:ext cx="6278693" cy="549866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1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53306" y="277408"/>
            <a:ext cx="6278693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1907409"/>
            <a:ext cx="2840019" cy="4611725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324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D81AAE0-3B16-4F9A-A1F4-26FC826C23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2"/>
          </a:solidFill>
        </p:spPr>
        <p:txBody>
          <a:bodyPr vert="horz" lIns="7200000" tIns="360000" rIns="360000" bIns="360000" rtlCol="0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1600" dirty="0"/>
            </a:lvl1pPr>
          </a:lstStyle>
          <a:p>
            <a:pPr marL="180000" lvl="0" indent="-180000" algn="r"/>
            <a:r>
              <a:rPr lang="en-GB"/>
              <a:t>Click grey background to insert dark/light picture using the Insert tab, Pictures or </a:t>
            </a:r>
            <a:r>
              <a:rPr lang="en-GB" err="1"/>
              <a:t>Templafy</a:t>
            </a:r>
            <a:endParaRPr lang="en-GB"/>
          </a:p>
          <a:p>
            <a:pPr marL="180000" lvl="0" indent="-180000" algn="r"/>
            <a:endParaRPr lang="en-GB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09943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/>
            </a:lvl1pPr>
          </a:lstStyle>
          <a:p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3" y="5759773"/>
            <a:ext cx="1147416" cy="846637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1749512" y="-178850"/>
            <a:ext cx="3114" cy="7252108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5179882" y="-178850"/>
            <a:ext cx="3113" cy="7252108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2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11375044" y="6502591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900" cap="none" spc="20" baseline="0">
                <a:solidFill>
                  <a:srgbClr val="00464B"/>
                </a:solidFill>
              </a:rPr>
              <a:t>Page</a:t>
            </a:r>
          </a:p>
        </p:txBody>
      </p:sp>
      <p:sp>
        <p:nvSpPr>
          <p:cNvPr id="25" name="Slide Number Placeholder 5"/>
          <p:cNvSpPr txBox="1">
            <a:spLocks/>
          </p:cNvSpPr>
          <p:nvPr userDrawn="1"/>
        </p:nvSpPr>
        <p:spPr>
          <a:xfrm>
            <a:off x="11687961" y="6512865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59873C9-BF5D-4A9A-BB31-45BBB7BABAF7}" type="slidenum">
              <a:rPr lang="en-GB" smtClean="0">
                <a:solidFill>
                  <a:srgbClr val="00464B"/>
                </a:solidFill>
              </a:rPr>
              <a:pPr algn="l"/>
              <a:t>‹#›</a:t>
            </a:fld>
            <a:endParaRPr lang="en-GB">
              <a:solidFill>
                <a:srgbClr val="00464B"/>
              </a:solidFill>
            </a:endParaRP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209943"/>
            <a:ext cx="2840019" cy="6396467"/>
          </a:xfrm>
        </p:spPr>
        <p:txBody>
          <a:bodyPr/>
          <a:lstStyle>
            <a:lvl1pPr>
              <a:defRPr sz="3200" b="1">
                <a:solidFill>
                  <a:srgbClr val="00464B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037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D81AAE0-3B16-4F9A-A1F4-26FC826C23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2"/>
          </a:solidFill>
        </p:spPr>
        <p:txBody>
          <a:bodyPr vert="horz" lIns="7200000" tIns="360000" rIns="360000" bIns="360000" rtlCol="0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1600" dirty="0">
                <a:solidFill>
                  <a:schemeClr val="bg1"/>
                </a:solidFill>
              </a:defRPr>
            </a:lvl1pPr>
          </a:lstStyle>
          <a:p>
            <a:pPr marL="180000" lvl="0" indent="-180000" algn="r"/>
            <a:r>
              <a:rPr lang="en-GB"/>
              <a:t>Click grey background to insert dark/light picture using the Insert tab, Pictures or </a:t>
            </a:r>
            <a:r>
              <a:rPr lang="en-GB" err="1"/>
              <a:t>Templafy</a:t>
            </a:r>
            <a:endParaRPr lang="en-GB"/>
          </a:p>
          <a:p>
            <a:pPr marL="180000" lvl="0" indent="-180000" algn="r"/>
            <a:endParaRPr lang="en-GB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09943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6" y="5759773"/>
            <a:ext cx="1145450" cy="846637"/>
          </a:xfrm>
          <a:prstGeom prst="rect">
            <a:avLst/>
          </a:prstGeom>
        </p:spPr>
      </p:pic>
      <p:sp>
        <p:nvSpPr>
          <p:cNvPr id="13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15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11375044" y="6502591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900" cap="none" spc="20" baseline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1687961" y="6512865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59873C9-BF5D-4A9A-BB31-45BBB7BABAF7}" type="slidenum">
              <a:rPr lang="en-GB" smtClean="0">
                <a:solidFill>
                  <a:schemeClr val="bg1"/>
                </a:solidFill>
              </a:rPr>
              <a:pPr algn="l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209943"/>
            <a:ext cx="2840019" cy="6396467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005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7708"/>
          <a:stretch/>
        </p:blipFill>
        <p:spPr>
          <a:xfrm>
            <a:off x="-60158" y="-72189"/>
            <a:ext cx="12344400" cy="6966284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think-cell Slide" r:id="rId6" imgW="344" imgH="345" progId="TCLayout.ActiveDocument.1">
                  <p:embed/>
                </p:oleObj>
              </mc:Choice>
              <mc:Fallback>
                <p:oleObj name="think-cell Slide" r:id="rId6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6" y="5759773"/>
            <a:ext cx="1145450" cy="846637"/>
          </a:xfrm>
          <a:prstGeom prst="rect">
            <a:avLst/>
          </a:prstGeom>
        </p:spPr>
      </p:pic>
      <p:sp>
        <p:nvSpPr>
          <p:cNvPr id="23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19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11459675" y="6527100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21" name="Slide Number Placeholder 4"/>
          <p:cNvSpPr txBox="1">
            <a:spLocks/>
          </p:cNvSpPr>
          <p:nvPr userDrawn="1"/>
        </p:nvSpPr>
        <p:spPr>
          <a:xfrm>
            <a:off x="11772592" y="6537374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59" y="288000"/>
            <a:ext cx="2840019" cy="6318410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9404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7708"/>
          <a:stretch/>
        </p:blipFill>
        <p:spPr>
          <a:xfrm>
            <a:off x="-60158" y="-72189"/>
            <a:ext cx="12344400" cy="6966284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8" name="think-cell Slide" r:id="rId6" imgW="344" imgH="345" progId="TCLayout.ActiveDocument.1">
                  <p:embed/>
                </p:oleObj>
              </mc:Choice>
              <mc:Fallback>
                <p:oleObj name="think-cell Slide" r:id="rId6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6" y="5759773"/>
            <a:ext cx="1145450" cy="846637"/>
          </a:xfrm>
          <a:prstGeom prst="rect">
            <a:avLst/>
          </a:prstGeom>
        </p:spPr>
      </p:pic>
      <p:sp>
        <p:nvSpPr>
          <p:cNvPr id="23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19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11459675" y="6527100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26" name="Slide Number Placeholder 4"/>
          <p:cNvSpPr txBox="1">
            <a:spLocks/>
          </p:cNvSpPr>
          <p:nvPr userDrawn="1"/>
        </p:nvSpPr>
        <p:spPr>
          <a:xfrm>
            <a:off x="11772592" y="6537374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288000"/>
            <a:ext cx="2840019" cy="6318409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7975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8" b="12378"/>
          <a:stretch/>
        </p:blipFill>
        <p:spPr>
          <a:xfrm>
            <a:off x="-60158" y="-72189"/>
            <a:ext cx="12344400" cy="6966284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" name="think-cell Slide" r:id="rId6" imgW="344" imgH="345" progId="TCLayout.ActiveDocument.1">
                  <p:embed/>
                </p:oleObj>
              </mc:Choice>
              <mc:Fallback>
                <p:oleObj name="think-cell Slide" r:id="rId6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rgbClr val="00464B"/>
                </a:solidFill>
              </a:defRPr>
            </a:lvl1pPr>
          </a:lstStyle>
          <a:p>
            <a:endParaRPr lang="en-GB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0" y="5769104"/>
            <a:ext cx="1147416" cy="846637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1749512" y="-178850"/>
            <a:ext cx="3114" cy="7252108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5179882" y="-178850"/>
            <a:ext cx="3113" cy="7252108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2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11459675" y="6527100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rgbClr val="00464B"/>
                </a:solidFill>
              </a:rPr>
              <a:t>Page</a:t>
            </a:r>
          </a:p>
        </p:txBody>
      </p:sp>
      <p:sp>
        <p:nvSpPr>
          <p:cNvPr id="26" name="Slide Number Placeholder 4"/>
          <p:cNvSpPr txBox="1">
            <a:spLocks/>
          </p:cNvSpPr>
          <p:nvPr userDrawn="1"/>
        </p:nvSpPr>
        <p:spPr>
          <a:xfrm>
            <a:off x="11772592" y="6537374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rgbClr val="00464B"/>
                </a:solidFill>
              </a:rPr>
              <a:pPr/>
              <a:t>‹#›</a:t>
            </a:fld>
            <a:endParaRPr lang="en-GB">
              <a:solidFill>
                <a:srgbClr val="00464B"/>
              </a:solidFill>
            </a:endParaRP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288000"/>
            <a:ext cx="2840019" cy="6318409"/>
          </a:xfrm>
        </p:spPr>
        <p:txBody>
          <a:bodyPr/>
          <a:lstStyle>
            <a:lvl1pPr>
              <a:defRPr sz="3200" b="1">
                <a:solidFill>
                  <a:srgbClr val="00464B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733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7811"/>
          <a:stretch/>
        </p:blipFill>
        <p:spPr>
          <a:xfrm>
            <a:off x="-22304" y="-34197"/>
            <a:ext cx="12282501" cy="6914499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" name="think-cell Slide" r:id="rId6" imgW="344" imgH="345" progId="TCLayout.ActiveDocument.1">
                  <p:embed/>
                </p:oleObj>
              </mc:Choice>
              <mc:Fallback>
                <p:oleObj name="think-cell Slide" r:id="rId6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6" y="5759773"/>
            <a:ext cx="1145450" cy="846637"/>
          </a:xfrm>
          <a:prstGeom prst="rect">
            <a:avLst/>
          </a:prstGeom>
        </p:spPr>
      </p:pic>
      <p:sp>
        <p:nvSpPr>
          <p:cNvPr id="23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19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11459675" y="6527100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21" name="Slide Number Placeholder 4"/>
          <p:cNvSpPr txBox="1">
            <a:spLocks/>
          </p:cNvSpPr>
          <p:nvPr userDrawn="1"/>
        </p:nvSpPr>
        <p:spPr>
          <a:xfrm>
            <a:off x="11772592" y="6537374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288000"/>
            <a:ext cx="2840019" cy="6318409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31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7708"/>
          <a:stretch/>
        </p:blipFill>
        <p:spPr>
          <a:xfrm>
            <a:off x="-47458" y="-97589"/>
            <a:ext cx="12344400" cy="6966284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6986237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think-cell Slide" r:id="rId6" imgW="344" imgH="345" progId="TCLayout.ActiveDocument.1">
                  <p:embed/>
                </p:oleObj>
              </mc:Choice>
              <mc:Fallback>
                <p:oleObj name="think-cell Slide" r:id="rId6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>
            <a:extLst>
              <a:ext uri="{FF2B5EF4-FFF2-40B4-BE49-F238E27FC236}">
                <a16:creationId xmlns:a16="http://schemas.microsoft.com/office/drawing/2014/main" id="{D7CD96B5-FCFC-49AA-8A05-4A24FB243D11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-1" y="6911999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50E6F54E-EFFC-4C3B-8B05-6930612675A0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-1" y="6911999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3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376518"/>
            <a:ext cx="0" cy="723362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301214"/>
            <a:ext cx="0" cy="715832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025825" y="4442712"/>
            <a:ext cx="2888553" cy="21488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4" y="6281153"/>
            <a:ext cx="1147415" cy="310361"/>
          </a:xfrm>
          <a:prstGeom prst="rect">
            <a:avLst/>
          </a:prstGeom>
        </p:spPr>
      </p:pic>
      <p:sp>
        <p:nvSpPr>
          <p:cNvPr id="21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13456" y="442592"/>
            <a:ext cx="2890013" cy="549866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26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13456" y="288000"/>
            <a:ext cx="2890013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280121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7708"/>
          <a:stretch/>
        </p:blipFill>
        <p:spPr>
          <a:xfrm>
            <a:off x="-60158" y="-72189"/>
            <a:ext cx="12344400" cy="6966284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0" name="think-cell Slide" r:id="rId6" imgW="344" imgH="345" progId="TCLayout.ActiveDocument.1">
                  <p:embed/>
                </p:oleObj>
              </mc:Choice>
              <mc:Fallback>
                <p:oleObj name="think-cell Slide" r:id="rId6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6" y="5759773"/>
            <a:ext cx="1145450" cy="846637"/>
          </a:xfrm>
          <a:prstGeom prst="rect">
            <a:avLst/>
          </a:prstGeom>
        </p:spPr>
      </p:pic>
      <p:sp>
        <p:nvSpPr>
          <p:cNvPr id="23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2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11459675" y="6527100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26" name="Slide Number Placeholder 4"/>
          <p:cNvSpPr txBox="1">
            <a:spLocks/>
          </p:cNvSpPr>
          <p:nvPr userDrawn="1"/>
        </p:nvSpPr>
        <p:spPr>
          <a:xfrm>
            <a:off x="11772592" y="6537374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288000"/>
            <a:ext cx="2840019" cy="6318409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811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"/>
            <a:ext cx="12182012" cy="6857928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4" name="think-cell Slide" r:id="rId5" imgW="344" imgH="345" progId="TCLayout.ActiveDocument.1">
                  <p:embed/>
                </p:oleObj>
              </mc:Choice>
              <mc:Fallback>
                <p:oleObj name="think-cell Slide" r:id="rId5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6" y="5759773"/>
            <a:ext cx="1145450" cy="846637"/>
          </a:xfrm>
          <a:prstGeom prst="rect">
            <a:avLst/>
          </a:prstGeom>
        </p:spPr>
      </p:pic>
      <p:sp>
        <p:nvSpPr>
          <p:cNvPr id="23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15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11459675" y="6527100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11772592" y="6527100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288000"/>
            <a:ext cx="2840019" cy="6318409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511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8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D81AAE0-3B16-4F9A-A1F4-26FC826C23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2"/>
          </a:solidFill>
        </p:spPr>
        <p:txBody>
          <a:bodyPr vert="horz" lIns="7200000" tIns="360000" rIns="360000" bIns="360000" rtlCol="0" anchor="b" anchorCtr="0">
            <a:noAutofit/>
          </a:bodyPr>
          <a:lstStyle>
            <a:lvl1pPr marL="0" indent="0">
              <a:buNone/>
              <a:defRPr lang="en-GB" sz="1600" dirty="0">
                <a:solidFill>
                  <a:schemeClr val="bg1"/>
                </a:solidFill>
              </a:defRPr>
            </a:lvl1pPr>
          </a:lstStyle>
          <a:p>
            <a:pPr marL="180000" lvl="0" indent="-180000" algn="r"/>
            <a:r>
              <a:rPr lang="en-GB"/>
              <a:t>Click grey background to insert dark/light picture using the Insert tab, Pictures or </a:t>
            </a:r>
            <a:r>
              <a:rPr lang="en-GB" err="1"/>
              <a:t>Templafy</a:t>
            </a:r>
            <a:endParaRPr lang="en-GB"/>
          </a:p>
          <a:p>
            <a:pPr marL="180000" lvl="0" indent="-180000" algn="r"/>
            <a:endParaRPr lang="en-GB"/>
          </a:p>
        </p:txBody>
      </p:sp>
      <p:sp>
        <p:nvSpPr>
          <p:cNvPr id="18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2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22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11459675" y="6527100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11772592" y="6527100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939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2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D81AAE0-3B16-4F9A-A1F4-26FC826C23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2"/>
          </a:solidFill>
        </p:spPr>
        <p:txBody>
          <a:bodyPr vert="horz" lIns="7200000" tIns="360000" rIns="360000" bIns="360000" rtlCol="0" anchor="b" anchorCtr="0">
            <a:noAutofit/>
          </a:bodyPr>
          <a:lstStyle>
            <a:lvl1pPr marL="0" indent="0">
              <a:buNone/>
              <a:defRPr lang="en-GB" sz="1600" dirty="0">
                <a:solidFill>
                  <a:srgbClr val="00464B"/>
                </a:solidFill>
              </a:defRPr>
            </a:lvl1pPr>
          </a:lstStyle>
          <a:p>
            <a:pPr marL="180000" lvl="0" indent="-180000" algn="r"/>
            <a:r>
              <a:rPr lang="en-GB"/>
              <a:t>Click grey background to insert dark/light picture using the Insert tab, Pictures or </a:t>
            </a:r>
            <a:r>
              <a:rPr lang="en-GB" err="1"/>
              <a:t>Templafy</a:t>
            </a:r>
            <a:endParaRPr lang="en-GB"/>
          </a:p>
          <a:p>
            <a:pPr marL="180000" lvl="0" indent="-180000" algn="r"/>
            <a:endParaRPr lang="en-GB"/>
          </a:p>
        </p:txBody>
      </p:sp>
      <p:sp>
        <p:nvSpPr>
          <p:cNvPr id="18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2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22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rgbClr val="00464B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11459675" y="6527100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rgbClr val="00464B"/>
                </a:solidFill>
              </a:rPr>
              <a:t>Page</a:t>
            </a: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11772592" y="6527100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rgbClr val="00464B"/>
                </a:solidFill>
              </a:rPr>
              <a:pPr/>
              <a:t>‹#›</a:t>
            </a:fld>
            <a:endParaRPr lang="en-GB">
              <a:solidFill>
                <a:srgbClr val="0046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230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4F758A-2490-4102-881E-D89F4BD4D906}"/>
              </a:ext>
            </a:extLst>
          </p:cNvPr>
          <p:cNvSpPr/>
          <p:nvPr userDrawn="1"/>
        </p:nvSpPr>
        <p:spPr>
          <a:xfrm>
            <a:off x="1763762" y="0"/>
            <a:ext cx="3419233" cy="6857999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>
              <a:solidFill>
                <a:srgbClr val="00464B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957199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rgbClr val="00464B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36976" y="442592"/>
            <a:ext cx="2869706" cy="399889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3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6976" y="288000"/>
            <a:ext cx="2869706" cy="154592"/>
          </a:xfrm>
          <a:noFill/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15" name="Slide Number Placeholder 4"/>
          <p:cNvSpPr txBox="1">
            <a:spLocks/>
          </p:cNvSpPr>
          <p:nvPr userDrawn="1"/>
        </p:nvSpPr>
        <p:spPr>
          <a:xfrm>
            <a:off x="641700" y="288000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6499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4F758A-2490-4102-881E-D89F4BD4D906}"/>
              </a:ext>
            </a:extLst>
          </p:cNvPr>
          <p:cNvSpPr/>
          <p:nvPr userDrawn="1"/>
        </p:nvSpPr>
        <p:spPr>
          <a:xfrm>
            <a:off x="5172889" y="-1"/>
            <a:ext cx="7019111" cy="6857999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4F758A-2490-4102-881E-D89F4BD4D906}"/>
              </a:ext>
            </a:extLst>
          </p:cNvPr>
          <p:cNvSpPr/>
          <p:nvPr userDrawn="1"/>
        </p:nvSpPr>
        <p:spPr>
          <a:xfrm>
            <a:off x="0" y="-1"/>
            <a:ext cx="1747716" cy="6858002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>
              <a:solidFill>
                <a:schemeClr val="bg1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34136" y="442592"/>
            <a:ext cx="2861249" cy="348518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1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4136" y="288000"/>
            <a:ext cx="2861249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954358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8" y="6374082"/>
            <a:ext cx="1123419" cy="2165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357895" y="286290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20" name="Slide Number Placeholder 4"/>
          <p:cNvSpPr txBox="1">
            <a:spLocks/>
          </p:cNvSpPr>
          <p:nvPr userDrawn="1"/>
        </p:nvSpPr>
        <p:spPr>
          <a:xfrm>
            <a:off x="639990" y="286290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993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a-DK" sz="1400" noProof="0" err="1">
              <a:solidFill>
                <a:srgbClr val="00464B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4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10727439" y="546409"/>
            <a:ext cx="1158567" cy="36799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1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7439" y="209940"/>
            <a:ext cx="1158567" cy="336469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rot="21600000">
            <a:off x="6989491" y="-895"/>
            <a:ext cx="0" cy="6858001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0421444" y="-895"/>
            <a:ext cx="0" cy="6858001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85" y="6374086"/>
            <a:ext cx="1123418" cy="216562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idx="16" hasCustomPrompt="1"/>
          </p:nvPr>
        </p:nvSpPr>
        <p:spPr>
          <a:xfrm>
            <a:off x="7253564" y="914399"/>
            <a:ext cx="2903806" cy="54596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rgbClr val="00464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title style</a:t>
            </a:r>
            <a:endParaRPr lang="en-GB"/>
          </a:p>
          <a:p>
            <a:pPr lvl="0"/>
            <a:endParaRPr lang="en-GB" noProof="0"/>
          </a:p>
        </p:txBody>
      </p:sp>
      <p:sp>
        <p:nvSpPr>
          <p:cNvPr id="22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4073" y="209943"/>
            <a:ext cx="6461345" cy="1910957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rgbClr val="00464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4074" y="2120900"/>
            <a:ext cx="6459456" cy="723900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1">
                <a:solidFill>
                  <a:srgbClr val="00464B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5" name="Text Placeholder 2"/>
          <p:cNvSpPr>
            <a:spLocks noGrp="1"/>
          </p:cNvSpPr>
          <p:nvPr>
            <p:ph idx="25" hasCustomPrompt="1"/>
          </p:nvPr>
        </p:nvSpPr>
        <p:spPr>
          <a:xfrm>
            <a:off x="264073" y="3111499"/>
            <a:ext cx="6461343" cy="3262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rgbClr val="00464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title style</a:t>
            </a:r>
            <a:endParaRPr lang="en-GB"/>
          </a:p>
          <a:p>
            <a:pPr lvl="0"/>
            <a:endParaRPr lang="en-GB" noProof="0"/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53564" y="209939"/>
            <a:ext cx="2903806" cy="599487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1">
                <a:solidFill>
                  <a:srgbClr val="00464B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264073" y="6527100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rgbClr val="00464B"/>
                </a:solidFill>
              </a:rPr>
              <a:t>Page</a:t>
            </a:r>
          </a:p>
        </p:txBody>
      </p:sp>
      <p:sp>
        <p:nvSpPr>
          <p:cNvPr id="24" name="Slide Number Placeholder 4"/>
          <p:cNvSpPr txBox="1">
            <a:spLocks/>
          </p:cNvSpPr>
          <p:nvPr userDrawn="1"/>
        </p:nvSpPr>
        <p:spPr>
          <a:xfrm>
            <a:off x="576990" y="6527100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rgbClr val="00464B"/>
                </a:solidFill>
              </a:rPr>
              <a:pPr/>
              <a:t>‹#›</a:t>
            </a:fld>
            <a:endParaRPr lang="en-GB">
              <a:solidFill>
                <a:srgbClr val="0046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98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a-DK" sz="1400" noProof="0" err="1">
              <a:solidFill>
                <a:srgbClr val="00464B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10727439" y="546409"/>
            <a:ext cx="1158567" cy="36799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1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7439" y="209940"/>
            <a:ext cx="1158567" cy="336469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85" y="6374086"/>
            <a:ext cx="1123418" cy="216562"/>
          </a:xfrm>
          <a:prstGeom prst="rect">
            <a:avLst/>
          </a:prstGeom>
        </p:spPr>
      </p:pic>
      <p:sp>
        <p:nvSpPr>
          <p:cNvPr id="22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4073" y="209943"/>
            <a:ext cx="6461345" cy="1910957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rgbClr val="00464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4073" y="2120900"/>
            <a:ext cx="6461343" cy="723900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1">
                <a:solidFill>
                  <a:srgbClr val="00464B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4073" y="3111500"/>
            <a:ext cx="6461343" cy="3262586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0">
                <a:solidFill>
                  <a:srgbClr val="00464B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6989490" y="-1"/>
            <a:ext cx="3431954" cy="6858001"/>
          </a:xfrm>
          <a:prstGeom prst="rect">
            <a:avLst/>
          </a:prstGeom>
          <a:solidFill>
            <a:srgbClr val="004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a-DK" sz="1400" noProof="0" err="1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5B810EC0-7013-4FD0-B2E5-B11B2BB7F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89487" y="0"/>
            <a:ext cx="3431957" cy="2844800"/>
          </a:xfrm>
          <a:solidFill>
            <a:schemeClr val="bg2"/>
          </a:solidFill>
        </p:spPr>
        <p:txBody>
          <a:bodyPr vert="horz" lIns="2160000" tIns="360000" rIns="360000" bIns="360000" rtlCol="0" anchor="b" anchorCtr="0">
            <a:noAutofit/>
          </a:bodyPr>
          <a:lstStyle>
            <a:lvl1pPr marL="0" indent="0">
              <a:buNone/>
              <a:defRPr lang="en-GB" sz="1600" dirty="0"/>
            </a:lvl1pPr>
          </a:lstStyle>
          <a:p>
            <a:pPr marL="180000" lvl="0" indent="-180000" algn="r"/>
            <a:endParaRPr lang="en-GB"/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49885" y="3111498"/>
            <a:ext cx="2911151" cy="3480011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264073" y="6527100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rgbClr val="00464B"/>
                </a:solidFill>
              </a:rPr>
              <a:t>Page</a:t>
            </a:r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576990" y="6527100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rgbClr val="00464B"/>
                </a:solidFill>
              </a:rPr>
              <a:pPr/>
              <a:t>‹#›</a:t>
            </a:fld>
            <a:endParaRPr lang="en-GB">
              <a:solidFill>
                <a:srgbClr val="0046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680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a-DK" sz="1400" noProof="0" err="1">
              <a:solidFill>
                <a:schemeClr val="bg1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2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10727439" y="546409"/>
            <a:ext cx="1158567" cy="36799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1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7439" y="209940"/>
            <a:ext cx="1158567" cy="336469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rot="21600000">
            <a:off x="6989491" y="-895"/>
            <a:ext cx="0" cy="6858001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0421444" y="-895"/>
            <a:ext cx="0" cy="6858001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87" y="6374082"/>
            <a:ext cx="1123419" cy="216562"/>
          </a:xfrm>
          <a:prstGeom prst="rect">
            <a:avLst/>
          </a:prstGeom>
        </p:spPr>
      </p:pic>
      <p:sp>
        <p:nvSpPr>
          <p:cNvPr id="22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4073" y="209943"/>
            <a:ext cx="6461345" cy="1910957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4073" y="2120900"/>
            <a:ext cx="6461343" cy="723900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53565" y="209940"/>
            <a:ext cx="2903805" cy="704458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9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53564" y="914398"/>
            <a:ext cx="2903803" cy="5677113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31" name="Text Placeholder 32">
            <a:extLst>
              <a:ext uri="{FF2B5EF4-FFF2-40B4-BE49-F238E27FC236}">
                <a16:creationId xmlns:a16="http://schemas.microsoft.com/office/drawing/2014/main" id="{915EBEF2-85A2-449F-9D82-D68B166CC5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4073" y="3111499"/>
            <a:ext cx="6461343" cy="3262583"/>
          </a:xfrm>
        </p:spPr>
        <p:txBody>
          <a:bodyPr/>
          <a:lstStyle>
            <a:lvl1pPr marL="0" indent="0">
              <a:lnSpc>
                <a:spcPct val="101000"/>
              </a:lnSpc>
              <a:buClr>
                <a:schemeClr val="bg1"/>
              </a:buClr>
              <a:buFont typeface="Calibri" panose="020F050202020403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180612" indent="0">
              <a:buNone/>
              <a:defRPr sz="1000">
                <a:solidFill>
                  <a:srgbClr val="262626"/>
                </a:solidFill>
              </a:defRPr>
            </a:lvl2pPr>
            <a:lvl3pPr marL="359750" indent="0">
              <a:buNone/>
              <a:defRPr sz="1000">
                <a:solidFill>
                  <a:srgbClr val="262626"/>
                </a:solidFill>
              </a:defRPr>
            </a:lvl3pPr>
            <a:lvl4pPr marL="540000" indent="0">
              <a:buNone/>
              <a:defRPr sz="1000">
                <a:solidFill>
                  <a:srgbClr val="262626"/>
                </a:solidFill>
              </a:defRPr>
            </a:lvl4pPr>
            <a:lvl5pPr>
              <a:buNone/>
              <a:defRPr sz="1000">
                <a:solidFill>
                  <a:srgbClr val="262626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277413" y="6511576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590330" y="6511576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9873C9-BF5D-4A9A-BB31-45BBB7BABAF7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58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a-DK" sz="1400" noProof="0" err="1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6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10727439" y="546409"/>
            <a:ext cx="1158567" cy="367990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/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1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7439" y="209940"/>
            <a:ext cx="1158567" cy="336469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073" y="209943"/>
            <a:ext cx="6461345" cy="1910957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/>
            </a:lvl1pPr>
          </a:lstStyle>
          <a:p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85" y="6374086"/>
            <a:ext cx="1123418" cy="216562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idx="16" hasCustomPrompt="1"/>
          </p:nvPr>
        </p:nvSpPr>
        <p:spPr>
          <a:xfrm>
            <a:off x="264072" y="3060701"/>
            <a:ext cx="6461343" cy="33133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  <p:sp>
        <p:nvSpPr>
          <p:cNvPr id="21" name="Text Placeholder 2"/>
          <p:cNvSpPr>
            <a:spLocks noGrp="1"/>
          </p:cNvSpPr>
          <p:nvPr>
            <p:ph idx="17" hasCustomPrompt="1"/>
          </p:nvPr>
        </p:nvSpPr>
        <p:spPr>
          <a:xfrm>
            <a:off x="264073" y="2140343"/>
            <a:ext cx="6461343" cy="6536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>
                <a:solidFill>
                  <a:srgbClr val="00464B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  <a:endParaRPr lang="en-GB" noProof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5B810EC0-7013-4FD0-B2E5-B11B2BB7FF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9487" y="0"/>
            <a:ext cx="3431957" cy="6861600"/>
          </a:xfrm>
          <a:solidFill>
            <a:schemeClr val="bg2"/>
          </a:solidFill>
        </p:spPr>
        <p:txBody>
          <a:bodyPr vert="horz" lIns="2160000" tIns="360000" rIns="360000" bIns="360000" rtlCol="0" anchor="b" anchorCtr="0">
            <a:noAutofit/>
          </a:bodyPr>
          <a:lstStyle>
            <a:lvl1pPr marL="0" indent="0">
              <a:buNone/>
              <a:defRPr lang="en-GB" sz="1600" dirty="0"/>
            </a:lvl1pPr>
          </a:lstStyle>
          <a:p>
            <a:pPr marL="180000" lvl="0" indent="-180000" algn="r"/>
            <a:r>
              <a:rPr lang="en-GB"/>
              <a:t>Click grey background to insert dark/light picture using the Insert tab, Pictures or </a:t>
            </a:r>
            <a:r>
              <a:rPr lang="en-GB" err="1"/>
              <a:t>Templafy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264072" y="6522574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rgbClr val="00464B"/>
                </a:solidFill>
              </a:rPr>
              <a:t>Page</a:t>
            </a:r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546167" y="6522574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rgbClr val="00464B"/>
                </a:solidFill>
              </a:rPr>
              <a:pPr/>
              <a:t>‹#›</a:t>
            </a:fld>
            <a:endParaRPr lang="en-GB">
              <a:solidFill>
                <a:srgbClr val="0046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51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3306" y="1138631"/>
            <a:ext cx="6278693" cy="400922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7" name="Date_DateCustomA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 cap="all" baseline="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11. april 2018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16412-7248-4B13-8230-2389B93D21F9}"/>
              </a:ext>
            </a:extLst>
          </p:cNvPr>
          <p:cNvSpPr txBox="1"/>
          <p:nvPr userDrawn="1"/>
        </p:nvSpPr>
        <p:spPr>
          <a:xfrm>
            <a:off x="1744824" y="762689"/>
            <a:ext cx="3442996" cy="783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3000"/>
              </a:lnSpc>
              <a:spcBef>
                <a:spcPct val="0"/>
              </a:spcBef>
              <a:buNone/>
              <a:defRPr sz="3200" cap="all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88000"/>
              </a:lnSpc>
            </a:pPr>
            <a:r>
              <a:rPr lang="en-GB" sz="7300" b="1" cap="none" dirty="0">
                <a:solidFill>
                  <a:srgbClr val="00464B"/>
                </a:solidFill>
              </a:rPr>
              <a:t>Agenda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7364" y="1907410"/>
            <a:ext cx="6264636" cy="2898775"/>
          </a:xfrm>
        </p:spPr>
        <p:txBody>
          <a:bodyPr/>
          <a:lstStyle>
            <a:lvl1pPr>
              <a:defRPr>
                <a:solidFill>
                  <a:srgbClr val="00464B"/>
                </a:solidFill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2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5553306" y="432000"/>
            <a:ext cx="6278693" cy="549866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/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13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53306" y="277408"/>
            <a:ext cx="6278693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1907409"/>
            <a:ext cx="2840019" cy="4611725"/>
          </a:xfrm>
        </p:spPr>
        <p:txBody>
          <a:bodyPr/>
          <a:lstStyle>
            <a:lvl1pPr>
              <a:defRPr sz="3200" b="1">
                <a:solidFill>
                  <a:srgbClr val="00464B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64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6736" y="984656"/>
            <a:ext cx="2870165" cy="1411815"/>
          </a:xfrm>
        </p:spPr>
        <p:txBody>
          <a:bodyPr/>
          <a:lstStyle>
            <a:lvl1pPr>
              <a:defRPr b="1"/>
            </a:lvl1pPr>
          </a:lstStyle>
          <a:p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25220" y="2879999"/>
            <a:ext cx="2870165" cy="322222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5B810EC0-7013-4FD0-B2E5-B11B2BB7FF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92463" y="0"/>
            <a:ext cx="7047192" cy="6861600"/>
          </a:xfrm>
          <a:solidFill>
            <a:schemeClr val="bg2"/>
          </a:solidFill>
        </p:spPr>
        <p:txBody>
          <a:bodyPr vert="horz" lIns="2160000" tIns="360000" rIns="360000" bIns="360000" rtlCol="0" anchor="b" anchorCtr="0">
            <a:noAutofit/>
          </a:bodyPr>
          <a:lstStyle>
            <a:lvl1pPr marL="0" indent="0">
              <a:buNone/>
              <a:defRPr lang="en-GB" sz="1600" dirty="0"/>
            </a:lvl1pPr>
          </a:lstStyle>
          <a:p>
            <a:pPr marL="180000" lvl="0" indent="-180000" algn="r"/>
            <a:r>
              <a:rPr lang="en-GB"/>
              <a:t>Click grey background to insert dark/light picture using the Insert tab, Pictures or </a:t>
            </a:r>
            <a:r>
              <a:rPr lang="en-GB" err="1"/>
              <a:t>Templafy</a:t>
            </a:r>
            <a:endParaRPr lang="en-GB"/>
          </a:p>
        </p:txBody>
      </p:sp>
      <p:sp>
        <p:nvSpPr>
          <p:cNvPr id="8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2034136" y="442592"/>
            <a:ext cx="2861249" cy="3382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9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4136" y="288000"/>
            <a:ext cx="2861249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33FFCB1-C885-47C0-95F5-F3F5E1C824C5}"/>
              </a:ext>
            </a:extLst>
          </p:cNvPr>
          <p:cNvSpPr txBox="1">
            <a:spLocks/>
          </p:cNvSpPr>
          <p:nvPr userDrawn="1"/>
        </p:nvSpPr>
        <p:spPr>
          <a:xfrm>
            <a:off x="668430" y="292142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rgbClr val="00464B"/>
                </a:solidFill>
              </a:rPr>
              <a:pPr/>
              <a:t>‹#›</a:t>
            </a:fld>
            <a:endParaRPr lang="en-GB">
              <a:solidFill>
                <a:srgbClr val="0046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93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220" y="1007999"/>
            <a:ext cx="2870165" cy="1411815"/>
          </a:xfrm>
        </p:spPr>
        <p:txBody>
          <a:bodyPr/>
          <a:lstStyle>
            <a:lvl1pPr>
              <a:defRPr b="1"/>
            </a:lvl1pPr>
          </a:lstStyle>
          <a:p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20" y="2881403"/>
            <a:ext cx="2870165" cy="318486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467230" y="1007999"/>
            <a:ext cx="6453424" cy="5058264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/>
            </a:lvl1pPr>
            <a:lvl2pPr marL="180612" indent="0">
              <a:buFontTx/>
              <a:buNone/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2034136" y="442592"/>
            <a:ext cx="2861249" cy="3382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9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4136" y="288000"/>
            <a:ext cx="2861249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23DFA71-CBA8-43B8-801F-30EE5B735C0B}"/>
              </a:ext>
            </a:extLst>
          </p:cNvPr>
          <p:cNvSpPr txBox="1">
            <a:spLocks/>
          </p:cNvSpPr>
          <p:nvPr userDrawn="1"/>
        </p:nvSpPr>
        <p:spPr>
          <a:xfrm>
            <a:off x="668430" y="292142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rgbClr val="00464B"/>
                </a:solidFill>
              </a:rPr>
              <a:pPr/>
              <a:t>‹#›</a:t>
            </a:fld>
            <a:endParaRPr lang="en-GB">
              <a:solidFill>
                <a:srgbClr val="0046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75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2034136" y="442592"/>
            <a:ext cx="2861249" cy="3382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4136" y="288000"/>
            <a:ext cx="2861249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4A654-7083-4BA5-A1D1-8F7CD8763AC4}"/>
              </a:ext>
            </a:extLst>
          </p:cNvPr>
          <p:cNvSpPr txBox="1">
            <a:spLocks/>
          </p:cNvSpPr>
          <p:nvPr userDrawn="1"/>
        </p:nvSpPr>
        <p:spPr>
          <a:xfrm>
            <a:off x="668430" y="292142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rgbClr val="00464B"/>
                </a:solidFill>
              </a:rPr>
              <a:pPr/>
              <a:t>‹#›</a:t>
            </a:fld>
            <a:endParaRPr lang="en-GB">
              <a:solidFill>
                <a:srgbClr val="0046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1184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"/>
          <p:cNvSpPr txBox="1"/>
          <p:nvPr userDrawn="1"/>
        </p:nvSpPr>
        <p:spPr>
          <a:xfrm>
            <a:off x="360000" y="779718"/>
            <a:ext cx="11289073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USER GUIDE – DELETE BEFORE USE</a:t>
            </a:r>
            <a:endParaRPr lang="en-GB" sz="14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364006" y="1833789"/>
            <a:ext cx="216079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Use text</a:t>
            </a:r>
            <a:r>
              <a:rPr lang="en-GB" sz="1000" b="1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styles</a:t>
            </a:r>
            <a:endParaRPr lang="en-GB" sz="1000" b="1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GB" altLang="da-DK" sz="900" b="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Use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Home tab</a:t>
            </a:r>
            <a:endParaRPr lang="en-GB" altLang="da-DK" sz="900" b="0" strike="sngStrike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altLang="da-DK" sz="90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New Slide </a:t>
            </a:r>
            <a:r>
              <a:rPr lang="en-GB" altLang="da-DK" sz="90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menu to insert new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altLang="da-DK" sz="90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Choose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Layout</a:t>
            </a:r>
            <a:r>
              <a:rPr lang="en-GB" altLang="da-DK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to change an appropriate layout from the </a:t>
            </a:r>
            <a:br>
              <a:rPr lang="en-GB" altLang="da-DK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strike="noStrike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drop down</a:t>
            </a:r>
            <a:r>
              <a:rPr lang="en-GB" altLang="da-DK" sz="900" strike="noStrike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menu 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900" b="1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239110" y="1833789"/>
            <a:ext cx="2160798" cy="30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On slides with picture placeholder,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click on the icon or grey background or placeholder and choose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Insert. 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If using Templafy you can choose your images from the Templafy library. 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Change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dragging the corners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792894" y="1815926"/>
            <a:ext cx="2160798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Change slide number, </a:t>
            </a:r>
            <a:b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date and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Do this at the very end, so you get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all the corrections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Insert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Header and Footer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if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only used on one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To view drawing 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tab, set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tick mark next to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for quick </a:t>
            </a:r>
            <a:b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viewing of guides</a:t>
            </a: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6743" y="1770263"/>
            <a:ext cx="549328" cy="285228"/>
          </a:xfrm>
          <a:prstGeom prst="rect">
            <a:avLst/>
          </a:prstGeom>
        </p:spPr>
      </p:pic>
      <p:pic>
        <p:nvPicPr>
          <p:cNvPr id="13" name="2 New pic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5655" y="3498741"/>
            <a:ext cx="324764" cy="578237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2645883" y="4256325"/>
            <a:ext cx="593368" cy="192211"/>
          </a:xfrm>
          <a:prstGeom prst="rect">
            <a:avLst/>
          </a:prstGeom>
        </p:spPr>
      </p:pic>
      <p:pic>
        <p:nvPicPr>
          <p:cNvPr id="19" name="4 Reset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16743" y="4920332"/>
            <a:ext cx="492452" cy="200416"/>
          </a:xfrm>
          <a:prstGeom prst="rect">
            <a:avLst/>
          </a:prstGeom>
        </p:spPr>
      </p:pic>
      <p:pic>
        <p:nvPicPr>
          <p:cNvPr id="5" name="5 Insert pictur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01251" y="1855922"/>
            <a:ext cx="262151" cy="256054"/>
          </a:xfrm>
          <a:prstGeom prst="rect">
            <a:avLst/>
          </a:prstGeom>
        </p:spPr>
      </p:pic>
      <p:pic>
        <p:nvPicPr>
          <p:cNvPr id="23" name="6 Crop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63626" y="3069330"/>
            <a:ext cx="337400" cy="321707"/>
          </a:xfrm>
          <a:prstGeom prst="rect">
            <a:avLst/>
          </a:prstGeom>
        </p:spPr>
      </p:pic>
      <p:pic>
        <p:nvPicPr>
          <p:cNvPr id="2" name="7 Scale pictur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19326" y="3603503"/>
            <a:ext cx="359695" cy="335309"/>
          </a:xfrm>
          <a:prstGeom prst="rect">
            <a:avLst/>
          </a:prstGeom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1CAAAE92-1740-4B73-A652-71757B94670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4006" y="4906277"/>
            <a:ext cx="216079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Home tab</a:t>
            </a:r>
            <a:endParaRPr lang="en-GB" altLang="da-DK" sz="900" strike="sngStrike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2.</a:t>
            </a:r>
            <a:r>
              <a:rPr lang="en-GB" altLang="da-DK" sz="90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Click the </a:t>
            </a:r>
            <a:r>
              <a:rPr lang="en-GB" altLang="da-DK" sz="900" b="1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sz="900" b="1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noProof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A19C6-FCB1-4EBF-8B3E-0DBAFB7BD3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6368" t="5950"/>
          <a:stretch/>
        </p:blipFill>
        <p:spPr>
          <a:xfrm>
            <a:off x="2616743" y="2187499"/>
            <a:ext cx="879296" cy="105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6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156314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3303455"/>
            <a:ext cx="11473921" cy="26745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7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8980583" y="442592"/>
            <a:ext cx="2861249" cy="1819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0583" y="288000"/>
            <a:ext cx="2861249" cy="1545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2844435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44504" y="965772"/>
            <a:ext cx="12279086" cy="1981758"/>
          </a:xfrm>
          <a:prstGeom prst="rect">
            <a:avLst/>
          </a:prstGeom>
          <a:solidFill>
            <a:srgbClr val="004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a-DK" sz="14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3303455"/>
            <a:ext cx="11473921" cy="26745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7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8980583" y="442592"/>
            <a:ext cx="2861249" cy="1819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0583" y="288000"/>
            <a:ext cx="2861249" cy="1545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8674110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559672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127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000" y="1007999"/>
            <a:ext cx="6624000" cy="1411815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15. maj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9766" y="6425405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all" spc="20" baseline="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111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a-DK" sz="14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3306" y="1138631"/>
            <a:ext cx="6278693" cy="4009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Date_DateCustomA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 cap="all" baseline="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11. april 2018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16412-7248-4B13-8230-2389B93D21F9}"/>
              </a:ext>
            </a:extLst>
          </p:cNvPr>
          <p:cNvSpPr txBox="1"/>
          <p:nvPr userDrawn="1"/>
        </p:nvSpPr>
        <p:spPr>
          <a:xfrm>
            <a:off x="1744824" y="762689"/>
            <a:ext cx="3442996" cy="783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3000"/>
              </a:lnSpc>
              <a:spcBef>
                <a:spcPct val="0"/>
              </a:spcBef>
              <a:buNone/>
              <a:defRPr sz="3200" cap="all" spc="2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88000"/>
              </a:lnSpc>
            </a:pPr>
            <a:r>
              <a:rPr lang="en-GB" sz="7300" b="1" cap="none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7364" y="1907410"/>
            <a:ext cx="6264636" cy="2898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749512" y="-178850"/>
            <a:ext cx="3114" cy="725210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5179882" y="-178850"/>
            <a:ext cx="3113" cy="725210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8" y="6374082"/>
            <a:ext cx="1123419" cy="216562"/>
          </a:xfrm>
          <a:prstGeom prst="rect">
            <a:avLst/>
          </a:prstGeom>
        </p:spPr>
      </p:pic>
      <p:sp>
        <p:nvSpPr>
          <p:cNvPr id="17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5553306" y="432000"/>
            <a:ext cx="6278693" cy="549866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1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53306" y="277408"/>
            <a:ext cx="6278693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1907409"/>
            <a:ext cx="2840019" cy="4611725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21652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26. marts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F12F33-840A-408C-BA88-B28D3DEA755A}"/>
              </a:ext>
            </a:extLst>
          </p:cNvPr>
          <p:cNvSpPr/>
          <p:nvPr userDrawn="1"/>
        </p:nvSpPr>
        <p:spPr>
          <a:xfrm>
            <a:off x="192504" y="5694947"/>
            <a:ext cx="3368842" cy="1050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14B1F5-6929-4A52-9572-1BBB4D6CD5D0}"/>
              </a:ext>
            </a:extLst>
          </p:cNvPr>
          <p:cNvSpPr/>
          <p:nvPr userDrawn="1"/>
        </p:nvSpPr>
        <p:spPr>
          <a:xfrm>
            <a:off x="0" y="112295"/>
            <a:ext cx="12192000" cy="5582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</p:spTree>
    <p:extLst>
      <p:ext uri="{BB962C8B-B14F-4D97-AF65-F5344CB8AC3E}">
        <p14:creationId xmlns:p14="http://schemas.microsoft.com/office/powerpoint/2010/main" val="1311305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84560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000" y="1007999"/>
            <a:ext cx="6624000" cy="1411815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15. maj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9766" y="6425405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all" spc="20" baseline="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7527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3303455"/>
            <a:ext cx="11473921" cy="26745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  <p:sp>
        <p:nvSpPr>
          <p:cNvPr id="7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8980583" y="442592"/>
            <a:ext cx="2861249" cy="1819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0583" y="288000"/>
            <a:ext cx="2861249" cy="1545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3BF4DB-A741-44DC-975F-BF74337B873A}"/>
              </a:ext>
            </a:extLst>
          </p:cNvPr>
          <p:cNvSpPr/>
          <p:nvPr userDrawn="1"/>
        </p:nvSpPr>
        <p:spPr>
          <a:xfrm>
            <a:off x="195943" y="114300"/>
            <a:ext cx="2041071" cy="636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</p:spTree>
    <p:extLst>
      <p:ext uri="{BB962C8B-B14F-4D97-AF65-F5344CB8AC3E}">
        <p14:creationId xmlns:p14="http://schemas.microsoft.com/office/powerpoint/2010/main" val="21709489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4F758A-2490-4102-881E-D89F4BD4D906}"/>
              </a:ext>
            </a:extLst>
          </p:cNvPr>
          <p:cNvSpPr/>
          <p:nvPr userDrawn="1"/>
        </p:nvSpPr>
        <p:spPr>
          <a:xfrm>
            <a:off x="1763762" y="0"/>
            <a:ext cx="3419233" cy="6857999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>
              <a:solidFill>
                <a:srgbClr val="00464B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957199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rgbClr val="00464B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36976" y="442592"/>
            <a:ext cx="2869706" cy="399889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3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6976" y="288000"/>
            <a:ext cx="2869706" cy="154592"/>
          </a:xfrm>
          <a:noFill/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8693287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26. marts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F12F33-840A-408C-BA88-B28D3DEA755A}"/>
              </a:ext>
            </a:extLst>
          </p:cNvPr>
          <p:cNvSpPr/>
          <p:nvPr userDrawn="1"/>
        </p:nvSpPr>
        <p:spPr>
          <a:xfrm>
            <a:off x="192504" y="5694947"/>
            <a:ext cx="3368842" cy="1050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14B1F5-6929-4A52-9572-1BBB4D6CD5D0}"/>
              </a:ext>
            </a:extLst>
          </p:cNvPr>
          <p:cNvSpPr/>
          <p:nvPr userDrawn="1"/>
        </p:nvSpPr>
        <p:spPr>
          <a:xfrm>
            <a:off x="0" y="112295"/>
            <a:ext cx="12192000" cy="5582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</p:spTree>
    <p:extLst>
      <p:ext uri="{BB962C8B-B14F-4D97-AF65-F5344CB8AC3E}">
        <p14:creationId xmlns:p14="http://schemas.microsoft.com/office/powerpoint/2010/main" val="23013303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2034136" y="442592"/>
            <a:ext cx="2861249" cy="3382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4136" y="288000"/>
            <a:ext cx="2861249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9367952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257356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8023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3303455"/>
            <a:ext cx="11473921" cy="26745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  <p:sp>
        <p:nvSpPr>
          <p:cNvPr id="7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8980583" y="442592"/>
            <a:ext cx="2861249" cy="1819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0583" y="288000"/>
            <a:ext cx="2861249" cy="1545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3BF4DB-A741-44DC-975F-BF74337B873A}"/>
              </a:ext>
            </a:extLst>
          </p:cNvPr>
          <p:cNvSpPr/>
          <p:nvPr userDrawn="1"/>
        </p:nvSpPr>
        <p:spPr>
          <a:xfrm>
            <a:off x="195943" y="114300"/>
            <a:ext cx="2041071" cy="636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</p:spTree>
    <p:extLst>
      <p:ext uri="{BB962C8B-B14F-4D97-AF65-F5344CB8AC3E}">
        <p14:creationId xmlns:p14="http://schemas.microsoft.com/office/powerpoint/2010/main" val="236446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D81AAE0-3B16-4F9A-A1F4-26FC826C23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2"/>
          </a:solidFill>
        </p:spPr>
        <p:txBody>
          <a:bodyPr vert="horz" lIns="7200000" tIns="360000" rIns="360000" bIns="360000" rtlCol="0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1600" dirty="0"/>
            </a:lvl1pPr>
          </a:lstStyle>
          <a:p>
            <a:pPr marL="180000" lvl="0" indent="-180000" algn="r"/>
            <a:r>
              <a:rPr lang="en-GB" dirty="0"/>
              <a:t>Click grey background to insert dark/light picture using the Insert tab, Pictures or </a:t>
            </a:r>
            <a:r>
              <a:rPr lang="en-GB" dirty="0" err="1"/>
              <a:t>Templafy</a:t>
            </a:r>
            <a:endParaRPr lang="en-GB" dirty="0"/>
          </a:p>
          <a:p>
            <a:pPr marL="180000" lvl="0" indent="-180000" algn="r"/>
            <a:endParaRPr lang="en-GB" dirty="0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294819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Title 1">
            <a:extLst>
              <a:ext uri="{FF2B5EF4-FFF2-40B4-BE49-F238E27FC236}">
                <a16:creationId xmlns:a16="http://schemas.microsoft.com/office/drawing/2014/main" id="{61902287-558B-4219-90BC-3FAB6D0A892F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-1" y="6911999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77" name="Slide Number Placeholder 5">
            <a:extLst>
              <a:ext uri="{FF2B5EF4-FFF2-40B4-BE49-F238E27FC236}">
                <a16:creationId xmlns:a16="http://schemas.microsoft.com/office/drawing/2014/main" id="{8DAE96FB-8DEA-4F8C-A1A3-0CAAF502FF8F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-1" y="6911999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09943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/>
            </a:lvl1pPr>
          </a:lstStyle>
          <a:p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3" y="5759773"/>
            <a:ext cx="1147416" cy="846637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1749512" y="-178850"/>
            <a:ext cx="3114" cy="7252108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5179882" y="-178850"/>
            <a:ext cx="3113" cy="7252108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2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209943"/>
            <a:ext cx="2840019" cy="6396467"/>
          </a:xfrm>
        </p:spPr>
        <p:txBody>
          <a:bodyPr/>
          <a:lstStyle>
            <a:lvl1pPr>
              <a:defRPr sz="3200" b="1">
                <a:solidFill>
                  <a:srgbClr val="00464B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24251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4F758A-2490-4102-881E-D89F4BD4D906}"/>
              </a:ext>
            </a:extLst>
          </p:cNvPr>
          <p:cNvSpPr/>
          <p:nvPr userDrawn="1"/>
        </p:nvSpPr>
        <p:spPr>
          <a:xfrm>
            <a:off x="1763762" y="0"/>
            <a:ext cx="3419233" cy="6857999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>
              <a:solidFill>
                <a:srgbClr val="00464B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0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957199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rgbClr val="00464B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36976" y="442592"/>
            <a:ext cx="2869706" cy="399889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3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6976" y="288000"/>
            <a:ext cx="2869706" cy="154592"/>
          </a:xfrm>
          <a:noFill/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1279930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26. marts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F12F33-840A-408C-BA88-B28D3DEA755A}"/>
              </a:ext>
            </a:extLst>
          </p:cNvPr>
          <p:cNvSpPr/>
          <p:nvPr userDrawn="1"/>
        </p:nvSpPr>
        <p:spPr>
          <a:xfrm>
            <a:off x="192504" y="5694947"/>
            <a:ext cx="3368842" cy="1050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14B1F5-6929-4A52-9572-1BBB4D6CD5D0}"/>
              </a:ext>
            </a:extLst>
          </p:cNvPr>
          <p:cNvSpPr/>
          <p:nvPr userDrawn="1"/>
        </p:nvSpPr>
        <p:spPr>
          <a:xfrm>
            <a:off x="0" y="112295"/>
            <a:ext cx="12192000" cy="5582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</p:spTree>
    <p:extLst>
      <p:ext uri="{BB962C8B-B14F-4D97-AF65-F5344CB8AC3E}">
        <p14:creationId xmlns:p14="http://schemas.microsoft.com/office/powerpoint/2010/main" val="8476902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025666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623094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67195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465847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000" y="1007999"/>
            <a:ext cx="6624000" cy="1411815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15. maj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9766" y="6425405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all" spc="20" baseline="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9409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3303455"/>
            <a:ext cx="11473921" cy="26745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  <p:sp>
        <p:nvSpPr>
          <p:cNvPr id="7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8980583" y="442592"/>
            <a:ext cx="2861249" cy="1819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0583" y="288000"/>
            <a:ext cx="2861249" cy="1545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3BF4DB-A741-44DC-975F-BF74337B873A}"/>
              </a:ext>
            </a:extLst>
          </p:cNvPr>
          <p:cNvSpPr/>
          <p:nvPr userDrawn="1"/>
        </p:nvSpPr>
        <p:spPr>
          <a:xfrm>
            <a:off x="195943" y="114300"/>
            <a:ext cx="2041071" cy="636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</p:spTree>
    <p:extLst>
      <p:ext uri="{BB962C8B-B14F-4D97-AF65-F5344CB8AC3E}">
        <p14:creationId xmlns:p14="http://schemas.microsoft.com/office/powerpoint/2010/main" val="3563527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4F758A-2490-4102-881E-D89F4BD4D906}"/>
              </a:ext>
            </a:extLst>
          </p:cNvPr>
          <p:cNvSpPr/>
          <p:nvPr userDrawn="1"/>
        </p:nvSpPr>
        <p:spPr>
          <a:xfrm>
            <a:off x="1763762" y="0"/>
            <a:ext cx="3419233" cy="6857999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>
              <a:solidFill>
                <a:srgbClr val="00464B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0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957199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rgbClr val="00464B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36976" y="442592"/>
            <a:ext cx="2869706" cy="399889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3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6976" y="288000"/>
            <a:ext cx="2869706" cy="154592"/>
          </a:xfrm>
          <a:noFill/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9723819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26. marts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F12F33-840A-408C-BA88-B28D3DEA755A}"/>
              </a:ext>
            </a:extLst>
          </p:cNvPr>
          <p:cNvSpPr/>
          <p:nvPr userDrawn="1"/>
        </p:nvSpPr>
        <p:spPr>
          <a:xfrm>
            <a:off x="192504" y="5694947"/>
            <a:ext cx="3368842" cy="1050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14B1F5-6929-4A52-9572-1BBB4D6CD5D0}"/>
              </a:ext>
            </a:extLst>
          </p:cNvPr>
          <p:cNvSpPr/>
          <p:nvPr userDrawn="1"/>
        </p:nvSpPr>
        <p:spPr>
          <a:xfrm>
            <a:off x="0" y="112295"/>
            <a:ext cx="12192000" cy="5582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</p:spTree>
    <p:extLst>
      <p:ext uri="{BB962C8B-B14F-4D97-AF65-F5344CB8AC3E}">
        <p14:creationId xmlns:p14="http://schemas.microsoft.com/office/powerpoint/2010/main" val="218316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D81AAE0-3B16-4F9A-A1F4-26FC826C23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2"/>
          </a:solidFill>
        </p:spPr>
        <p:txBody>
          <a:bodyPr vert="horz" lIns="7200000" tIns="360000" rIns="360000" bIns="360000" rtlCol="0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1600" dirty="0">
                <a:solidFill>
                  <a:schemeClr val="bg1"/>
                </a:solidFill>
              </a:defRPr>
            </a:lvl1pPr>
          </a:lstStyle>
          <a:p>
            <a:pPr marL="180000" lvl="0" indent="-180000" algn="r"/>
            <a:r>
              <a:rPr lang="en-GB" dirty="0"/>
              <a:t>Click grey background to insert dark/light picture using the Insert tab, Pictures or </a:t>
            </a:r>
            <a:r>
              <a:rPr lang="en-GB" dirty="0" err="1"/>
              <a:t>Templafy</a:t>
            </a:r>
            <a:endParaRPr lang="en-GB" dirty="0"/>
          </a:p>
          <a:p>
            <a:pPr marL="180000" lvl="0" indent="-180000" algn="r"/>
            <a:endParaRPr lang="en-GB" dirty="0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688138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Title 1">
            <a:extLst>
              <a:ext uri="{FF2B5EF4-FFF2-40B4-BE49-F238E27FC236}">
                <a16:creationId xmlns:a16="http://schemas.microsoft.com/office/drawing/2014/main" id="{61902287-558B-4219-90BC-3FAB6D0A892F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-1" y="6911999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7" name="Slide Number Placeholder 5">
            <a:extLst>
              <a:ext uri="{FF2B5EF4-FFF2-40B4-BE49-F238E27FC236}">
                <a16:creationId xmlns:a16="http://schemas.microsoft.com/office/drawing/2014/main" id="{8DAE96FB-8DEA-4F8C-A1A3-0CAAF502FF8F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-1" y="6911999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09943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6" y="5759773"/>
            <a:ext cx="1145450" cy="846637"/>
          </a:xfrm>
          <a:prstGeom prst="rect">
            <a:avLst/>
          </a:prstGeom>
        </p:spPr>
      </p:pic>
      <p:sp>
        <p:nvSpPr>
          <p:cNvPr id="13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15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3195" y="209943"/>
            <a:ext cx="2840019" cy="6396467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8112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2034136" y="442592"/>
            <a:ext cx="2861249" cy="3382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4136" y="288000"/>
            <a:ext cx="2861249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904311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656486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9619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000" y="1007999"/>
            <a:ext cx="6624000" cy="1411815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15. maj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9766" y="6425405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all" spc="20" baseline="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3566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26. marts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F12F33-840A-408C-BA88-B28D3DEA755A}"/>
              </a:ext>
            </a:extLst>
          </p:cNvPr>
          <p:cNvSpPr/>
          <p:nvPr userDrawn="1"/>
        </p:nvSpPr>
        <p:spPr>
          <a:xfrm>
            <a:off x="192504" y="5694947"/>
            <a:ext cx="3368842" cy="1050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14B1F5-6929-4A52-9572-1BBB4D6CD5D0}"/>
              </a:ext>
            </a:extLst>
          </p:cNvPr>
          <p:cNvSpPr/>
          <p:nvPr userDrawn="1"/>
        </p:nvSpPr>
        <p:spPr>
          <a:xfrm>
            <a:off x="0" y="112295"/>
            <a:ext cx="12192000" cy="5582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</p:spTree>
    <p:extLst>
      <p:ext uri="{BB962C8B-B14F-4D97-AF65-F5344CB8AC3E}">
        <p14:creationId xmlns:p14="http://schemas.microsoft.com/office/powerpoint/2010/main" val="32540546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9322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642557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27036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000" y="1007999"/>
            <a:ext cx="6624000" cy="1411815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15. maj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9766" y="6425405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all" spc="20" baseline="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3385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3303455"/>
            <a:ext cx="11473921" cy="26745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  <p:sp>
        <p:nvSpPr>
          <p:cNvPr id="7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8980583" y="442592"/>
            <a:ext cx="2861249" cy="1819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0583" y="288000"/>
            <a:ext cx="2861249" cy="1545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3BF4DB-A741-44DC-975F-BF74337B873A}"/>
              </a:ext>
            </a:extLst>
          </p:cNvPr>
          <p:cNvSpPr/>
          <p:nvPr userDrawn="1"/>
        </p:nvSpPr>
        <p:spPr>
          <a:xfrm>
            <a:off x="195943" y="114300"/>
            <a:ext cx="2041071" cy="636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</p:spTree>
    <p:extLst>
      <p:ext uri="{BB962C8B-B14F-4D97-AF65-F5344CB8AC3E}">
        <p14:creationId xmlns:p14="http://schemas.microsoft.com/office/powerpoint/2010/main" val="3151052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7708"/>
          <a:stretch/>
        </p:blipFill>
        <p:spPr>
          <a:xfrm>
            <a:off x="-60158" y="-72189"/>
            <a:ext cx="12344400" cy="6966284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9659695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think-cell Slide" r:id="rId6" imgW="344" imgH="345" progId="TCLayout.ActiveDocument.1">
                  <p:embed/>
                </p:oleObj>
              </mc:Choice>
              <mc:Fallback>
                <p:oleObj name="think-cell Slide" r:id="rId6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>
            <a:extLst>
              <a:ext uri="{FF2B5EF4-FFF2-40B4-BE49-F238E27FC236}">
                <a16:creationId xmlns:a16="http://schemas.microsoft.com/office/drawing/2014/main" id="{D7CD96B5-FCFC-49AA-8A05-4A24FB243D11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-1" y="6911999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50E6F54E-EFFC-4C3B-8B05-6930612675A0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-1" y="6911999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6" y="5759773"/>
            <a:ext cx="1145450" cy="846637"/>
          </a:xfrm>
          <a:prstGeom prst="rect">
            <a:avLst/>
          </a:prstGeom>
        </p:spPr>
      </p:pic>
      <p:sp>
        <p:nvSpPr>
          <p:cNvPr id="23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288000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314633" y="442592"/>
            <a:ext cx="1158567" cy="2880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 dirty="0"/>
              <a:t>Title</a:t>
            </a:r>
          </a:p>
        </p:txBody>
      </p:sp>
      <p:sp>
        <p:nvSpPr>
          <p:cNvPr id="19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633" y="288000"/>
            <a:ext cx="1158567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 dirty="0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9672BC-4328-41B7-A0E6-E928871F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59" y="288000"/>
            <a:ext cx="2840019" cy="6318410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rgbClr val="00464B"/>
                </a:solidFill>
              </a:defRPr>
            </a:lvl2pPr>
            <a:lvl3pPr>
              <a:defRPr>
                <a:solidFill>
                  <a:srgbClr val="00464B"/>
                </a:solidFill>
              </a:defRPr>
            </a:lvl3pPr>
            <a:lvl4pPr>
              <a:defRPr>
                <a:solidFill>
                  <a:srgbClr val="00464B"/>
                </a:solidFill>
              </a:defRPr>
            </a:lvl4pPr>
            <a:lvl5pPr>
              <a:defRPr>
                <a:solidFill>
                  <a:srgbClr val="00464B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29108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4F758A-2490-4102-881E-D89F4BD4D906}"/>
              </a:ext>
            </a:extLst>
          </p:cNvPr>
          <p:cNvSpPr/>
          <p:nvPr userDrawn="1"/>
        </p:nvSpPr>
        <p:spPr>
          <a:xfrm>
            <a:off x="1763762" y="0"/>
            <a:ext cx="3419233" cy="6857999"/>
          </a:xfrm>
          <a:prstGeom prst="rect">
            <a:avLst/>
          </a:prstGeom>
          <a:solidFill>
            <a:srgbClr val="00464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>
              <a:solidFill>
                <a:srgbClr val="00464B"/>
              </a:solidFill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8EB3D8-4280-4E06-9F11-F5EFEBC7D0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0" name="think-cell Slide" r:id="rId4" imgW="344" imgH="345" progId="TCLayout.ActiveDocument.1">
                  <p:embed/>
                </p:oleObj>
              </mc:Choice>
              <mc:Fallback>
                <p:oleObj name="think-cell Slide" r:id="rId4" imgW="344" imgH="3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8EB3D8-4280-4E06-9F11-F5EFEBC7D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CE1CD739-61DC-4D4C-AB39-49E4E791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09" y="957199"/>
            <a:ext cx="6461345" cy="2344800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7000" b="1" i="0" cap="none" baseline="0">
                <a:solidFill>
                  <a:srgbClr val="00464B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" name="FLD_Title"/>
          <p:cNvSpPr>
            <a:spLocks noGrp="1"/>
          </p:cNvSpPr>
          <p:nvPr>
            <p:ph type="subTitle" idx="1" hasCustomPrompt="1"/>
          </p:nvPr>
        </p:nvSpPr>
        <p:spPr>
          <a:xfrm>
            <a:off x="2036976" y="442592"/>
            <a:ext cx="2869706" cy="399889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chemeClr val="bg1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31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6976" y="288000"/>
            <a:ext cx="2869706" cy="154592"/>
          </a:xfrm>
          <a:noFill/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0660751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26. marts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F12F33-840A-408C-BA88-B28D3DEA755A}"/>
              </a:ext>
            </a:extLst>
          </p:cNvPr>
          <p:cNvSpPr/>
          <p:nvPr userDrawn="1"/>
        </p:nvSpPr>
        <p:spPr>
          <a:xfrm>
            <a:off x="192504" y="5694947"/>
            <a:ext cx="3368842" cy="1050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14B1F5-6929-4A52-9572-1BBB4D6CD5D0}"/>
              </a:ext>
            </a:extLst>
          </p:cNvPr>
          <p:cNvSpPr/>
          <p:nvPr userDrawn="1"/>
        </p:nvSpPr>
        <p:spPr>
          <a:xfrm>
            <a:off x="0" y="112295"/>
            <a:ext cx="12192000" cy="5582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</p:spTree>
    <p:extLst>
      <p:ext uri="{BB962C8B-B14F-4D97-AF65-F5344CB8AC3E}">
        <p14:creationId xmlns:p14="http://schemas.microsoft.com/office/powerpoint/2010/main" val="17823564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D_Title"/>
          <p:cNvSpPr>
            <a:spLocks noGrp="1"/>
          </p:cNvSpPr>
          <p:nvPr>
            <p:ph type="subTitle" idx="14" hasCustomPrompt="1"/>
          </p:nvPr>
        </p:nvSpPr>
        <p:spPr>
          <a:xfrm>
            <a:off x="2034136" y="442592"/>
            <a:ext cx="2861249" cy="3382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GB" sz="900" cap="none" spc="20" baseline="0" dirty="0">
                <a:solidFill>
                  <a:srgbClr val="00464B"/>
                </a:solidFill>
              </a:defRPr>
            </a:lvl1pPr>
            <a:lvl2pPr marL="180612" indent="0">
              <a:buNone/>
              <a:defRPr lang="en-GB" sz="1800" dirty="0">
                <a:solidFill>
                  <a:schemeClr val="tx1"/>
                </a:solidFill>
              </a:defRPr>
            </a:lvl2pPr>
            <a:lvl3pPr>
              <a:defRPr lang="en-GB" sz="1800" dirty="0">
                <a:solidFill>
                  <a:schemeClr val="tx1"/>
                </a:solidFill>
              </a:defRPr>
            </a:lvl3pPr>
            <a:lvl4pPr>
              <a:defRPr lang="en-GB" sz="1800" dirty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  <a:lvl6pPr>
              <a:defRPr lang="en-GB" dirty="0"/>
            </a:lvl6pPr>
            <a:lvl7pPr>
              <a:defRPr lang="en-GB" dirty="0"/>
            </a:lvl7pPr>
            <a:lvl8pPr>
              <a:defRPr lang="en-GB" dirty="0"/>
            </a:lvl8pPr>
            <a:lvl9pPr>
              <a:defRPr lang="en-GB" dirty="0"/>
            </a:lvl9pPr>
          </a:lstStyle>
          <a:p>
            <a:pPr marL="180000" lvl="0" indent="-180000"/>
            <a:r>
              <a:rPr lang="en-GB"/>
              <a:t>Title</a:t>
            </a:r>
          </a:p>
        </p:txBody>
      </p:sp>
      <p:sp>
        <p:nvSpPr>
          <p:cNvPr id="8" name="FLD_PresenterName">
            <a:extLst>
              <a:ext uri="{FF2B5EF4-FFF2-40B4-BE49-F238E27FC236}">
                <a16:creationId xmlns:a16="http://schemas.microsoft.com/office/drawing/2014/main" id="{B88DAD9B-6D9B-431F-B9B1-E33E54135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4136" y="288000"/>
            <a:ext cx="2861249" cy="154592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US" sz="900" cap="none" spc="20" baseline="0" smtClean="0">
                <a:solidFill>
                  <a:srgbClr val="00464B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7830221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sontal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Placeholder 2"/>
          <p:cNvSpPr>
            <a:spLocks noGrp="1"/>
          </p:cNvSpPr>
          <p:nvPr>
            <p:ph idx="16" hasCustomPrompt="1"/>
          </p:nvPr>
        </p:nvSpPr>
        <p:spPr>
          <a:xfrm>
            <a:off x="367911" y="1537855"/>
            <a:ext cx="11473921" cy="44401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348016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9531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000" y="1007999"/>
            <a:ext cx="6624000" cy="1411815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15. maj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9766" y="6425405"/>
            <a:ext cx="46645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all" spc="20" baseline="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5448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r>
              <a:rPr lang="en-GB"/>
              <a:t>26. marts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F12F33-840A-408C-BA88-B28D3DEA755A}"/>
              </a:ext>
            </a:extLst>
          </p:cNvPr>
          <p:cNvSpPr/>
          <p:nvPr userDrawn="1"/>
        </p:nvSpPr>
        <p:spPr>
          <a:xfrm>
            <a:off x="192504" y="5694947"/>
            <a:ext cx="3368842" cy="1050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14B1F5-6929-4A52-9572-1BBB4D6CD5D0}"/>
              </a:ext>
            </a:extLst>
          </p:cNvPr>
          <p:cNvSpPr/>
          <p:nvPr userDrawn="1"/>
        </p:nvSpPr>
        <p:spPr>
          <a:xfrm>
            <a:off x="0" y="112295"/>
            <a:ext cx="12192000" cy="5582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err="1"/>
          </a:p>
        </p:txBody>
      </p:sp>
    </p:spTree>
    <p:extLst>
      <p:ext uri="{BB962C8B-B14F-4D97-AF65-F5344CB8AC3E}">
        <p14:creationId xmlns:p14="http://schemas.microsoft.com/office/powerpoint/2010/main" val="7433665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2B91A-7559-49D0-A7F4-C9CEBC2D1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8164A-B2EB-4BF1-B5E0-A89CF2AB1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A0F42-E7A2-4679-A394-39EB0D0AB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008-5B42-4F67-9CE3-571F8633548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7D1E-7638-42F5-8798-B85F4BD0E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71752-6830-41A6-8F34-5EC34FDB8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F950-86DD-4812-8283-F846476EA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016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69B6-23C1-4729-9597-B4BD48B6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B3E2A-26D7-4EE1-A535-C72030F59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DC151-136A-4E46-A611-ADD9023CB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008-5B42-4F67-9CE3-571F8633548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AF06A-F25D-40F0-ACC9-DE602B4F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AAD2A-A8A9-4066-9F0C-746973244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F950-86DD-4812-8283-F846476EA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10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054CC-2747-42B2-8420-7560C559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CF55C-5529-435B-9426-47DDB6BBB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E7310-9A09-4285-8A9B-C38DAC0A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0008-5B42-4F67-9CE3-571F8633548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DB31F-8CD7-458D-B29A-FEC7FA90B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59148-A926-4164-AAB4-58566A76B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F950-86DD-4812-8283-F846476EA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1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52.v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10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oleObject" Target="../embeddings/oleObject50.bin"/><Relationship Id="rId5" Type="http://schemas.openxmlformats.org/officeDocument/2006/relationships/slideLayout" Target="../slideLayouts/slideLayout79.xml"/><Relationship Id="rId10" Type="http://schemas.openxmlformats.org/officeDocument/2006/relationships/tags" Target="../tags/tag72.xml"/><Relationship Id="rId4" Type="http://schemas.openxmlformats.org/officeDocument/2006/relationships/slideLayout" Target="../slideLayouts/slideLayout78.xml"/><Relationship Id="rId9" Type="http://schemas.openxmlformats.org/officeDocument/2006/relationships/tags" Target="../tags/tag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3" Type="http://schemas.openxmlformats.org/officeDocument/2006/relationships/slideLayout" Target="../slideLayouts/slideLayout83.xml"/><Relationship Id="rId7" Type="http://schemas.openxmlformats.org/officeDocument/2006/relationships/tags" Target="../tags/tag74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vmlDrawing" Target="../drawings/vmlDrawing54.vml"/><Relationship Id="rId11" Type="http://schemas.openxmlformats.org/officeDocument/2006/relationships/image" Target="../media/image2.png"/><Relationship Id="rId5" Type="http://schemas.openxmlformats.org/officeDocument/2006/relationships/theme" Target="../theme/theme11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84.xml"/><Relationship Id="rId9" Type="http://schemas.openxmlformats.org/officeDocument/2006/relationships/oleObject" Target="../embeddings/oleObject52.bin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55.vml"/><Relationship Id="rId7" Type="http://schemas.openxmlformats.org/officeDocument/2006/relationships/image" Target="../media/image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3.bin"/><Relationship Id="rId4" Type="http://schemas.openxmlformats.org/officeDocument/2006/relationships/tags" Target="../tags/tag7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56.vml"/><Relationship Id="rId7" Type="http://schemas.openxmlformats.org/officeDocument/2006/relationships/image" Target="../media/image2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4.bin"/><Relationship Id="rId4" Type="http://schemas.openxmlformats.org/officeDocument/2006/relationships/tags" Target="../tags/tag7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57.v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9.xml"/><Relationship Id="rId7" Type="http://schemas.openxmlformats.org/officeDocument/2006/relationships/theme" Target="../theme/theme14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oleObject" Target="../embeddings/oleObject55.bin"/><Relationship Id="rId5" Type="http://schemas.openxmlformats.org/officeDocument/2006/relationships/slideLayout" Target="../slideLayouts/slideLayout91.xml"/><Relationship Id="rId10" Type="http://schemas.openxmlformats.org/officeDocument/2006/relationships/tags" Target="../tags/tag79.xml"/><Relationship Id="rId4" Type="http://schemas.openxmlformats.org/officeDocument/2006/relationships/slideLayout" Target="../slideLayouts/slideLayout90.xml"/><Relationship Id="rId9" Type="http://schemas.openxmlformats.org/officeDocument/2006/relationships/tags" Target="../tags/tag7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3" Type="http://schemas.openxmlformats.org/officeDocument/2006/relationships/slideLayout" Target="../slideLayouts/slideLayout95.xml"/><Relationship Id="rId7" Type="http://schemas.openxmlformats.org/officeDocument/2006/relationships/tags" Target="../tags/tag81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vmlDrawing" Target="../drawings/vmlDrawing59.vml"/><Relationship Id="rId11" Type="http://schemas.openxmlformats.org/officeDocument/2006/relationships/image" Target="../media/image2.png"/><Relationship Id="rId5" Type="http://schemas.openxmlformats.org/officeDocument/2006/relationships/theme" Target="../theme/theme1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96.xml"/><Relationship Id="rId9" Type="http://schemas.openxmlformats.org/officeDocument/2006/relationships/oleObject" Target="../embeddings/oleObject57.bin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heme" Target="../theme/theme17.xml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vmlDrawing" Target="../drawings/vmlDrawing60.vml"/><Relationship Id="rId9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3.v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4.xml"/><Relationship Id="rId7" Type="http://schemas.openxmlformats.org/officeDocument/2006/relationships/theme" Target="../theme/theme18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oleObject" Target="../embeddings/oleObject61.bin"/><Relationship Id="rId5" Type="http://schemas.openxmlformats.org/officeDocument/2006/relationships/slideLayout" Target="../slideLayouts/slideLayout116.xml"/><Relationship Id="rId10" Type="http://schemas.openxmlformats.org/officeDocument/2006/relationships/tags" Target="../tags/tag89.xml"/><Relationship Id="rId4" Type="http://schemas.openxmlformats.org/officeDocument/2006/relationships/slideLayout" Target="../slideLayouts/slideLayout115.xml"/><Relationship Id="rId9" Type="http://schemas.openxmlformats.org/officeDocument/2006/relationships/tags" Target="../tags/tag8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5.v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0.xml"/><Relationship Id="rId7" Type="http://schemas.openxmlformats.org/officeDocument/2006/relationships/theme" Target="../theme/theme19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oleObject" Target="../embeddings/oleObject61.bin"/><Relationship Id="rId5" Type="http://schemas.openxmlformats.org/officeDocument/2006/relationships/slideLayout" Target="../slideLayouts/slideLayout122.xml"/><Relationship Id="rId10" Type="http://schemas.openxmlformats.org/officeDocument/2006/relationships/tags" Target="../tags/tag92.xml"/><Relationship Id="rId4" Type="http://schemas.openxmlformats.org/officeDocument/2006/relationships/slideLayout" Target="../slideLayouts/slideLayout121.xml"/><Relationship Id="rId9" Type="http://schemas.openxmlformats.org/officeDocument/2006/relationships/tags" Target="../tags/tag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vmlDrawing" Target="../drawings/vmlDrawing22.v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oleObject" Target="../embeddings/oleObject22.bin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tags" Target="../tags/tag31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tags" Target="../tags/tag3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3" Type="http://schemas.openxmlformats.org/officeDocument/2006/relationships/slideLayout" Target="../slideLayouts/slideLayout126.xml"/><Relationship Id="rId7" Type="http://schemas.openxmlformats.org/officeDocument/2006/relationships/tags" Target="../tags/tag94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vmlDrawing" Target="../drawings/vmlDrawing67.vml"/><Relationship Id="rId11" Type="http://schemas.openxmlformats.org/officeDocument/2006/relationships/image" Target="../media/image2.png"/><Relationship Id="rId5" Type="http://schemas.openxmlformats.org/officeDocument/2006/relationships/theme" Target="../theme/theme20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27.xml"/><Relationship Id="rId9" Type="http://schemas.openxmlformats.org/officeDocument/2006/relationships/oleObject" Target="../embeddings/oleObject63.bin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theme" Target="../theme/theme21.xml"/><Relationship Id="rId5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3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68.vml"/><Relationship Id="rId7" Type="http://schemas.openxmlformats.org/officeDocument/2006/relationships/image" Target="../media/image2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4.bin"/><Relationship Id="rId4" Type="http://schemas.openxmlformats.org/officeDocument/2006/relationships/tags" Target="../tags/tag9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heme" Target="../theme/theme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oleObject" Target="../embeddings/oleObject43.bin"/><Relationship Id="rId5" Type="http://schemas.openxmlformats.org/officeDocument/2006/relationships/tags" Target="../tags/tag59.xml"/><Relationship Id="rId4" Type="http://schemas.openxmlformats.org/officeDocument/2006/relationships/vmlDrawing" Target="../drawings/vmlDrawing43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3" Type="http://schemas.openxmlformats.org/officeDocument/2006/relationships/slideLayout" Target="../slideLayouts/slideLayout59.xml"/><Relationship Id="rId7" Type="http://schemas.openxmlformats.org/officeDocument/2006/relationships/tags" Target="../tags/tag60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vmlDrawing" Target="../drawings/vmlDrawing44.vml"/><Relationship Id="rId11" Type="http://schemas.openxmlformats.org/officeDocument/2006/relationships/image" Target="../media/image2.png"/><Relationship Id="rId5" Type="http://schemas.openxmlformats.org/officeDocument/2006/relationships/theme" Target="../theme/theme4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60.xml"/><Relationship Id="rId9" Type="http://schemas.openxmlformats.org/officeDocument/2006/relationships/oleObject" Target="../embeddings/oleObject44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45.v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5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oleObject" Target="../embeddings/oleObject45.bin"/><Relationship Id="rId5" Type="http://schemas.openxmlformats.org/officeDocument/2006/relationships/slideLayout" Target="../slideLayouts/slideLayout65.xml"/><Relationship Id="rId10" Type="http://schemas.openxmlformats.org/officeDocument/2006/relationships/tags" Target="../tags/tag63.xml"/><Relationship Id="rId4" Type="http://schemas.openxmlformats.org/officeDocument/2006/relationships/slideLayout" Target="../slideLayouts/slideLayout64.xml"/><Relationship Id="rId9" Type="http://schemas.openxmlformats.org/officeDocument/2006/relationships/tags" Target="../tags/tag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slideLayout" Target="../slideLayouts/slideLayout69.xml"/><Relationship Id="rId7" Type="http://schemas.openxmlformats.org/officeDocument/2006/relationships/vmlDrawing" Target="../drawings/vmlDrawing47.v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1.xml"/><Relationship Id="rId10" Type="http://schemas.openxmlformats.org/officeDocument/2006/relationships/oleObject" Target="../embeddings/oleObject45.bin"/><Relationship Id="rId4" Type="http://schemas.openxmlformats.org/officeDocument/2006/relationships/slideLayout" Target="../slideLayouts/slideLayout70.xml"/><Relationship Id="rId9" Type="http://schemas.openxmlformats.org/officeDocument/2006/relationships/tags" Target="../tags/tag6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49.vml"/><Relationship Id="rId7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7.bin"/><Relationship Id="rId4" Type="http://schemas.openxmlformats.org/officeDocument/2006/relationships/tags" Target="../tags/tag6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50.vml"/><Relationship Id="rId7" Type="http://schemas.openxmlformats.org/officeDocument/2006/relationships/image" Target="../media/image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8.bin"/><Relationship Id="rId4" Type="http://schemas.openxmlformats.org/officeDocument/2006/relationships/tags" Target="../tags/tag6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51.vml"/><Relationship Id="rId7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9.bin"/><Relationship Id="rId4" Type="http://schemas.openxmlformats.org/officeDocument/2006/relationships/tags" Target="../tags/tag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6989420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think-cell Slide" r:id="rId31" imgW="344" imgH="345" progId="TCLayout.ActiveDocument.1">
                  <p:embed/>
                </p:oleObj>
              </mc:Choice>
              <mc:Fallback>
                <p:oleObj name="think-cell Slide" r:id="rId31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53306" y="1007999"/>
            <a:ext cx="6278693" cy="14118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53306" y="2879999"/>
            <a:ext cx="6278694" cy="34415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2025220" y="288000"/>
            <a:ext cx="2870165" cy="25841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none" spc="20" baseline="0">
                <a:solidFill>
                  <a:srgbClr val="00464B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58" r:id="rId2"/>
    <p:sldLayoutId id="2147483737" r:id="rId3"/>
    <p:sldLayoutId id="2147483777" r:id="rId4"/>
    <p:sldLayoutId id="2147483766" r:id="rId5"/>
    <p:sldLayoutId id="2147483783" r:id="rId6"/>
    <p:sldLayoutId id="2147483649" r:id="rId7"/>
    <p:sldLayoutId id="2147483782" r:id="rId8"/>
    <p:sldLayoutId id="2147483761" r:id="rId9"/>
    <p:sldLayoutId id="2147483774" r:id="rId10"/>
    <p:sldLayoutId id="2147483775" r:id="rId11"/>
    <p:sldLayoutId id="2147483776" r:id="rId12"/>
    <p:sldLayoutId id="2147483778" r:id="rId13"/>
    <p:sldLayoutId id="2147483757" r:id="rId14"/>
    <p:sldLayoutId id="2147483736" r:id="rId15"/>
    <p:sldLayoutId id="2147483768" r:id="rId16"/>
    <p:sldLayoutId id="2147483764" r:id="rId17"/>
    <p:sldLayoutId id="2147483765" r:id="rId18"/>
    <p:sldLayoutId id="2147483759" r:id="rId19"/>
    <p:sldLayoutId id="2147483779" r:id="rId20"/>
    <p:sldLayoutId id="2147483762" r:id="rId21"/>
    <p:sldLayoutId id="2147483763" r:id="rId22"/>
    <p:sldLayoutId id="2147483760" r:id="rId23"/>
    <p:sldLayoutId id="2147483721" r:id="rId24"/>
    <p:sldLayoutId id="2147483755" r:id="rId25"/>
    <p:sldLayoutId id="2147483667" r:id="rId26"/>
    <p:sldLayoutId id="2147484260" r:id="rId27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 userDrawn="1">
          <p15:clr>
            <a:srgbClr val="F26B43"/>
          </p15:clr>
        </p15:guide>
        <p15:guide id="2" orient="horz" pos="1523" userDrawn="1">
          <p15:clr>
            <a:srgbClr val="F26B43"/>
          </p15:clr>
        </p15:guide>
        <p15:guide id="3" orient="horz" pos="1814" userDrawn="1">
          <p15:clr>
            <a:srgbClr val="F26B43"/>
          </p15:clr>
        </p15:guide>
        <p15:guide id="4" orient="horz" pos="3639" userDrawn="1">
          <p15:clr>
            <a:srgbClr val="F26B43"/>
          </p15:clr>
        </p15:guide>
        <p15:guide id="5" pos="1451" userDrawn="1">
          <p15:clr>
            <a:srgbClr val="F26B43"/>
          </p15:clr>
        </p15:guide>
        <p15:guide id="6" pos="7453" userDrawn="1">
          <p15:clr>
            <a:srgbClr val="F26B43"/>
          </p15:clr>
        </p15:guide>
        <p15:guide id="7" orient="horz" userDrawn="1">
          <p15:clr>
            <a:srgbClr val="000000"/>
          </p15:clr>
        </p15:guide>
        <p15:guide id="8" pos="226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5681998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6" name="think-cell Slide" r:id="rId11" imgW="344" imgH="345" progId="TCLayout.ActiveDocument.1">
                  <p:embed/>
                </p:oleObj>
              </mc:Choice>
              <mc:Fallback>
                <p:oleObj name="think-cell Slide" r:id="rId11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BB4D664-32ED-4F37-AF01-A4ED73CE1D86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b="1" i="0" baseline="0" noProof="0" err="1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358793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7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3" r:id="rId2"/>
    <p:sldLayoutId id="2147484164" r:id="rId3"/>
    <p:sldLayoutId id="2147484165" r:id="rId4"/>
    <p:sldLayoutId id="2147484166" r:id="rId5"/>
    <p:sldLayoutId id="2147484167" r:id="rId6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13754235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4" name="think-cell Slide" r:id="rId9" imgW="344" imgH="345" progId="TCLayout.ActiveDocument.1">
                  <p:embed/>
                </p:oleObj>
              </mc:Choice>
              <mc:Fallback>
                <p:oleObj name="think-cell Slide" r:id="rId9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BB4D664-32ED-4F37-AF01-A4ED73CE1D86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b="1" i="0" baseline="0" noProof="0" err="1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358793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0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3" r:id="rId4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5943808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8" name="think-cell Slide" r:id="rId5" imgW="344" imgH="345" progId="TCLayout.ActiveDocument.1">
                  <p:embed/>
                </p:oleObj>
              </mc:Choice>
              <mc:Fallback>
                <p:oleObj name="think-cell Slide" r:id="rId5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358793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9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21260056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2" name="think-cell Slide" r:id="rId5" imgW="344" imgH="345" progId="TCLayout.ActiveDocument.1">
                  <p:embed/>
                </p:oleObj>
              </mc:Choice>
              <mc:Fallback>
                <p:oleObj name="think-cell Slide" r:id="rId5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358793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2315923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6" name="think-cell Slide" r:id="rId11" imgW="344" imgH="345" progId="TCLayout.ActiveDocument.1">
                  <p:embed/>
                </p:oleObj>
              </mc:Choice>
              <mc:Fallback>
                <p:oleObj name="think-cell Slide" r:id="rId11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BB4D664-32ED-4F37-AF01-A4ED73CE1D86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b="1" i="0" baseline="0" noProof="0" err="1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358793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4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7" r:id="rId2"/>
    <p:sldLayoutId id="2147484198" r:id="rId3"/>
    <p:sldLayoutId id="2147484199" r:id="rId4"/>
    <p:sldLayoutId id="2147484200" r:id="rId5"/>
    <p:sldLayoutId id="2147484201" r:id="rId6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1759675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4" name="think-cell Slide" r:id="rId9" imgW="344" imgH="345" progId="TCLayout.ActiveDocument.1">
                  <p:embed/>
                </p:oleObj>
              </mc:Choice>
              <mc:Fallback>
                <p:oleObj name="think-cell Slide" r:id="rId9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BB4D664-32ED-4F37-AF01-A4ED73CE1D86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b="1" i="0" baseline="0" noProof="0" err="1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358793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6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7" r:id="rId4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FA1C86-2BED-40AC-A44F-48378E402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4C91B-578F-4805-B9E8-19A238994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897EC-F61B-423C-AE43-64FFF06634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E0008-5B42-4F67-9CE3-571F8633548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E540A-8968-4967-8B57-4AE154D77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9D8C4-92F7-4F15-9926-16F49B9EA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6F950-86DD-4812-8283-F846476EA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0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  <p:sldLayoutId id="2147484222" r:id="rId12"/>
    <p:sldLayoutId id="21474842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031865551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8" name="think-cell Slide" r:id="rId7" imgW="344" imgH="345" progId="TCLayout.ActiveDocument.1">
                  <p:embed/>
                </p:oleObj>
              </mc:Choice>
              <mc:Fallback>
                <p:oleObj name="think-cell Slide" r:id="rId7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CADE3F08-4557-4327-ACD5-1E5E49BB5D39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05833" cy="10583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endParaRPr lang="en-GB" sz="3200" b="1" i="0" baseline="0" noProof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80" y="358794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6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</p:sldLayoutIdLst>
  <p:hf hdr="0"/>
  <p:txStyles>
    <p:titleStyle>
      <a:lvl1pPr algn="l" defTabSz="914446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9" indent="-180009" algn="l" defTabSz="914446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18" indent="-179397" algn="l" defTabSz="914446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77" indent="-180009" algn="l" defTabSz="914446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36" indent="-180009" algn="l" defTabSz="914446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83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46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46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46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46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46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4841281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0" name="think-cell Slide" r:id="rId11" imgW="344" imgH="345" progId="TCLayout.ActiveDocument.1">
                  <p:embed/>
                </p:oleObj>
              </mc:Choice>
              <mc:Fallback>
                <p:oleObj name="think-cell Slide" r:id="rId11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BB4D664-32ED-4F37-AF01-A4ED73CE1D86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b="1" i="0" baseline="0" noProof="0" err="1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358793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0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9" r:id="rId2"/>
    <p:sldLayoutId id="2147484230" r:id="rId3"/>
    <p:sldLayoutId id="2147484231" r:id="rId4"/>
    <p:sldLayoutId id="2147484232" r:id="rId5"/>
    <p:sldLayoutId id="2147484233" r:id="rId6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8535995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8" name="think-cell Slide" r:id="rId11" imgW="344" imgH="345" progId="TCLayout.ActiveDocument.1">
                  <p:embed/>
                </p:oleObj>
              </mc:Choice>
              <mc:Fallback>
                <p:oleObj name="think-cell Slide" r:id="rId11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BB4D664-32ED-4F37-AF01-A4ED73CE1D86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b="1" i="0" baseline="0" noProof="0" err="1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358793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4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8" r:id="rId2"/>
    <p:sldLayoutId id="2147484239" r:id="rId3"/>
    <p:sldLayoutId id="2147484240" r:id="rId4"/>
    <p:sldLayoutId id="2147484241" r:id="rId5"/>
    <p:sldLayoutId id="2147484250" r:id="rId6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think-cell Slide" r:id="rId32" imgW="344" imgH="345" progId="TCLayout.ActiveDocument.1">
                  <p:embed/>
                </p:oleObj>
              </mc:Choice>
              <mc:Fallback>
                <p:oleObj name="think-cell Slide" r:id="rId32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51D6924E-C263-4B87-BA8A-5DD9AFFEEF0A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b="0" i="0" baseline="0" noProof="0" err="1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04BA34-D450-4F97-8F98-AB3FAD9E550F}"/>
              </a:ext>
            </a:extLst>
          </p:cNvPr>
          <p:cNvSpPr txBox="1"/>
          <p:nvPr userDrawn="1"/>
        </p:nvSpPr>
        <p:spPr>
          <a:xfrm>
            <a:off x="359999" y="288000"/>
            <a:ext cx="1101903" cy="258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cap="none" spc="20" baseline="0">
                <a:solidFill>
                  <a:srgbClr val="00464B"/>
                </a:solidFill>
              </a:rPr>
              <a:t>Page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53306" y="1007999"/>
            <a:ext cx="6278693" cy="14118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53306" y="2879999"/>
            <a:ext cx="6278694" cy="34415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GB" noProof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2025220" y="288000"/>
            <a:ext cx="2870165" cy="25841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none" spc="20" baseline="0">
                <a:solidFill>
                  <a:srgbClr val="00464B"/>
                </a:solidFill>
              </a:defRPr>
            </a:lvl1pPr>
          </a:lstStyle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749512" y="-895"/>
            <a:ext cx="0" cy="6858001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182995" y="-895"/>
            <a:ext cx="0" cy="6858001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74C23-DFC3-4183-9C52-2C4BB7A06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94665-EF3D-4D28-A512-9C4BE288C88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308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  <p:sldLayoutId id="2147483945" r:id="rId25"/>
    <p:sldLayoutId id="2147483946" r:id="rId26"/>
    <p:sldLayoutId id="2147483947" r:id="rId27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3464833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6" name="think-cell Slide" r:id="rId9" imgW="344" imgH="345" progId="TCLayout.ActiveDocument.1">
                  <p:embed/>
                </p:oleObj>
              </mc:Choice>
              <mc:Fallback>
                <p:oleObj name="think-cell Slide" r:id="rId9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BB4D664-32ED-4F37-AF01-A4ED73CE1D86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b="1" i="0" baseline="0" noProof="0" err="1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358793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3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7" r:id="rId4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21564" y="6358128"/>
            <a:ext cx="1123188" cy="2164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50159" y="389077"/>
            <a:ext cx="6091681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00464A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2098" y="1563115"/>
            <a:ext cx="10607802" cy="311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0464A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26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8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68473281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0" name="think-cell Slide" r:id="rId5" imgW="344" imgH="345" progId="TCLayout.ActiveDocument.1">
                  <p:embed/>
                </p:oleObj>
              </mc:Choice>
              <mc:Fallback>
                <p:oleObj name="think-cell Slide" r:id="rId5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358793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5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77764728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think-cell Slide" r:id="rId6" imgW="344" imgH="345" progId="TCLayout.ActiveDocument.1">
                  <p:embed/>
                </p:oleObj>
              </mc:Choice>
              <mc:Fallback>
                <p:oleObj name="think-cell Slide" r:id="rId6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1371270"/>
            <a:ext cx="11473921" cy="1106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-9832" y="2948823"/>
            <a:ext cx="12201831" cy="0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-9831" y="978503"/>
            <a:ext cx="12201831" cy="0"/>
          </a:xfrm>
          <a:prstGeom prst="line">
            <a:avLst/>
          </a:prstGeom>
          <a:ln w="3175">
            <a:solidFill>
              <a:srgbClr val="0046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13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35878832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4" name="think-cell Slide" r:id="rId9" imgW="344" imgH="345" progId="TCLayout.ActiveDocument.1">
                  <p:embed/>
                </p:oleObj>
              </mc:Choice>
              <mc:Fallback>
                <p:oleObj name="think-cell Slide" r:id="rId9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BB4D664-32ED-4F37-AF01-A4ED73CE1D86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b="1" i="0" baseline="0" noProof="0" err="1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358793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9" r:id="rId4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4881227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8" name="think-cell Slide" r:id="rId11" imgW="344" imgH="345" progId="TCLayout.ActiveDocument.1">
                  <p:embed/>
                </p:oleObj>
              </mc:Choice>
              <mc:Fallback>
                <p:oleObj name="think-cell Slide" r:id="rId11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BB4D664-32ED-4F37-AF01-A4ED73CE1D86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b="1" i="0" baseline="0" noProof="0" err="1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358793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1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20" r:id="rId2"/>
    <p:sldLayoutId id="2147484121" r:id="rId3"/>
    <p:sldLayoutId id="2147484122" r:id="rId4"/>
    <p:sldLayoutId id="2147484123" r:id="rId5"/>
    <p:sldLayoutId id="2147484124" r:id="rId6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407571769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6" name="think-cell Slide" r:id="rId10" imgW="344" imgH="345" progId="TCLayout.ActiveDocument.1">
                  <p:embed/>
                </p:oleObj>
              </mc:Choice>
              <mc:Fallback>
                <p:oleObj name="think-cell Slide" r:id="rId10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BB4D664-32ED-4F37-AF01-A4ED73CE1D86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b="1" i="0" baseline="0" noProof="0" err="1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358793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4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6" r:id="rId3"/>
    <p:sldLayoutId id="2147484147" r:id="rId4"/>
    <p:sldLayoutId id="2147484148" r:id="rId5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616992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4" name="think-cell Slide" r:id="rId5" imgW="344" imgH="345" progId="TCLayout.ActiveDocument.1">
                  <p:embed/>
                </p:oleObj>
              </mc:Choice>
              <mc:Fallback>
                <p:oleObj name="think-cell Slide" r:id="rId5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358793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2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38419119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8" name="think-cell Slide" r:id="rId5" imgW="344" imgH="345" progId="TCLayout.ActiveDocument.1">
                  <p:embed/>
                </p:oleObj>
              </mc:Choice>
              <mc:Fallback>
                <p:oleObj name="think-cell Slide" r:id="rId5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358793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9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4BE6F9E0-19C5-426C-85B4-9F52AEA267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1437864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2" name="think-cell Slide" r:id="rId5" imgW="344" imgH="345" progId="TCLayout.ActiveDocument.1">
                  <p:embed/>
                </p:oleObj>
              </mc:Choice>
              <mc:Fallback>
                <p:oleObj name="think-cell Slide" r:id="rId5" imgW="344" imgH="34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4BE6F9E0-19C5-426C-85B4-9F52AEA26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079" y="358793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8" y="6357460"/>
            <a:ext cx="1123418" cy="2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0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</p:sldLayoutIdLst>
  <p:hf hdr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 cap="none" spc="20" baseline="0">
          <a:solidFill>
            <a:srgbClr val="00464B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lang="en-GB" sz="1400" kern="1200" spc="-10" baseline="0" noProof="0" dirty="0" smtClean="0">
          <a:solidFill>
            <a:srgbClr val="00464B"/>
          </a:solidFill>
          <a:latin typeface="+mn-lt"/>
          <a:ea typeface="+mn-ea"/>
          <a:cs typeface="+mn-cs"/>
        </a:defRPr>
      </a:lvl1pPr>
      <a:lvl2pPr marL="360000" indent="-179388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2pPr>
      <a:lvl3pPr marL="53975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00464B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>
          <a:tab pos="896938" algn="l"/>
        </a:tabLst>
        <a:defRPr sz="1400" kern="1200">
          <a:solidFill>
            <a:srgbClr val="00464B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400" b="1" kern="1200" cap="none" baseline="0" noProof="0" dirty="0">
          <a:solidFill>
            <a:srgbClr val="00464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00464B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7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 baseline="0">
          <a:solidFill>
            <a:srgbClr val="00464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orient="horz" pos="1523">
          <p15:clr>
            <a:srgbClr val="F26B43"/>
          </p15:clr>
        </p15:guide>
        <p15:guide id="3" orient="horz" pos="1814">
          <p15:clr>
            <a:srgbClr val="F26B43"/>
          </p15:clr>
        </p15:guide>
        <p15:guide id="4" orient="horz" pos="3639">
          <p15:clr>
            <a:srgbClr val="F26B43"/>
          </p15:clr>
        </p15:guide>
        <p15:guide id="5" pos="1451">
          <p15:clr>
            <a:srgbClr val="F26B43"/>
          </p15:clr>
        </p15:guide>
        <p15:guide id="6" pos="7453">
          <p15:clr>
            <a:srgbClr val="F26B43"/>
          </p15:clr>
        </p15:guide>
        <p15:guide id="7" orient="horz">
          <p15:clr>
            <a:srgbClr val="000000"/>
          </p15:clr>
        </p15:guide>
        <p15:guide id="8" pos="22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0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facebook.com/BioInnovationInstitute/" TargetMode="Externa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67.png"/><Relationship Id="rId4" Type="http://schemas.openxmlformats.org/officeDocument/2006/relationships/hyperlink" Target="https://www.linkedin.com/company/bioinnovationinstitut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0.xml"/><Relationship Id="rId1" Type="http://schemas.openxmlformats.org/officeDocument/2006/relationships/tags" Target="../tags/tag97.xml"/><Relationship Id="rId4" Type="http://schemas.openxmlformats.org/officeDocument/2006/relationships/image" Target="../media/image5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tags" Target="../tags/tag98.xml"/><Relationship Id="rId16" Type="http://schemas.openxmlformats.org/officeDocument/2006/relationships/image" Target="../media/image61.png"/><Relationship Id="rId1" Type="http://schemas.openxmlformats.org/officeDocument/2006/relationships/vmlDrawing" Target="../drawings/vmlDrawing69.vml"/><Relationship Id="rId6" Type="http://schemas.openxmlformats.org/officeDocument/2006/relationships/image" Target="../media/image51.emf"/><Relationship Id="rId11" Type="http://schemas.openxmlformats.org/officeDocument/2006/relationships/image" Target="../media/image56.svg"/><Relationship Id="rId5" Type="http://schemas.openxmlformats.org/officeDocument/2006/relationships/oleObject" Target="../embeddings/oleObject65.bin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9" Type="http://schemas.openxmlformats.org/officeDocument/2006/relationships/image" Target="../media/image51.emf"/><Relationship Id="rId3" Type="http://schemas.openxmlformats.org/officeDocument/2006/relationships/tags" Target="../tags/tag100.xml"/><Relationship Id="rId21" Type="http://schemas.openxmlformats.org/officeDocument/2006/relationships/tags" Target="../tags/tag118.xml"/><Relationship Id="rId34" Type="http://schemas.openxmlformats.org/officeDocument/2006/relationships/tags" Target="../tags/tag131.xml"/><Relationship Id="rId42" Type="http://schemas.openxmlformats.org/officeDocument/2006/relationships/image" Target="../media/image63.png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tags" Target="../tags/tag130.xml"/><Relationship Id="rId38" Type="http://schemas.openxmlformats.org/officeDocument/2006/relationships/oleObject" Target="../embeddings/oleObject66.bin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tags" Target="../tags/tag126.xml"/><Relationship Id="rId41" Type="http://schemas.openxmlformats.org/officeDocument/2006/relationships/chart" Target="../charts/chart2.xml"/><Relationship Id="rId1" Type="http://schemas.openxmlformats.org/officeDocument/2006/relationships/vmlDrawing" Target="../drawings/vmlDrawing70.v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tags" Target="../tags/tag129.xml"/><Relationship Id="rId37" Type="http://schemas.openxmlformats.org/officeDocument/2006/relationships/notesSlide" Target="../notesSlides/notesSlide3.xml"/><Relationship Id="rId40" Type="http://schemas.openxmlformats.org/officeDocument/2006/relationships/chart" Target="../charts/chart1.xml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36" Type="http://schemas.openxmlformats.org/officeDocument/2006/relationships/slideLayout" Target="../slideLayouts/slideLayout118.xml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tags" Target="../tags/tag128.xml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tags" Target="../tags/tag127.xml"/><Relationship Id="rId35" Type="http://schemas.openxmlformats.org/officeDocument/2006/relationships/tags" Target="../tags/tag132.xml"/><Relationship Id="rId43" Type="http://schemas.openxmlformats.org/officeDocument/2006/relationships/image" Target="../media/image6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52.png"/><Relationship Id="rId2" Type="http://schemas.openxmlformats.org/officeDocument/2006/relationships/tags" Target="../tags/tag133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65.bin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0680F5-148C-4AC2-AC8B-66B539189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0" i="0" u="none" strike="noStrike" kern="1200" cap="none" spc="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7F6DC1-0794-42C9-9C6F-53D69D40D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en-GB" sz="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0A1B09-4984-4A8E-97E8-DF7A0E2C6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613" y="1910471"/>
            <a:ext cx="3245820" cy="2650974"/>
          </a:xfrm>
        </p:spPr>
        <p:txBody>
          <a:bodyPr/>
          <a:lstStyle/>
          <a:p>
            <a:r>
              <a:rPr lang="en-US" sz="3600" dirty="0">
                <a:ea typeface="+mj-lt"/>
                <a:cs typeface="+mj-lt"/>
              </a:rPr>
              <a:t>Infrastructure for Life Science Innovation</a:t>
            </a:r>
            <a:br>
              <a:rPr lang="en-US" sz="3600" dirty="0">
                <a:ea typeface="+mj-lt"/>
                <a:cs typeface="+mj-lt"/>
              </a:rPr>
            </a:br>
            <a:br>
              <a:rPr lang="en-US" sz="4000" dirty="0">
                <a:ea typeface="+mj-lt"/>
                <a:cs typeface="+mj-lt"/>
              </a:rPr>
            </a:br>
            <a:br>
              <a:rPr lang="en-US" sz="4000" dirty="0">
                <a:ea typeface="+mj-lt"/>
                <a:cs typeface="+mj-lt"/>
              </a:rPr>
            </a:br>
            <a:br>
              <a:rPr lang="en-US" sz="4000" dirty="0">
                <a:ea typeface="+mj-lt"/>
                <a:cs typeface="+mj-lt"/>
              </a:rPr>
            </a:br>
            <a:br>
              <a:rPr lang="en-US" sz="4000" dirty="0">
                <a:ea typeface="+mj-lt"/>
                <a:cs typeface="+mj-lt"/>
              </a:rPr>
            </a:br>
            <a:br>
              <a:rPr lang="en-US" sz="4000" dirty="0">
                <a:ea typeface="+mj-lt"/>
                <a:cs typeface="+mj-lt"/>
              </a:rPr>
            </a:br>
            <a:r>
              <a:rPr lang="en-US" sz="1600" dirty="0">
                <a:ea typeface="+mj-lt"/>
                <a:cs typeface="+mj-lt"/>
              </a:rPr>
              <a:t>November 2021</a:t>
            </a:r>
            <a:br>
              <a:rPr lang="en-US" sz="1600" dirty="0"/>
            </a:br>
            <a:r>
              <a:rPr lang="en-US" sz="1600" dirty="0"/>
              <a:t>CEO of BII Jens Nielsen</a:t>
            </a:r>
            <a:br>
              <a:rPr lang="en-US" sz="1600" dirty="0"/>
            </a:br>
            <a:br>
              <a:rPr lang="en-US" sz="1600" dirty="0"/>
            </a:br>
            <a:br>
              <a:rPr lang="en-US" sz="1800" dirty="0"/>
            </a:br>
            <a:endParaRPr lang="en-US" dirty="0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6629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C62058-FB2F-41BD-8151-E9ABE7254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1"/>
            <a:ext cx="121846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ED62B-A852-434D-9E56-794493636FEE}"/>
              </a:ext>
            </a:extLst>
          </p:cNvPr>
          <p:cNvSpPr txBox="1"/>
          <p:nvPr/>
        </p:nvSpPr>
        <p:spPr>
          <a:xfrm>
            <a:off x="153113" y="0"/>
            <a:ext cx="8897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BII Domicile</a:t>
            </a:r>
          </a:p>
        </p:txBody>
      </p:sp>
    </p:spTree>
    <p:extLst>
      <p:ext uri="{BB962C8B-B14F-4D97-AF65-F5344CB8AC3E}">
        <p14:creationId xmlns:p14="http://schemas.microsoft.com/office/powerpoint/2010/main" val="1053023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28591640-0AC5-E542-B27C-D1AA8343CC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73704" y="423179"/>
            <a:ext cx="5751496" cy="2716261"/>
          </a:xfrm>
        </p:spPr>
        <p:txBody>
          <a:bodyPr>
            <a:normAutofit/>
          </a:bodyPr>
          <a:lstStyle/>
          <a:p>
            <a:r>
              <a:rPr lang="en-GB" dirty="0"/>
              <a:t>Questions?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1599660-5B31-504C-A1BC-080500F195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3704" y="6023145"/>
            <a:ext cx="5751489" cy="662135"/>
          </a:xfrm>
        </p:spPr>
        <p:txBody>
          <a:bodyPr>
            <a:normAutofit/>
          </a:bodyPr>
          <a:lstStyle/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Webpage: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BII.dk</a:t>
            </a:r>
          </a:p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E-mail: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info@bii.dk</a:t>
            </a:r>
          </a:p>
        </p:txBody>
      </p:sp>
      <p:sp>
        <p:nvSpPr>
          <p:cNvPr id="4" name="Pladsholder til tekst 1">
            <a:extLst>
              <a:ext uri="{FF2B5EF4-FFF2-40B4-BE49-F238E27FC236}">
                <a16:creationId xmlns:a16="http://schemas.microsoft.com/office/drawing/2014/main" id="{0B403340-A73F-4E87-93C7-8E6A3BE4F738}"/>
              </a:ext>
            </a:extLst>
          </p:cNvPr>
          <p:cNvSpPr txBox="1">
            <a:spLocks/>
          </p:cNvSpPr>
          <p:nvPr/>
        </p:nvSpPr>
        <p:spPr>
          <a:xfrm>
            <a:off x="6096000" y="4286273"/>
            <a:ext cx="5751496" cy="271626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6000" b="1" i="0" kern="1200" spc="-10" baseline="0" noProof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60000" indent="-179388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2pPr>
            <a:lvl3pPr marL="53975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896938" algn="l"/>
              </a:tabLst>
              <a:defRPr sz="1400" kern="120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400" b="1" kern="1200" cap="none" baseline="0" noProof="0" dirty="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 baseline="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 baseline="0">
                <a:solidFill>
                  <a:srgbClr val="00464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000" b="1" dirty="0">
                <a:solidFill>
                  <a:schemeClr val="bg1"/>
                </a:solidFill>
              </a:rPr>
              <a:t>Apply on our webpage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dirty="0"/>
              <a:t>and</a:t>
            </a:r>
            <a:r>
              <a:rPr lang="en-US" sz="4000" b="1" dirty="0">
                <a:solidFill>
                  <a:schemeClr val="bg1"/>
                </a:solidFill>
              </a:rPr>
              <a:t> stay in touch</a:t>
            </a:r>
          </a:p>
        </p:txBody>
      </p:sp>
      <p:pic>
        <p:nvPicPr>
          <p:cNvPr id="13" name="Picture 12">
            <a:hlinkClick r:id="rId2"/>
            <a:extLst>
              <a:ext uri="{FF2B5EF4-FFF2-40B4-BE49-F238E27FC236}">
                <a16:creationId xmlns:a16="http://schemas.microsoft.com/office/drawing/2014/main" id="{84E746C6-0680-4590-BEF2-945E66362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02" y="5566768"/>
            <a:ext cx="297750" cy="297750"/>
          </a:xfrm>
          <a:prstGeom prst="rect">
            <a:avLst/>
          </a:prstGeom>
        </p:spPr>
      </p:pic>
      <p:pic>
        <p:nvPicPr>
          <p:cNvPr id="14" name="Picture 13">
            <a:hlinkClick r:id="rId4"/>
            <a:extLst>
              <a:ext uri="{FF2B5EF4-FFF2-40B4-BE49-F238E27FC236}">
                <a16:creationId xmlns:a16="http://schemas.microsoft.com/office/drawing/2014/main" id="{14AFF9DC-553F-4A0D-B8D8-3430F1EBBF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37" y="5566768"/>
            <a:ext cx="297750" cy="29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90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210810" cy="6858000"/>
          </a:xfrm>
          <a:custGeom>
            <a:avLst/>
            <a:gdLst/>
            <a:ahLst/>
            <a:cxnLst/>
            <a:rect l="l" t="t" r="r" b="b"/>
            <a:pathLst>
              <a:path w="5210810" h="6858000">
                <a:moveTo>
                  <a:pt x="5210556" y="0"/>
                </a:moveTo>
                <a:lnTo>
                  <a:pt x="0" y="0"/>
                </a:lnTo>
                <a:lnTo>
                  <a:pt x="0" y="6858000"/>
                </a:lnTo>
                <a:lnTo>
                  <a:pt x="5210556" y="6858000"/>
                </a:lnTo>
                <a:lnTo>
                  <a:pt x="5210556" y="0"/>
                </a:lnTo>
                <a:close/>
              </a:path>
            </a:pathLst>
          </a:custGeom>
          <a:solidFill>
            <a:srgbClr val="0046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1983" y="1867916"/>
            <a:ext cx="4408170" cy="290322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>
              <a:lnSpc>
                <a:spcPct val="93000"/>
              </a:lnSpc>
              <a:spcBef>
                <a:spcPts val="430"/>
              </a:spcBef>
            </a:pPr>
            <a:r>
              <a:rPr sz="4000" spc="10" dirty="0">
                <a:solidFill>
                  <a:srgbClr val="FFFFFF"/>
                </a:solidFill>
                <a:latin typeface="Carlito"/>
                <a:cs typeface="Carlito"/>
              </a:rPr>
              <a:t>BII </a:t>
            </a:r>
            <a:r>
              <a:rPr sz="4000" dirty="0">
                <a:solidFill>
                  <a:srgbClr val="FFFFFF"/>
                </a:solidFill>
                <a:latin typeface="Carlito"/>
                <a:cs typeface="Carlito"/>
              </a:rPr>
              <a:t>is </a:t>
            </a:r>
            <a:r>
              <a:rPr sz="4000" spc="-5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4000" spc="10" dirty="0">
                <a:solidFill>
                  <a:srgbClr val="FFFFFF"/>
                </a:solidFill>
                <a:latin typeface="Carlito"/>
                <a:cs typeface="Carlito"/>
              </a:rPr>
              <a:t>non-profit  </a:t>
            </a:r>
            <a:r>
              <a:rPr sz="4000" spc="5" dirty="0">
                <a:solidFill>
                  <a:srgbClr val="FFFFFF"/>
                </a:solidFill>
                <a:latin typeface="Carlito"/>
                <a:cs typeface="Carlito"/>
              </a:rPr>
              <a:t>foundation </a:t>
            </a:r>
            <a:r>
              <a:rPr sz="4000" spc="15" dirty="0">
                <a:solidFill>
                  <a:srgbClr val="FFFFFF"/>
                </a:solidFill>
                <a:latin typeface="Carlito"/>
                <a:cs typeface="Carlito"/>
              </a:rPr>
              <a:t>funded  </a:t>
            </a:r>
            <a:r>
              <a:rPr sz="4000" spc="10" dirty="0">
                <a:solidFill>
                  <a:srgbClr val="FFFFFF"/>
                </a:solidFill>
                <a:latin typeface="Carlito"/>
                <a:cs typeface="Carlito"/>
              </a:rPr>
              <a:t>with </a:t>
            </a:r>
            <a:r>
              <a:rPr sz="4000" b="1" spc="10" dirty="0">
                <a:solidFill>
                  <a:srgbClr val="FFFFFF"/>
                </a:solidFill>
                <a:latin typeface="Carlito"/>
                <a:cs typeface="Carlito"/>
              </a:rPr>
              <a:t>470M </a:t>
            </a:r>
            <a:r>
              <a:rPr sz="4000" b="1" spc="5" dirty="0">
                <a:solidFill>
                  <a:srgbClr val="FFFFFF"/>
                </a:solidFill>
                <a:latin typeface="Carlito"/>
                <a:cs typeface="Carlito"/>
              </a:rPr>
              <a:t>EUR </a:t>
            </a:r>
            <a:r>
              <a:rPr sz="4000" spc="-5" dirty="0">
                <a:solidFill>
                  <a:srgbClr val="FFFFFF"/>
                </a:solidFill>
                <a:latin typeface="Carlito"/>
                <a:cs typeface="Carlito"/>
              </a:rPr>
              <a:t>from  </a:t>
            </a:r>
            <a:r>
              <a:rPr sz="4000" spc="10" dirty="0">
                <a:solidFill>
                  <a:srgbClr val="FFFFFF"/>
                </a:solidFill>
                <a:latin typeface="Carlito"/>
                <a:cs typeface="Carlito"/>
              </a:rPr>
              <a:t>the </a:t>
            </a:r>
            <a:r>
              <a:rPr sz="4000" dirty="0">
                <a:solidFill>
                  <a:srgbClr val="FFFFFF"/>
                </a:solidFill>
                <a:latin typeface="Carlito"/>
                <a:cs typeface="Carlito"/>
              </a:rPr>
              <a:t>Novo </a:t>
            </a:r>
            <a:r>
              <a:rPr sz="4000" spc="5" dirty="0">
                <a:solidFill>
                  <a:srgbClr val="FFFFFF"/>
                </a:solidFill>
                <a:latin typeface="Carlito"/>
                <a:cs typeface="Carlito"/>
              </a:rPr>
              <a:t>Nordisk  Foundation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99119" y="1085088"/>
            <a:ext cx="842772" cy="6431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234678" y="1032510"/>
            <a:ext cx="1639570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12775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0464A"/>
                </a:solidFill>
                <a:latin typeface="Carlito"/>
                <a:cs typeface="Carlito"/>
              </a:rPr>
              <a:t>Scientific research  Diabetes</a:t>
            </a:r>
            <a:r>
              <a:rPr sz="1000" spc="-60" dirty="0">
                <a:solidFill>
                  <a:srgbClr val="00464A"/>
                </a:solidFill>
                <a:latin typeface="Carlito"/>
                <a:cs typeface="Carlito"/>
              </a:rPr>
              <a:t> </a:t>
            </a:r>
            <a:r>
              <a:rPr sz="1000" spc="-5" dirty="0">
                <a:solidFill>
                  <a:srgbClr val="00464A"/>
                </a:solidFill>
                <a:latin typeface="Carlito"/>
                <a:cs typeface="Carlito"/>
              </a:rPr>
              <a:t>treatment  Innovation</a:t>
            </a:r>
            <a:endParaRPr sz="10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</a:pPr>
            <a:r>
              <a:rPr sz="1000" spc="-5" dirty="0">
                <a:solidFill>
                  <a:srgbClr val="00464A"/>
                </a:solidFill>
                <a:latin typeface="Carlito"/>
                <a:cs typeface="Carlito"/>
              </a:rPr>
              <a:t>Education &amp; outreach  Humanitarian and social</a:t>
            </a:r>
            <a:r>
              <a:rPr sz="1000" spc="-65" dirty="0">
                <a:solidFill>
                  <a:srgbClr val="00464A"/>
                </a:solidFill>
                <a:latin typeface="Carlito"/>
                <a:cs typeface="Carlito"/>
              </a:rPr>
              <a:t> </a:t>
            </a:r>
            <a:r>
              <a:rPr sz="1000" spc="-5" dirty="0">
                <a:solidFill>
                  <a:srgbClr val="00464A"/>
                </a:solidFill>
                <a:latin typeface="Carlito"/>
                <a:cs typeface="Carlito"/>
              </a:rPr>
              <a:t>causes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68540" y="3255264"/>
            <a:ext cx="670559" cy="362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17280" y="2724911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421"/>
                </a:lnTo>
              </a:path>
            </a:pathLst>
          </a:custGeom>
          <a:ln w="15875">
            <a:solidFill>
              <a:srgbClr val="00464A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717280" y="2055876"/>
            <a:ext cx="0" cy="464820"/>
          </a:xfrm>
          <a:custGeom>
            <a:avLst/>
            <a:gdLst/>
            <a:ahLst/>
            <a:cxnLst/>
            <a:rect l="l" t="t" r="r" b="b"/>
            <a:pathLst>
              <a:path h="464819">
                <a:moveTo>
                  <a:pt x="0" y="0"/>
                </a:moveTo>
                <a:lnTo>
                  <a:pt x="0" y="464820"/>
                </a:lnTo>
              </a:path>
            </a:pathLst>
          </a:custGeom>
          <a:ln w="15875">
            <a:solidFill>
              <a:srgbClr val="00464A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204961" y="3152901"/>
            <a:ext cx="11347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0464A"/>
                </a:solidFill>
                <a:latin typeface="Carlito"/>
                <a:cs typeface="Carlito"/>
              </a:rPr>
              <a:t>Principal investments  Venture investments  </a:t>
            </a:r>
            <a:r>
              <a:rPr sz="1000" spc="-10" dirty="0">
                <a:solidFill>
                  <a:srgbClr val="00464A"/>
                </a:solidFill>
                <a:latin typeface="Carlito"/>
                <a:cs typeface="Carlito"/>
              </a:rPr>
              <a:t>Seed </a:t>
            </a:r>
            <a:r>
              <a:rPr sz="1000" spc="-5" dirty="0">
                <a:solidFill>
                  <a:srgbClr val="00464A"/>
                </a:solidFill>
                <a:latin typeface="Carlito"/>
                <a:cs typeface="Carlito"/>
              </a:rPr>
              <a:t>investments  Financial</a:t>
            </a:r>
            <a:r>
              <a:rPr sz="1000" spc="-80" dirty="0">
                <a:solidFill>
                  <a:srgbClr val="00464A"/>
                </a:solidFill>
                <a:latin typeface="Carlito"/>
                <a:cs typeface="Carlito"/>
              </a:rPr>
              <a:t> </a:t>
            </a:r>
            <a:r>
              <a:rPr sz="1000" spc="-5" dirty="0">
                <a:solidFill>
                  <a:srgbClr val="00464A"/>
                </a:solidFill>
                <a:latin typeface="Carlito"/>
                <a:cs typeface="Carlito"/>
              </a:rPr>
              <a:t>investments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44916" y="2526918"/>
            <a:ext cx="7480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001864"/>
                </a:solidFill>
                <a:latin typeface="Carlito"/>
                <a:cs typeface="Carlito"/>
              </a:rPr>
              <a:t>100%</a:t>
            </a:r>
            <a:r>
              <a:rPr sz="1000" b="1" spc="-35" dirty="0">
                <a:solidFill>
                  <a:srgbClr val="001864"/>
                </a:solidFill>
                <a:latin typeface="Carlito"/>
                <a:cs typeface="Carlito"/>
              </a:rPr>
              <a:t> </a:t>
            </a:r>
            <a:r>
              <a:rPr sz="1000" b="1" spc="-10" dirty="0">
                <a:solidFill>
                  <a:srgbClr val="001864"/>
                </a:solidFill>
                <a:latin typeface="Carlito"/>
                <a:cs typeface="Carlito"/>
              </a:rPr>
              <a:t>SHARES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389619" y="2189988"/>
            <a:ext cx="670560" cy="205740"/>
          </a:xfrm>
          <a:custGeom>
            <a:avLst/>
            <a:gdLst/>
            <a:ahLst/>
            <a:cxnLst/>
            <a:rect l="l" t="t" r="r" b="b"/>
            <a:pathLst>
              <a:path w="670559" h="205739">
                <a:moveTo>
                  <a:pt x="670559" y="0"/>
                </a:moveTo>
                <a:lnTo>
                  <a:pt x="0" y="0"/>
                </a:lnTo>
                <a:lnTo>
                  <a:pt x="0" y="205739"/>
                </a:lnTo>
                <a:lnTo>
                  <a:pt x="670559" y="205739"/>
                </a:lnTo>
                <a:lnTo>
                  <a:pt x="670559" y="0"/>
                </a:lnTo>
                <a:close/>
              </a:path>
            </a:pathLst>
          </a:custGeom>
          <a:solidFill>
            <a:srgbClr val="0046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89619" y="2189988"/>
            <a:ext cx="383540" cy="205740"/>
          </a:xfrm>
          <a:prstGeom prst="rect">
            <a:avLst/>
          </a:prstGeom>
          <a:solidFill>
            <a:srgbClr val="00464A"/>
          </a:solidFill>
        </p:spPr>
        <p:txBody>
          <a:bodyPr vert="horz" wrap="square" lIns="0" tIns="38735" rIns="0" bIns="0" rtlCol="0">
            <a:spAutoFit/>
          </a:bodyPr>
          <a:lstStyle/>
          <a:p>
            <a:pPr marL="107314">
              <a:lnSpc>
                <a:spcPct val="100000"/>
              </a:lnSpc>
              <a:spcBef>
                <a:spcPts val="305"/>
              </a:spcBef>
            </a:pPr>
            <a:r>
              <a:rPr sz="1000" spc="-10" dirty="0">
                <a:solidFill>
                  <a:srgbClr val="FFFFFF"/>
                </a:solidFill>
                <a:latin typeface="Carlito"/>
                <a:cs typeface="Carlito"/>
              </a:rPr>
              <a:t>Di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v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id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25217" y="2189988"/>
            <a:ext cx="335280" cy="205740"/>
          </a:xfrm>
          <a:prstGeom prst="rect">
            <a:avLst/>
          </a:prstGeom>
          <a:solidFill>
            <a:srgbClr val="00464A"/>
          </a:solidFill>
        </p:spPr>
        <p:txBody>
          <a:bodyPr vert="horz" wrap="square" lIns="0" tIns="38735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305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end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88705" y="2369057"/>
            <a:ext cx="74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99988" y="1018032"/>
            <a:ext cx="1144523" cy="841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64680" y="2846832"/>
            <a:ext cx="984885" cy="247015"/>
          </a:xfrm>
          <a:custGeom>
            <a:avLst/>
            <a:gdLst/>
            <a:ahLst/>
            <a:cxnLst/>
            <a:rect l="l" t="t" r="r" b="b"/>
            <a:pathLst>
              <a:path w="984884" h="247014">
                <a:moveTo>
                  <a:pt x="984503" y="0"/>
                </a:moveTo>
                <a:lnTo>
                  <a:pt x="0" y="0"/>
                </a:lnTo>
                <a:lnTo>
                  <a:pt x="0" y="246887"/>
                </a:lnTo>
                <a:lnTo>
                  <a:pt x="984503" y="246887"/>
                </a:lnTo>
                <a:lnTo>
                  <a:pt x="984503" y="0"/>
                </a:lnTo>
                <a:close/>
              </a:path>
            </a:pathLst>
          </a:custGeom>
          <a:solidFill>
            <a:srgbClr val="0046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077582" y="2873501"/>
            <a:ext cx="7613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Carlito"/>
                <a:cs typeface="Carlito"/>
              </a:rPr>
              <a:t>USD 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51B</a:t>
            </a:r>
            <a:r>
              <a:rPr sz="10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AUM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122152" y="819911"/>
            <a:ext cx="757555" cy="1214755"/>
          </a:xfrm>
          <a:prstGeom prst="rect">
            <a:avLst/>
          </a:prstGeom>
          <a:solidFill>
            <a:srgbClr val="00464A"/>
          </a:solidFill>
        </p:spPr>
        <p:txBody>
          <a:bodyPr vert="horz" wrap="square" lIns="0" tIns="41275" rIns="0" bIns="0" rtlCol="0">
            <a:spAutoFit/>
          </a:bodyPr>
          <a:lstStyle/>
          <a:p>
            <a:pPr marL="165735" marR="158115" indent="-1270" algn="ctr">
              <a:lnSpc>
                <a:spcPct val="107100"/>
              </a:lnSpc>
              <a:spcBef>
                <a:spcPts val="325"/>
              </a:spcBef>
            </a:pPr>
            <a:r>
              <a:rPr sz="1400" b="1" spc="-5" dirty="0">
                <a:solidFill>
                  <a:srgbClr val="FFFFFF"/>
                </a:solidFill>
                <a:latin typeface="Carlito"/>
                <a:cs typeface="Carlito"/>
              </a:rPr>
              <a:t>USD  856M</a:t>
            </a:r>
            <a:endParaRPr sz="1400">
              <a:latin typeface="Carlito"/>
              <a:cs typeface="Carlito"/>
            </a:endParaRPr>
          </a:p>
          <a:p>
            <a:pPr marL="152400" marR="145415" indent="635" algn="ctr">
              <a:lnSpc>
                <a:spcPct val="107100"/>
              </a:lnSpc>
              <a:spcBef>
                <a:spcPts val="55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Grants  awar</a:t>
            </a:r>
            <a:r>
              <a:rPr sz="1000" dirty="0">
                <a:solidFill>
                  <a:srgbClr val="FFFFFF"/>
                </a:solidFill>
                <a:latin typeface="Carlito"/>
                <a:cs typeface="Carlito"/>
              </a:rPr>
              <a:t>d</a:t>
            </a:r>
            <a:r>
              <a:rPr sz="1000" spc="-1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d  in</a:t>
            </a:r>
            <a:r>
              <a:rPr sz="10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2017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869423" y="2849879"/>
            <a:ext cx="802005" cy="1213485"/>
          </a:xfrm>
          <a:custGeom>
            <a:avLst/>
            <a:gdLst/>
            <a:ahLst/>
            <a:cxnLst/>
            <a:rect l="l" t="t" r="r" b="b"/>
            <a:pathLst>
              <a:path w="802004" h="1213485">
                <a:moveTo>
                  <a:pt x="801624" y="0"/>
                </a:moveTo>
                <a:lnTo>
                  <a:pt x="0" y="0"/>
                </a:lnTo>
                <a:lnTo>
                  <a:pt x="0" y="1213104"/>
                </a:lnTo>
                <a:lnTo>
                  <a:pt x="801624" y="1213104"/>
                </a:lnTo>
                <a:lnTo>
                  <a:pt x="801624" y="0"/>
                </a:lnTo>
                <a:close/>
              </a:path>
            </a:pathLst>
          </a:custGeom>
          <a:solidFill>
            <a:srgbClr val="0046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967721" y="2953359"/>
            <a:ext cx="607695" cy="978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065" marR="133350" indent="1270" algn="ctr">
              <a:lnSpc>
                <a:spcPct val="1071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rlito"/>
                <a:cs typeface="Carlito"/>
              </a:rPr>
              <a:t>U</a:t>
            </a:r>
            <a:r>
              <a:rPr sz="1400" b="1" dirty="0">
                <a:solidFill>
                  <a:srgbClr val="FFFFFF"/>
                </a:solidFill>
                <a:latin typeface="Carlito"/>
                <a:cs typeface="Carlito"/>
              </a:rPr>
              <a:t>SD  </a:t>
            </a:r>
            <a:r>
              <a:rPr sz="1400" b="1" spc="-5" dirty="0">
                <a:solidFill>
                  <a:srgbClr val="FFFFFF"/>
                </a:solidFill>
                <a:latin typeface="Carlito"/>
                <a:cs typeface="Carlito"/>
              </a:rPr>
              <a:t>3.1B</a:t>
            </a:r>
            <a:endParaRPr sz="1400">
              <a:latin typeface="Carlito"/>
              <a:cs typeface="Carlito"/>
            </a:endParaRPr>
          </a:p>
          <a:p>
            <a:pPr marL="12700" marR="5080" algn="ctr">
              <a:lnSpc>
                <a:spcPct val="107000"/>
              </a:lnSpc>
              <a:spcBef>
                <a:spcPts val="50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1000" dirty="0">
                <a:solidFill>
                  <a:srgbClr val="FFFFFF"/>
                </a:solidFill>
                <a:latin typeface="Carlito"/>
                <a:cs typeface="Carlito"/>
              </a:rPr>
              <a:t>n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v</a:t>
            </a:r>
            <a:r>
              <a:rPr sz="1000" spc="-1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tm</a:t>
            </a:r>
            <a:r>
              <a:rPr sz="1000" spc="-1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nt  result in  </a:t>
            </a:r>
            <a:r>
              <a:rPr sz="1000" spc="-10" dirty="0">
                <a:solidFill>
                  <a:srgbClr val="FFFFFF"/>
                </a:solidFill>
                <a:latin typeface="Carlito"/>
                <a:cs typeface="Carlito"/>
              </a:rPr>
              <a:t>2017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728966" y="915161"/>
            <a:ext cx="0" cy="1040130"/>
          </a:xfrm>
          <a:custGeom>
            <a:avLst/>
            <a:gdLst/>
            <a:ahLst/>
            <a:cxnLst/>
            <a:rect l="l" t="t" r="r" b="b"/>
            <a:pathLst>
              <a:path h="1040130">
                <a:moveTo>
                  <a:pt x="0" y="1039749"/>
                </a:moveTo>
                <a:lnTo>
                  <a:pt x="0" y="0"/>
                </a:lnTo>
              </a:path>
            </a:pathLst>
          </a:custGeom>
          <a:ln w="19050">
            <a:solidFill>
              <a:srgbClr val="00464A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27876" y="4410455"/>
            <a:ext cx="4276725" cy="370840"/>
          </a:xfrm>
          <a:custGeom>
            <a:avLst/>
            <a:gdLst/>
            <a:ahLst/>
            <a:cxnLst/>
            <a:rect l="l" t="t" r="r" b="b"/>
            <a:pathLst>
              <a:path w="4276725" h="370839">
                <a:moveTo>
                  <a:pt x="4276344" y="0"/>
                </a:moveTo>
                <a:lnTo>
                  <a:pt x="0" y="0"/>
                </a:lnTo>
                <a:lnTo>
                  <a:pt x="0" y="370332"/>
                </a:lnTo>
                <a:lnTo>
                  <a:pt x="4276344" y="370332"/>
                </a:lnTo>
                <a:lnTo>
                  <a:pt x="4276344" y="0"/>
                </a:lnTo>
                <a:close/>
              </a:path>
            </a:pathLst>
          </a:custGeom>
          <a:solidFill>
            <a:srgbClr val="0046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293985" y="4933215"/>
            <a:ext cx="1001086" cy="754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97340" y="5020055"/>
            <a:ext cx="1507236" cy="5654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325994" y="4431919"/>
            <a:ext cx="7708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28.1%</a:t>
            </a:r>
            <a:r>
              <a:rPr sz="10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SHARES</a:t>
            </a:r>
            <a:endParaRPr sz="1000">
              <a:latin typeface="Carlito"/>
              <a:cs typeface="Carlito"/>
            </a:endParaRPr>
          </a:p>
          <a:p>
            <a:pPr marL="44450">
              <a:lnSpc>
                <a:spcPct val="100000"/>
              </a:lnSpc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75.5%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rlito"/>
                <a:cs typeface="Carlito"/>
              </a:rPr>
              <a:t>VOTES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418446" y="4430014"/>
            <a:ext cx="7708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25.5%</a:t>
            </a:r>
            <a:r>
              <a:rPr sz="10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SHARES</a:t>
            </a:r>
            <a:endParaRPr sz="1000">
              <a:latin typeface="Carlito"/>
              <a:cs typeface="Carlito"/>
            </a:endParaRPr>
          </a:p>
          <a:p>
            <a:pPr marL="44450">
              <a:lnSpc>
                <a:spcPct val="100000"/>
              </a:lnSpc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71.2%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rlito"/>
                <a:cs typeface="Carlito"/>
              </a:rPr>
              <a:t>VOTES</a:t>
            </a:r>
            <a:endParaRPr sz="1000">
              <a:latin typeface="Carlito"/>
              <a:cs typeface="Carlito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180514" y="4062984"/>
            <a:ext cx="1245870" cy="1748155"/>
            <a:chOff x="8180514" y="4062984"/>
            <a:chExt cx="1245870" cy="1748155"/>
          </a:xfrm>
        </p:grpSpPr>
        <p:sp>
          <p:nvSpPr>
            <p:cNvPr id="28" name="object 28"/>
            <p:cNvSpPr/>
            <p:nvPr/>
          </p:nvSpPr>
          <p:spPr>
            <a:xfrm>
              <a:off x="8835390" y="4770882"/>
              <a:ext cx="0" cy="1040130"/>
            </a:xfrm>
            <a:custGeom>
              <a:avLst/>
              <a:gdLst/>
              <a:ahLst/>
              <a:cxnLst/>
              <a:rect l="l" t="t" r="r" b="b"/>
              <a:pathLst>
                <a:path h="1040129">
                  <a:moveTo>
                    <a:pt x="0" y="103971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6675A1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88452" y="4062984"/>
              <a:ext cx="1229995" cy="347980"/>
            </a:xfrm>
            <a:custGeom>
              <a:avLst/>
              <a:gdLst/>
              <a:ahLst/>
              <a:cxnLst/>
              <a:rect l="l" t="t" r="r" b="b"/>
              <a:pathLst>
                <a:path w="1229995" h="347979">
                  <a:moveTo>
                    <a:pt x="0" y="347472"/>
                  </a:moveTo>
                  <a:lnTo>
                    <a:pt x="0" y="7620"/>
                  </a:lnTo>
                </a:path>
                <a:path w="1229995" h="347979">
                  <a:moveTo>
                    <a:pt x="1229868" y="339852"/>
                  </a:moveTo>
                  <a:lnTo>
                    <a:pt x="1229868" y="0"/>
                  </a:lnTo>
                </a:path>
              </a:pathLst>
            </a:custGeom>
            <a:ln w="15875">
              <a:solidFill>
                <a:srgbClr val="0046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1563" y="1764792"/>
            <a:ext cx="10828020" cy="4810125"/>
            <a:chOff x="321563" y="1764792"/>
            <a:chExt cx="10828020" cy="4810125"/>
          </a:xfrm>
        </p:grpSpPr>
        <p:sp>
          <p:nvSpPr>
            <p:cNvPr id="3" name="object 3"/>
            <p:cNvSpPr/>
            <p:nvPr/>
          </p:nvSpPr>
          <p:spPr>
            <a:xfrm>
              <a:off x="7696199" y="1764792"/>
              <a:ext cx="3453765" cy="4601210"/>
            </a:xfrm>
            <a:custGeom>
              <a:avLst/>
              <a:gdLst/>
              <a:ahLst/>
              <a:cxnLst/>
              <a:rect l="l" t="t" r="r" b="b"/>
              <a:pathLst>
                <a:path w="3453765" h="4601210">
                  <a:moveTo>
                    <a:pt x="3453384" y="0"/>
                  </a:moveTo>
                  <a:lnTo>
                    <a:pt x="0" y="0"/>
                  </a:lnTo>
                  <a:lnTo>
                    <a:pt x="0" y="4600956"/>
                  </a:lnTo>
                  <a:lnTo>
                    <a:pt x="3453384" y="4600956"/>
                  </a:lnTo>
                  <a:lnTo>
                    <a:pt x="3453384" y="0"/>
                  </a:lnTo>
                  <a:close/>
                </a:path>
              </a:pathLst>
            </a:custGeom>
            <a:solidFill>
              <a:srgbClr val="6675A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244340" y="1764792"/>
              <a:ext cx="3451860" cy="4601210"/>
            </a:xfrm>
            <a:custGeom>
              <a:avLst/>
              <a:gdLst/>
              <a:ahLst/>
              <a:cxnLst/>
              <a:rect l="l" t="t" r="r" b="b"/>
              <a:pathLst>
                <a:path w="3451859" h="4601210">
                  <a:moveTo>
                    <a:pt x="3451860" y="0"/>
                  </a:moveTo>
                  <a:lnTo>
                    <a:pt x="0" y="0"/>
                  </a:lnTo>
                  <a:lnTo>
                    <a:pt x="0" y="4600956"/>
                  </a:lnTo>
                  <a:lnTo>
                    <a:pt x="3451860" y="4600956"/>
                  </a:lnTo>
                  <a:lnTo>
                    <a:pt x="3451860" y="0"/>
                  </a:lnTo>
                  <a:close/>
                </a:path>
              </a:pathLst>
            </a:custGeom>
            <a:solidFill>
              <a:srgbClr val="00464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90955" y="1764792"/>
              <a:ext cx="3453765" cy="4601210"/>
            </a:xfrm>
            <a:custGeom>
              <a:avLst/>
              <a:gdLst/>
              <a:ahLst/>
              <a:cxnLst/>
              <a:rect l="l" t="t" r="r" b="b"/>
              <a:pathLst>
                <a:path w="3453765" h="4601210">
                  <a:moveTo>
                    <a:pt x="3453384" y="0"/>
                  </a:moveTo>
                  <a:lnTo>
                    <a:pt x="0" y="0"/>
                  </a:lnTo>
                  <a:lnTo>
                    <a:pt x="0" y="4600956"/>
                  </a:lnTo>
                  <a:lnTo>
                    <a:pt x="3453384" y="4600956"/>
                  </a:lnTo>
                  <a:lnTo>
                    <a:pt x="3453384" y="0"/>
                  </a:lnTo>
                  <a:close/>
                </a:path>
              </a:pathLst>
            </a:custGeom>
            <a:solidFill>
              <a:srgbClr val="00186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90955" y="2491740"/>
              <a:ext cx="0" cy="3874135"/>
            </a:xfrm>
            <a:custGeom>
              <a:avLst/>
              <a:gdLst/>
              <a:ahLst/>
              <a:cxnLst/>
              <a:rect l="l" t="t" r="r" b="b"/>
              <a:pathLst>
                <a:path h="3874135">
                  <a:moveTo>
                    <a:pt x="0" y="0"/>
                  </a:moveTo>
                  <a:lnTo>
                    <a:pt x="0" y="3873627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5440" y="150899"/>
            <a:ext cx="11151870" cy="1441419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5080">
              <a:lnSpc>
                <a:spcPts val="3579"/>
              </a:lnSpc>
              <a:spcBef>
                <a:spcPts val="439"/>
              </a:spcBef>
            </a:pPr>
            <a:r>
              <a:rPr sz="3200" spc="10" dirty="0"/>
              <a:t>BII </a:t>
            </a:r>
            <a:r>
              <a:rPr sz="3200" spc="5" dirty="0"/>
              <a:t>is </a:t>
            </a:r>
            <a:r>
              <a:rPr lang="da-DK" sz="3200" spc="5" dirty="0"/>
              <a:t>an addition to the Novo </a:t>
            </a:r>
            <a:r>
              <a:rPr lang="da-DK" sz="3200" spc="5" dirty="0" err="1"/>
              <a:t>family</a:t>
            </a:r>
            <a:r>
              <a:rPr lang="da-DK" sz="3200" spc="5" dirty="0"/>
              <a:t> </a:t>
            </a:r>
            <a:r>
              <a:rPr lang="da-DK" sz="3200" spc="5" dirty="0" err="1"/>
              <a:t>ecosystem</a:t>
            </a:r>
            <a:r>
              <a:rPr lang="da-DK" sz="3200" spc="5" dirty="0"/>
              <a:t>, but is </a:t>
            </a:r>
            <a:r>
              <a:rPr sz="3200" spc="-5" dirty="0"/>
              <a:t>different </a:t>
            </a:r>
            <a:r>
              <a:rPr sz="3200" dirty="0"/>
              <a:t>from </a:t>
            </a:r>
            <a:r>
              <a:rPr sz="3200" spc="15" dirty="0"/>
              <a:t>The </a:t>
            </a:r>
            <a:r>
              <a:rPr sz="3200" spc="5" dirty="0"/>
              <a:t>Novo </a:t>
            </a:r>
            <a:r>
              <a:rPr sz="3200" spc="10" dirty="0"/>
              <a:t>Foundation and </a:t>
            </a:r>
            <a:r>
              <a:rPr sz="3200" spc="5" dirty="0"/>
              <a:t>Novo </a:t>
            </a:r>
            <a:r>
              <a:rPr sz="3200" spc="15" dirty="0"/>
              <a:t>Holding </a:t>
            </a:r>
            <a:r>
              <a:rPr sz="3200" dirty="0"/>
              <a:t>- </a:t>
            </a:r>
            <a:r>
              <a:rPr sz="3200" spc="10" dirty="0"/>
              <a:t>both  </a:t>
            </a:r>
            <a:r>
              <a:rPr sz="3200" spc="5" dirty="0"/>
              <a:t>in terms </a:t>
            </a:r>
            <a:r>
              <a:rPr sz="3200" spc="15" dirty="0"/>
              <a:t>of </a:t>
            </a:r>
            <a:r>
              <a:rPr sz="3200" dirty="0"/>
              <a:t>focus </a:t>
            </a:r>
            <a:r>
              <a:rPr sz="3200" spc="5" dirty="0"/>
              <a:t>area </a:t>
            </a:r>
            <a:r>
              <a:rPr sz="3200" spc="10" dirty="0"/>
              <a:t>and funding</a:t>
            </a:r>
            <a:r>
              <a:rPr sz="3200" spc="150" dirty="0"/>
              <a:t> </a:t>
            </a:r>
            <a:r>
              <a:rPr sz="3200" spc="15" dirty="0"/>
              <a:t>type.</a:t>
            </a:r>
            <a:endParaRPr sz="3200" dirty="0"/>
          </a:p>
        </p:txBody>
      </p:sp>
      <p:sp>
        <p:nvSpPr>
          <p:cNvPr id="9" name="object 9"/>
          <p:cNvSpPr/>
          <p:nvPr/>
        </p:nvSpPr>
        <p:spPr>
          <a:xfrm>
            <a:off x="11605259" y="6365747"/>
            <a:ext cx="396240" cy="2910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51914" y="3066802"/>
            <a:ext cx="2448560" cy="8115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lvl="0" indent="0" algn="ctr" defTabSz="914400" rtl="0" eaLnBrk="1" fontAlgn="auto" latinLnBrk="0" hangingPunct="1">
              <a:lnSpc>
                <a:spcPct val="1072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Build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translational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capacity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at 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Research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Institutions &amp;  Clinics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01946" y="3066802"/>
            <a:ext cx="2118360" cy="8115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lvl="0" indent="-635" algn="ctr" defTabSz="914400" rtl="0" eaLnBrk="1" fontAlgn="auto" latinLnBrk="0" hangingPunct="1">
              <a:lnSpc>
                <a:spcPct val="1072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Mature projects through 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Discovery,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Acceleration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&amp; 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Incubation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02294" y="3066802"/>
            <a:ext cx="2421890" cy="8115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lvl="0" indent="1905" algn="ctr" defTabSz="914400" rtl="0" eaLnBrk="1" fontAlgn="auto" latinLnBrk="0" hangingPunct="1">
              <a:lnSpc>
                <a:spcPct val="1072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Build the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Team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take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active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ownership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company 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portfolio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87651" y="5001005"/>
            <a:ext cx="5810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18126" y="4993004"/>
            <a:ext cx="22866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Grants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&amp;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Convertible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loans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06382" y="4993004"/>
            <a:ext cx="10547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Investments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5284" y="3274792"/>
            <a:ext cx="177800" cy="7753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00464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Focus</a:t>
            </a:r>
            <a:r>
              <a:rPr kumimoji="0" sz="1200" b="1" i="0" u="none" strike="noStrike" kern="1200" cap="none" spc="-70" normalizeH="0" baseline="0" noProof="0" dirty="0">
                <a:ln>
                  <a:noFill/>
                </a:ln>
                <a:solidFill>
                  <a:srgbClr val="00464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00464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Areas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7171" y="4972905"/>
            <a:ext cx="177800" cy="8724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464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Funding</a:t>
            </a:r>
            <a:r>
              <a:rPr kumimoji="0" sz="1200" b="1" i="0" u="none" strike="noStrike" kern="1200" cap="none" spc="-60" normalizeH="0" baseline="0" noProof="0" dirty="0">
                <a:ln>
                  <a:noFill/>
                </a:ln>
                <a:solidFill>
                  <a:srgbClr val="00464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00464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Type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89368" y="2002535"/>
            <a:ext cx="10361930" cy="3912235"/>
            <a:chOff x="789368" y="2002535"/>
            <a:chExt cx="10361930" cy="3912235"/>
          </a:xfrm>
        </p:grpSpPr>
        <p:sp>
          <p:nvSpPr>
            <p:cNvPr id="19" name="object 19"/>
            <p:cNvSpPr/>
            <p:nvPr/>
          </p:nvSpPr>
          <p:spPr>
            <a:xfrm>
              <a:off x="8720327" y="2063495"/>
              <a:ext cx="1139952" cy="5882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903475" y="2002535"/>
              <a:ext cx="1136903" cy="777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884420" y="2162555"/>
              <a:ext cx="1787652" cy="364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90955" y="2883407"/>
              <a:ext cx="10358755" cy="60960"/>
            </a:xfrm>
            <a:custGeom>
              <a:avLst/>
              <a:gdLst/>
              <a:ahLst/>
              <a:cxnLst/>
              <a:rect l="l" t="t" r="r" b="b"/>
              <a:pathLst>
                <a:path w="10358755" h="60960">
                  <a:moveTo>
                    <a:pt x="0" y="0"/>
                  </a:moveTo>
                  <a:lnTo>
                    <a:pt x="10358247" y="60959"/>
                  </a:lnTo>
                </a:path>
              </a:pathLst>
            </a:custGeom>
            <a:ln w="317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244340" y="3349751"/>
              <a:ext cx="207645" cy="815340"/>
            </a:xfrm>
            <a:custGeom>
              <a:avLst/>
              <a:gdLst/>
              <a:ahLst/>
              <a:cxnLst/>
              <a:rect l="l" t="t" r="r" b="b"/>
              <a:pathLst>
                <a:path w="207645" h="815339">
                  <a:moveTo>
                    <a:pt x="0" y="0"/>
                  </a:moveTo>
                  <a:lnTo>
                    <a:pt x="0" y="815340"/>
                  </a:lnTo>
                  <a:lnTo>
                    <a:pt x="207263" y="407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86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687055" y="3349751"/>
              <a:ext cx="205740" cy="815340"/>
            </a:xfrm>
            <a:custGeom>
              <a:avLst/>
              <a:gdLst/>
              <a:ahLst/>
              <a:cxnLst/>
              <a:rect l="l" t="t" r="r" b="b"/>
              <a:pathLst>
                <a:path w="205740" h="815339">
                  <a:moveTo>
                    <a:pt x="0" y="0"/>
                  </a:moveTo>
                  <a:lnTo>
                    <a:pt x="0" y="815340"/>
                  </a:lnTo>
                  <a:lnTo>
                    <a:pt x="205740" y="407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64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244340" y="5099303"/>
              <a:ext cx="207645" cy="815340"/>
            </a:xfrm>
            <a:custGeom>
              <a:avLst/>
              <a:gdLst/>
              <a:ahLst/>
              <a:cxnLst/>
              <a:rect l="l" t="t" r="r" b="b"/>
              <a:pathLst>
                <a:path w="207645" h="815339">
                  <a:moveTo>
                    <a:pt x="0" y="0"/>
                  </a:moveTo>
                  <a:lnTo>
                    <a:pt x="0" y="815340"/>
                  </a:lnTo>
                  <a:lnTo>
                    <a:pt x="207263" y="407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86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687055" y="5099303"/>
              <a:ext cx="205740" cy="815340"/>
            </a:xfrm>
            <a:custGeom>
              <a:avLst/>
              <a:gdLst/>
              <a:ahLst/>
              <a:cxnLst/>
              <a:rect l="l" t="t" r="r" b="b"/>
              <a:pathLst>
                <a:path w="205740" h="815339">
                  <a:moveTo>
                    <a:pt x="0" y="0"/>
                  </a:moveTo>
                  <a:lnTo>
                    <a:pt x="0" y="815340"/>
                  </a:lnTo>
                  <a:lnTo>
                    <a:pt x="205740" y="407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64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90955" y="4565903"/>
              <a:ext cx="10358755" cy="0"/>
            </a:xfrm>
            <a:custGeom>
              <a:avLst/>
              <a:gdLst/>
              <a:ahLst/>
              <a:cxnLst/>
              <a:rect l="l" t="t" r="r" b="b"/>
              <a:pathLst>
                <a:path w="10358755">
                  <a:moveTo>
                    <a:pt x="0" y="0"/>
                  </a:moveTo>
                  <a:lnTo>
                    <a:pt x="10358247" y="0"/>
                  </a:lnTo>
                </a:path>
              </a:pathLst>
            </a:custGeom>
            <a:ln w="317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99888" y="0"/>
            <a:ext cx="6992620" cy="6858000"/>
          </a:xfrm>
          <a:custGeom>
            <a:avLst/>
            <a:gdLst/>
            <a:ahLst/>
            <a:cxnLst/>
            <a:rect l="l" t="t" r="r" b="b"/>
            <a:pathLst>
              <a:path w="6992620" h="6858000">
                <a:moveTo>
                  <a:pt x="6992111" y="0"/>
                </a:moveTo>
                <a:lnTo>
                  <a:pt x="0" y="0"/>
                </a:lnTo>
                <a:lnTo>
                  <a:pt x="0" y="6857998"/>
                </a:lnTo>
                <a:lnTo>
                  <a:pt x="6992111" y="6857998"/>
                </a:lnTo>
                <a:lnTo>
                  <a:pt x="6992111" y="0"/>
                </a:lnTo>
                <a:close/>
              </a:path>
            </a:pathLst>
          </a:custGeom>
          <a:solidFill>
            <a:srgbClr val="E4EBE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76365" y="2032136"/>
            <a:ext cx="5485765" cy="2635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5"/>
              </a:spcBef>
            </a:pPr>
            <a:r>
              <a:rPr spc="-5" dirty="0"/>
              <a:t>BII </a:t>
            </a:r>
            <a:r>
              <a:rPr spc="-10" dirty="0"/>
              <a:t>helps </a:t>
            </a:r>
            <a:r>
              <a:rPr spc="-20" dirty="0"/>
              <a:t>start-ups </a:t>
            </a:r>
            <a:r>
              <a:rPr spc="-15" dirty="0"/>
              <a:t>become  </a:t>
            </a:r>
            <a:r>
              <a:rPr b="1" spc="-20" dirty="0">
                <a:latin typeface="Carlito"/>
                <a:cs typeface="Carlito"/>
              </a:rPr>
              <a:t>investment </a:t>
            </a:r>
            <a:r>
              <a:rPr b="1" spc="-15" dirty="0">
                <a:latin typeface="Carlito"/>
                <a:cs typeface="Carlito"/>
              </a:rPr>
              <a:t>ready </a:t>
            </a:r>
            <a:r>
              <a:rPr spc="-15" dirty="0"/>
              <a:t>by  </a:t>
            </a:r>
            <a:r>
              <a:rPr spc="-10" dirty="0"/>
              <a:t>bridging </a:t>
            </a:r>
            <a:r>
              <a:rPr dirty="0"/>
              <a:t>the </a:t>
            </a:r>
            <a:r>
              <a:rPr spc="-30" dirty="0"/>
              <a:t>gap </a:t>
            </a:r>
            <a:r>
              <a:rPr spc="-15" dirty="0"/>
              <a:t>between  </a:t>
            </a:r>
            <a:r>
              <a:rPr b="1" spc="-10" dirty="0">
                <a:latin typeface="Carlito"/>
                <a:cs typeface="Carlito"/>
              </a:rPr>
              <a:t>academia </a:t>
            </a:r>
            <a:r>
              <a:rPr spc="-5" dirty="0"/>
              <a:t>and</a:t>
            </a:r>
            <a:r>
              <a:rPr spc="10" dirty="0"/>
              <a:t> </a:t>
            </a:r>
            <a:r>
              <a:rPr b="1" spc="-5" dirty="0">
                <a:latin typeface="Carlito"/>
                <a:cs typeface="Carlito"/>
              </a:rPr>
              <a:t>business.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001500" cy="6858000"/>
            <a:chOff x="0" y="0"/>
            <a:chExt cx="12001500" cy="6858000"/>
          </a:xfrm>
        </p:grpSpPr>
        <p:sp>
          <p:nvSpPr>
            <p:cNvPr id="5" name="object 5"/>
            <p:cNvSpPr/>
            <p:nvPr/>
          </p:nvSpPr>
          <p:spPr>
            <a:xfrm>
              <a:off x="11605259" y="6365747"/>
              <a:ext cx="396240" cy="2910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5210810" cy="6858000"/>
            </a:xfrm>
            <a:custGeom>
              <a:avLst/>
              <a:gdLst/>
              <a:ahLst/>
              <a:cxnLst/>
              <a:rect l="l" t="t" r="r" b="b"/>
              <a:pathLst>
                <a:path w="5210810" h="6858000">
                  <a:moveTo>
                    <a:pt x="521055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210556" y="6858000"/>
                  </a:lnTo>
                  <a:lnTo>
                    <a:pt x="5210556" y="0"/>
                  </a:lnTo>
                  <a:close/>
                </a:path>
              </a:pathLst>
            </a:custGeom>
            <a:solidFill>
              <a:srgbClr val="00464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75017" y="2331567"/>
              <a:ext cx="3770629" cy="3288665"/>
            </a:xfrm>
            <a:custGeom>
              <a:avLst/>
              <a:gdLst/>
              <a:ahLst/>
              <a:cxnLst/>
              <a:rect l="l" t="t" r="r" b="b"/>
              <a:pathLst>
                <a:path w="3770629" h="3288665">
                  <a:moveTo>
                    <a:pt x="3770261" y="3012249"/>
                  </a:moveTo>
                  <a:lnTo>
                    <a:pt x="3721938" y="3007029"/>
                  </a:lnTo>
                  <a:lnTo>
                    <a:pt x="3674275" y="2998051"/>
                  </a:lnTo>
                  <a:lnTo>
                    <a:pt x="3627475" y="2985363"/>
                  </a:lnTo>
                  <a:lnTo>
                    <a:pt x="3536124" y="2952788"/>
                  </a:lnTo>
                  <a:lnTo>
                    <a:pt x="3489756" y="2939123"/>
                  </a:lnTo>
                  <a:lnTo>
                    <a:pt x="3442754" y="2928048"/>
                  </a:lnTo>
                  <a:lnTo>
                    <a:pt x="3395218" y="2919590"/>
                  </a:lnTo>
                  <a:lnTo>
                    <a:pt x="3347262" y="2913773"/>
                  </a:lnTo>
                  <a:lnTo>
                    <a:pt x="3298977" y="2910611"/>
                  </a:lnTo>
                  <a:lnTo>
                    <a:pt x="3250666" y="2913773"/>
                  </a:lnTo>
                  <a:lnTo>
                    <a:pt x="3202698" y="2919590"/>
                  </a:lnTo>
                  <a:lnTo>
                    <a:pt x="3155150" y="2928048"/>
                  </a:lnTo>
                  <a:lnTo>
                    <a:pt x="3108147" y="2939123"/>
                  </a:lnTo>
                  <a:lnTo>
                    <a:pt x="3061792" y="2952788"/>
                  </a:lnTo>
                  <a:lnTo>
                    <a:pt x="2970453" y="2985363"/>
                  </a:lnTo>
                  <a:lnTo>
                    <a:pt x="2923641" y="2998051"/>
                  </a:lnTo>
                  <a:lnTo>
                    <a:pt x="2875991" y="3007029"/>
                  </a:lnTo>
                  <a:lnTo>
                    <a:pt x="2827693" y="3012249"/>
                  </a:lnTo>
                  <a:lnTo>
                    <a:pt x="2779395" y="3007029"/>
                  </a:lnTo>
                  <a:lnTo>
                    <a:pt x="2731732" y="2998051"/>
                  </a:lnTo>
                  <a:lnTo>
                    <a:pt x="2684919" y="2985363"/>
                  </a:lnTo>
                  <a:lnTo>
                    <a:pt x="2593581" y="2952788"/>
                  </a:lnTo>
                  <a:lnTo>
                    <a:pt x="2547213" y="2939123"/>
                  </a:lnTo>
                  <a:lnTo>
                    <a:pt x="2500211" y="2928048"/>
                  </a:lnTo>
                  <a:lnTo>
                    <a:pt x="2452674" y="2919590"/>
                  </a:lnTo>
                  <a:lnTo>
                    <a:pt x="2404707" y="2913773"/>
                  </a:lnTo>
                  <a:lnTo>
                    <a:pt x="2356421" y="2910611"/>
                  </a:lnTo>
                  <a:lnTo>
                    <a:pt x="2308110" y="2913773"/>
                  </a:lnTo>
                  <a:lnTo>
                    <a:pt x="2260130" y="2919590"/>
                  </a:lnTo>
                  <a:lnTo>
                    <a:pt x="2212594" y="2928048"/>
                  </a:lnTo>
                  <a:lnTo>
                    <a:pt x="2165591" y="2939123"/>
                  </a:lnTo>
                  <a:lnTo>
                    <a:pt x="2119236" y="2952788"/>
                  </a:lnTo>
                  <a:lnTo>
                    <a:pt x="2027897" y="2985363"/>
                  </a:lnTo>
                  <a:lnTo>
                    <a:pt x="1981085" y="2998051"/>
                  </a:lnTo>
                  <a:lnTo>
                    <a:pt x="1933422" y="3007029"/>
                  </a:lnTo>
                  <a:lnTo>
                    <a:pt x="1885137" y="3012249"/>
                  </a:lnTo>
                  <a:lnTo>
                    <a:pt x="1836839" y="3007029"/>
                  </a:lnTo>
                  <a:lnTo>
                    <a:pt x="1789176" y="2998051"/>
                  </a:lnTo>
                  <a:lnTo>
                    <a:pt x="1742351" y="2985363"/>
                  </a:lnTo>
                  <a:lnTo>
                    <a:pt x="1651012" y="2952788"/>
                  </a:lnTo>
                  <a:lnTo>
                    <a:pt x="1604657" y="2939123"/>
                  </a:lnTo>
                  <a:lnTo>
                    <a:pt x="1557655" y="2928048"/>
                  </a:lnTo>
                  <a:lnTo>
                    <a:pt x="1510118" y="2919590"/>
                  </a:lnTo>
                  <a:lnTo>
                    <a:pt x="1462151" y="2913773"/>
                  </a:lnTo>
                  <a:lnTo>
                    <a:pt x="1413852" y="2910611"/>
                  </a:lnTo>
                  <a:lnTo>
                    <a:pt x="1365554" y="2913773"/>
                  </a:lnTo>
                  <a:lnTo>
                    <a:pt x="1317574" y="2919590"/>
                  </a:lnTo>
                  <a:lnTo>
                    <a:pt x="1270025" y="2928048"/>
                  </a:lnTo>
                  <a:lnTo>
                    <a:pt x="1223035" y="2939123"/>
                  </a:lnTo>
                  <a:lnTo>
                    <a:pt x="1176680" y="2952788"/>
                  </a:lnTo>
                  <a:lnTo>
                    <a:pt x="1085342" y="2985363"/>
                  </a:lnTo>
                  <a:lnTo>
                    <a:pt x="1038529" y="2998051"/>
                  </a:lnTo>
                  <a:lnTo>
                    <a:pt x="990866" y="3007029"/>
                  </a:lnTo>
                  <a:lnTo>
                    <a:pt x="942581" y="3012249"/>
                  </a:lnTo>
                  <a:lnTo>
                    <a:pt x="894283" y="3007029"/>
                  </a:lnTo>
                  <a:lnTo>
                    <a:pt x="846607" y="2998051"/>
                  </a:lnTo>
                  <a:lnTo>
                    <a:pt x="799795" y="2985363"/>
                  </a:lnTo>
                  <a:lnTo>
                    <a:pt x="708456" y="2952788"/>
                  </a:lnTo>
                  <a:lnTo>
                    <a:pt x="662101" y="2939123"/>
                  </a:lnTo>
                  <a:lnTo>
                    <a:pt x="615099" y="2928048"/>
                  </a:lnTo>
                  <a:lnTo>
                    <a:pt x="567550" y="2919590"/>
                  </a:lnTo>
                  <a:lnTo>
                    <a:pt x="519582" y="2913773"/>
                  </a:lnTo>
                  <a:lnTo>
                    <a:pt x="471297" y="2910611"/>
                  </a:lnTo>
                  <a:lnTo>
                    <a:pt x="422998" y="2913773"/>
                  </a:lnTo>
                  <a:lnTo>
                    <a:pt x="375018" y="2919590"/>
                  </a:lnTo>
                  <a:lnTo>
                    <a:pt x="327469" y="2928048"/>
                  </a:lnTo>
                  <a:lnTo>
                    <a:pt x="280466" y="2939123"/>
                  </a:lnTo>
                  <a:lnTo>
                    <a:pt x="234124" y="2952788"/>
                  </a:lnTo>
                  <a:lnTo>
                    <a:pt x="142786" y="2985363"/>
                  </a:lnTo>
                  <a:lnTo>
                    <a:pt x="95961" y="2998051"/>
                  </a:lnTo>
                  <a:lnTo>
                    <a:pt x="48298" y="3007029"/>
                  </a:lnTo>
                  <a:lnTo>
                    <a:pt x="0" y="3012249"/>
                  </a:lnTo>
                  <a:lnTo>
                    <a:pt x="0" y="3288169"/>
                  </a:lnTo>
                  <a:lnTo>
                    <a:pt x="48298" y="3285007"/>
                  </a:lnTo>
                  <a:lnTo>
                    <a:pt x="96266" y="3279190"/>
                  </a:lnTo>
                  <a:lnTo>
                    <a:pt x="143814" y="3270732"/>
                  </a:lnTo>
                  <a:lnTo>
                    <a:pt x="190817" y="3259658"/>
                  </a:lnTo>
                  <a:lnTo>
                    <a:pt x="237185" y="3245993"/>
                  </a:lnTo>
                  <a:lnTo>
                    <a:pt x="282790" y="3229762"/>
                  </a:lnTo>
                  <a:lnTo>
                    <a:pt x="328434" y="3212719"/>
                  </a:lnTo>
                  <a:lnTo>
                    <a:pt x="375221" y="3199333"/>
                  </a:lnTo>
                  <a:lnTo>
                    <a:pt x="422910" y="3189668"/>
                  </a:lnTo>
                  <a:lnTo>
                    <a:pt x="471297" y="3183775"/>
                  </a:lnTo>
                  <a:lnTo>
                    <a:pt x="519658" y="3189668"/>
                  </a:lnTo>
                  <a:lnTo>
                    <a:pt x="567347" y="3199333"/>
                  </a:lnTo>
                  <a:lnTo>
                    <a:pt x="614146" y="3212719"/>
                  </a:lnTo>
                  <a:lnTo>
                    <a:pt x="659815" y="3229762"/>
                  </a:lnTo>
                  <a:lnTo>
                    <a:pt x="705396" y="3245993"/>
                  </a:lnTo>
                  <a:lnTo>
                    <a:pt x="751751" y="3259658"/>
                  </a:lnTo>
                  <a:lnTo>
                    <a:pt x="798753" y="3270732"/>
                  </a:lnTo>
                  <a:lnTo>
                    <a:pt x="846289" y="3279190"/>
                  </a:lnTo>
                  <a:lnTo>
                    <a:pt x="894270" y="3285007"/>
                  </a:lnTo>
                  <a:lnTo>
                    <a:pt x="942581" y="3288169"/>
                  </a:lnTo>
                  <a:lnTo>
                    <a:pt x="990866" y="3285007"/>
                  </a:lnTo>
                  <a:lnTo>
                    <a:pt x="1038834" y="3279190"/>
                  </a:lnTo>
                  <a:lnTo>
                    <a:pt x="1086370" y="3270732"/>
                  </a:lnTo>
                  <a:lnTo>
                    <a:pt x="1133373" y="3259658"/>
                  </a:lnTo>
                  <a:lnTo>
                    <a:pt x="1179741" y="3245993"/>
                  </a:lnTo>
                  <a:lnTo>
                    <a:pt x="1225346" y="3229762"/>
                  </a:lnTo>
                  <a:lnTo>
                    <a:pt x="1270990" y="3212719"/>
                  </a:lnTo>
                  <a:lnTo>
                    <a:pt x="1317777" y="3199333"/>
                  </a:lnTo>
                  <a:lnTo>
                    <a:pt x="1365478" y="3189668"/>
                  </a:lnTo>
                  <a:lnTo>
                    <a:pt x="1413852" y="3183775"/>
                  </a:lnTo>
                  <a:lnTo>
                    <a:pt x="1462151" y="3188995"/>
                  </a:lnTo>
                  <a:lnTo>
                    <a:pt x="1509814" y="3197961"/>
                  </a:lnTo>
                  <a:lnTo>
                    <a:pt x="1556626" y="3210649"/>
                  </a:lnTo>
                  <a:lnTo>
                    <a:pt x="1602371" y="3227006"/>
                  </a:lnTo>
                  <a:lnTo>
                    <a:pt x="1647863" y="3243796"/>
                  </a:lnTo>
                  <a:lnTo>
                    <a:pt x="1694167" y="3257981"/>
                  </a:lnTo>
                  <a:lnTo>
                    <a:pt x="1741157" y="3269526"/>
                  </a:lnTo>
                  <a:lnTo>
                    <a:pt x="1788718" y="3278428"/>
                  </a:lnTo>
                  <a:lnTo>
                    <a:pt x="1836750" y="3284651"/>
                  </a:lnTo>
                  <a:lnTo>
                    <a:pt x="1885137" y="3288169"/>
                  </a:lnTo>
                  <a:lnTo>
                    <a:pt x="1933422" y="3285007"/>
                  </a:lnTo>
                  <a:lnTo>
                    <a:pt x="1981390" y="3279190"/>
                  </a:lnTo>
                  <a:lnTo>
                    <a:pt x="2028939" y="3270732"/>
                  </a:lnTo>
                  <a:lnTo>
                    <a:pt x="2075942" y="3259658"/>
                  </a:lnTo>
                  <a:lnTo>
                    <a:pt x="2122297" y="3245993"/>
                  </a:lnTo>
                  <a:lnTo>
                    <a:pt x="2167902" y="3229762"/>
                  </a:lnTo>
                  <a:lnTo>
                    <a:pt x="2213546" y="3212719"/>
                  </a:lnTo>
                  <a:lnTo>
                    <a:pt x="2260333" y="3199333"/>
                  </a:lnTo>
                  <a:lnTo>
                    <a:pt x="2308034" y="3189668"/>
                  </a:lnTo>
                  <a:lnTo>
                    <a:pt x="2356421" y="3183775"/>
                  </a:lnTo>
                  <a:lnTo>
                    <a:pt x="2404783" y="3189668"/>
                  </a:lnTo>
                  <a:lnTo>
                    <a:pt x="2452471" y="3199333"/>
                  </a:lnTo>
                  <a:lnTo>
                    <a:pt x="2499258" y="3212719"/>
                  </a:lnTo>
                  <a:lnTo>
                    <a:pt x="2544927" y="3229762"/>
                  </a:lnTo>
                  <a:lnTo>
                    <a:pt x="2590520" y="3245993"/>
                  </a:lnTo>
                  <a:lnTo>
                    <a:pt x="2636863" y="3259658"/>
                  </a:lnTo>
                  <a:lnTo>
                    <a:pt x="2683865" y="3270732"/>
                  </a:lnTo>
                  <a:lnTo>
                    <a:pt x="2731414" y="3279190"/>
                  </a:lnTo>
                  <a:lnTo>
                    <a:pt x="2779395" y="3285007"/>
                  </a:lnTo>
                  <a:lnTo>
                    <a:pt x="2827693" y="3288169"/>
                  </a:lnTo>
                  <a:lnTo>
                    <a:pt x="2875978" y="3285007"/>
                  </a:lnTo>
                  <a:lnTo>
                    <a:pt x="2923959" y="3279190"/>
                  </a:lnTo>
                  <a:lnTo>
                    <a:pt x="2971495" y="3270732"/>
                  </a:lnTo>
                  <a:lnTo>
                    <a:pt x="3018498" y="3259658"/>
                  </a:lnTo>
                  <a:lnTo>
                    <a:pt x="3064853" y="3245993"/>
                  </a:lnTo>
                  <a:lnTo>
                    <a:pt x="3110458" y="3229762"/>
                  </a:lnTo>
                  <a:lnTo>
                    <a:pt x="3156115" y="3212719"/>
                  </a:lnTo>
                  <a:lnTo>
                    <a:pt x="3202889" y="3199333"/>
                  </a:lnTo>
                  <a:lnTo>
                    <a:pt x="3250590" y="3189668"/>
                  </a:lnTo>
                  <a:lnTo>
                    <a:pt x="3298977" y="3183775"/>
                  </a:lnTo>
                  <a:lnTo>
                    <a:pt x="3347262" y="3188995"/>
                  </a:lnTo>
                  <a:lnTo>
                    <a:pt x="3394926" y="3197961"/>
                  </a:lnTo>
                  <a:lnTo>
                    <a:pt x="3441738" y="3210649"/>
                  </a:lnTo>
                  <a:lnTo>
                    <a:pt x="3487483" y="3227006"/>
                  </a:lnTo>
                  <a:lnTo>
                    <a:pt x="3532962" y="3243796"/>
                  </a:lnTo>
                  <a:lnTo>
                    <a:pt x="3579279" y="3257981"/>
                  </a:lnTo>
                  <a:lnTo>
                    <a:pt x="3626281" y="3269526"/>
                  </a:lnTo>
                  <a:lnTo>
                    <a:pt x="3673868" y="3278428"/>
                  </a:lnTo>
                  <a:lnTo>
                    <a:pt x="3721900" y="3284651"/>
                  </a:lnTo>
                  <a:lnTo>
                    <a:pt x="3770261" y="3288169"/>
                  </a:lnTo>
                  <a:lnTo>
                    <a:pt x="3770261" y="3183775"/>
                  </a:lnTo>
                  <a:lnTo>
                    <a:pt x="3770261" y="3012249"/>
                  </a:lnTo>
                  <a:close/>
                </a:path>
                <a:path w="3770629" h="3288665">
                  <a:moveTo>
                    <a:pt x="3770261" y="2460383"/>
                  </a:moveTo>
                  <a:lnTo>
                    <a:pt x="3721938" y="2455164"/>
                  </a:lnTo>
                  <a:lnTo>
                    <a:pt x="3674275" y="2446185"/>
                  </a:lnTo>
                  <a:lnTo>
                    <a:pt x="3627475" y="2433497"/>
                  </a:lnTo>
                  <a:lnTo>
                    <a:pt x="3536124" y="2400922"/>
                  </a:lnTo>
                  <a:lnTo>
                    <a:pt x="3489756" y="2387257"/>
                  </a:lnTo>
                  <a:lnTo>
                    <a:pt x="3442754" y="2376182"/>
                  </a:lnTo>
                  <a:lnTo>
                    <a:pt x="3395218" y="2367724"/>
                  </a:lnTo>
                  <a:lnTo>
                    <a:pt x="3347262" y="2361908"/>
                  </a:lnTo>
                  <a:lnTo>
                    <a:pt x="3298977" y="2358745"/>
                  </a:lnTo>
                  <a:lnTo>
                    <a:pt x="3250666" y="2361908"/>
                  </a:lnTo>
                  <a:lnTo>
                    <a:pt x="3202698" y="2367724"/>
                  </a:lnTo>
                  <a:lnTo>
                    <a:pt x="3155150" y="2376182"/>
                  </a:lnTo>
                  <a:lnTo>
                    <a:pt x="3108147" y="2387257"/>
                  </a:lnTo>
                  <a:lnTo>
                    <a:pt x="3061792" y="2400922"/>
                  </a:lnTo>
                  <a:lnTo>
                    <a:pt x="2970453" y="2433497"/>
                  </a:lnTo>
                  <a:lnTo>
                    <a:pt x="2923641" y="2446185"/>
                  </a:lnTo>
                  <a:lnTo>
                    <a:pt x="2875991" y="2455164"/>
                  </a:lnTo>
                  <a:lnTo>
                    <a:pt x="2827693" y="2460383"/>
                  </a:lnTo>
                  <a:lnTo>
                    <a:pt x="2779395" y="2455164"/>
                  </a:lnTo>
                  <a:lnTo>
                    <a:pt x="2731732" y="2446185"/>
                  </a:lnTo>
                  <a:lnTo>
                    <a:pt x="2684919" y="2433497"/>
                  </a:lnTo>
                  <a:lnTo>
                    <a:pt x="2593581" y="2400922"/>
                  </a:lnTo>
                  <a:lnTo>
                    <a:pt x="2547213" y="2387257"/>
                  </a:lnTo>
                  <a:lnTo>
                    <a:pt x="2500211" y="2376182"/>
                  </a:lnTo>
                  <a:lnTo>
                    <a:pt x="2452674" y="2367724"/>
                  </a:lnTo>
                  <a:lnTo>
                    <a:pt x="2404707" y="2361908"/>
                  </a:lnTo>
                  <a:lnTo>
                    <a:pt x="2356421" y="2358745"/>
                  </a:lnTo>
                  <a:lnTo>
                    <a:pt x="2308110" y="2361908"/>
                  </a:lnTo>
                  <a:lnTo>
                    <a:pt x="2260130" y="2367724"/>
                  </a:lnTo>
                  <a:lnTo>
                    <a:pt x="2212594" y="2376182"/>
                  </a:lnTo>
                  <a:lnTo>
                    <a:pt x="2165591" y="2387257"/>
                  </a:lnTo>
                  <a:lnTo>
                    <a:pt x="2119236" y="2400922"/>
                  </a:lnTo>
                  <a:lnTo>
                    <a:pt x="2027897" y="2433497"/>
                  </a:lnTo>
                  <a:lnTo>
                    <a:pt x="1981085" y="2446185"/>
                  </a:lnTo>
                  <a:lnTo>
                    <a:pt x="1933422" y="2455164"/>
                  </a:lnTo>
                  <a:lnTo>
                    <a:pt x="1885137" y="2460383"/>
                  </a:lnTo>
                  <a:lnTo>
                    <a:pt x="1836839" y="2455164"/>
                  </a:lnTo>
                  <a:lnTo>
                    <a:pt x="1789176" y="2446185"/>
                  </a:lnTo>
                  <a:lnTo>
                    <a:pt x="1742351" y="2433497"/>
                  </a:lnTo>
                  <a:lnTo>
                    <a:pt x="1651012" y="2400922"/>
                  </a:lnTo>
                  <a:lnTo>
                    <a:pt x="1604657" y="2387257"/>
                  </a:lnTo>
                  <a:lnTo>
                    <a:pt x="1557655" y="2376182"/>
                  </a:lnTo>
                  <a:lnTo>
                    <a:pt x="1510118" y="2367724"/>
                  </a:lnTo>
                  <a:lnTo>
                    <a:pt x="1462151" y="2361908"/>
                  </a:lnTo>
                  <a:lnTo>
                    <a:pt x="1413852" y="2358745"/>
                  </a:lnTo>
                  <a:lnTo>
                    <a:pt x="1365554" y="2361908"/>
                  </a:lnTo>
                  <a:lnTo>
                    <a:pt x="1317574" y="2367724"/>
                  </a:lnTo>
                  <a:lnTo>
                    <a:pt x="1270025" y="2376182"/>
                  </a:lnTo>
                  <a:lnTo>
                    <a:pt x="1223035" y="2387257"/>
                  </a:lnTo>
                  <a:lnTo>
                    <a:pt x="1176680" y="2400922"/>
                  </a:lnTo>
                  <a:lnTo>
                    <a:pt x="1085342" y="2433497"/>
                  </a:lnTo>
                  <a:lnTo>
                    <a:pt x="1038529" y="2446185"/>
                  </a:lnTo>
                  <a:lnTo>
                    <a:pt x="990866" y="2455164"/>
                  </a:lnTo>
                  <a:lnTo>
                    <a:pt x="942581" y="2460383"/>
                  </a:lnTo>
                  <a:lnTo>
                    <a:pt x="894283" y="2455164"/>
                  </a:lnTo>
                  <a:lnTo>
                    <a:pt x="846607" y="2446185"/>
                  </a:lnTo>
                  <a:lnTo>
                    <a:pt x="799795" y="2433497"/>
                  </a:lnTo>
                  <a:lnTo>
                    <a:pt x="708456" y="2400922"/>
                  </a:lnTo>
                  <a:lnTo>
                    <a:pt x="662101" y="2387257"/>
                  </a:lnTo>
                  <a:lnTo>
                    <a:pt x="615099" y="2376182"/>
                  </a:lnTo>
                  <a:lnTo>
                    <a:pt x="567550" y="2367724"/>
                  </a:lnTo>
                  <a:lnTo>
                    <a:pt x="519582" y="2361908"/>
                  </a:lnTo>
                  <a:lnTo>
                    <a:pt x="471297" y="2358745"/>
                  </a:lnTo>
                  <a:lnTo>
                    <a:pt x="422998" y="2361908"/>
                  </a:lnTo>
                  <a:lnTo>
                    <a:pt x="375018" y="2367724"/>
                  </a:lnTo>
                  <a:lnTo>
                    <a:pt x="327469" y="2376182"/>
                  </a:lnTo>
                  <a:lnTo>
                    <a:pt x="280466" y="2387257"/>
                  </a:lnTo>
                  <a:lnTo>
                    <a:pt x="234124" y="2400922"/>
                  </a:lnTo>
                  <a:lnTo>
                    <a:pt x="142786" y="2433497"/>
                  </a:lnTo>
                  <a:lnTo>
                    <a:pt x="95961" y="2446185"/>
                  </a:lnTo>
                  <a:lnTo>
                    <a:pt x="48298" y="2455164"/>
                  </a:lnTo>
                  <a:lnTo>
                    <a:pt x="0" y="2460383"/>
                  </a:lnTo>
                  <a:lnTo>
                    <a:pt x="0" y="2736316"/>
                  </a:lnTo>
                  <a:lnTo>
                    <a:pt x="48298" y="2733154"/>
                  </a:lnTo>
                  <a:lnTo>
                    <a:pt x="96266" y="2727337"/>
                  </a:lnTo>
                  <a:lnTo>
                    <a:pt x="143814" y="2718866"/>
                  </a:lnTo>
                  <a:lnTo>
                    <a:pt x="190817" y="2707792"/>
                  </a:lnTo>
                  <a:lnTo>
                    <a:pt x="237185" y="2694140"/>
                  </a:lnTo>
                  <a:lnTo>
                    <a:pt x="282790" y="2677909"/>
                  </a:lnTo>
                  <a:lnTo>
                    <a:pt x="328434" y="2660866"/>
                  </a:lnTo>
                  <a:lnTo>
                    <a:pt x="375221" y="2647492"/>
                  </a:lnTo>
                  <a:lnTo>
                    <a:pt x="422910" y="2637815"/>
                  </a:lnTo>
                  <a:lnTo>
                    <a:pt x="471297" y="2631922"/>
                  </a:lnTo>
                  <a:lnTo>
                    <a:pt x="519658" y="2637815"/>
                  </a:lnTo>
                  <a:lnTo>
                    <a:pt x="567347" y="2647492"/>
                  </a:lnTo>
                  <a:lnTo>
                    <a:pt x="614146" y="2660866"/>
                  </a:lnTo>
                  <a:lnTo>
                    <a:pt x="659815" y="2677909"/>
                  </a:lnTo>
                  <a:lnTo>
                    <a:pt x="705396" y="2694140"/>
                  </a:lnTo>
                  <a:lnTo>
                    <a:pt x="751751" y="2707792"/>
                  </a:lnTo>
                  <a:lnTo>
                    <a:pt x="798753" y="2718866"/>
                  </a:lnTo>
                  <a:lnTo>
                    <a:pt x="846289" y="2727337"/>
                  </a:lnTo>
                  <a:lnTo>
                    <a:pt x="894270" y="2733154"/>
                  </a:lnTo>
                  <a:lnTo>
                    <a:pt x="942581" y="2736316"/>
                  </a:lnTo>
                  <a:lnTo>
                    <a:pt x="990866" y="2733154"/>
                  </a:lnTo>
                  <a:lnTo>
                    <a:pt x="1038834" y="2727337"/>
                  </a:lnTo>
                  <a:lnTo>
                    <a:pt x="1086370" y="2718866"/>
                  </a:lnTo>
                  <a:lnTo>
                    <a:pt x="1133373" y="2707792"/>
                  </a:lnTo>
                  <a:lnTo>
                    <a:pt x="1179741" y="2694140"/>
                  </a:lnTo>
                  <a:lnTo>
                    <a:pt x="1225346" y="2677909"/>
                  </a:lnTo>
                  <a:lnTo>
                    <a:pt x="1270990" y="2660866"/>
                  </a:lnTo>
                  <a:lnTo>
                    <a:pt x="1317777" y="2647492"/>
                  </a:lnTo>
                  <a:lnTo>
                    <a:pt x="1365478" y="2637815"/>
                  </a:lnTo>
                  <a:lnTo>
                    <a:pt x="1413852" y="2631922"/>
                  </a:lnTo>
                  <a:lnTo>
                    <a:pt x="1462151" y="2637129"/>
                  </a:lnTo>
                  <a:lnTo>
                    <a:pt x="1509814" y="2646108"/>
                  </a:lnTo>
                  <a:lnTo>
                    <a:pt x="1556626" y="2658795"/>
                  </a:lnTo>
                  <a:lnTo>
                    <a:pt x="1602371" y="2675153"/>
                  </a:lnTo>
                  <a:lnTo>
                    <a:pt x="1647863" y="2691930"/>
                  </a:lnTo>
                  <a:lnTo>
                    <a:pt x="1694167" y="2706103"/>
                  </a:lnTo>
                  <a:lnTo>
                    <a:pt x="1741157" y="2717660"/>
                  </a:lnTo>
                  <a:lnTo>
                    <a:pt x="1788718" y="2726563"/>
                  </a:lnTo>
                  <a:lnTo>
                    <a:pt x="1836750" y="2732798"/>
                  </a:lnTo>
                  <a:lnTo>
                    <a:pt x="1885137" y="2736316"/>
                  </a:lnTo>
                  <a:lnTo>
                    <a:pt x="1933422" y="2733154"/>
                  </a:lnTo>
                  <a:lnTo>
                    <a:pt x="1981390" y="2727337"/>
                  </a:lnTo>
                  <a:lnTo>
                    <a:pt x="2028939" y="2718866"/>
                  </a:lnTo>
                  <a:lnTo>
                    <a:pt x="2075942" y="2707792"/>
                  </a:lnTo>
                  <a:lnTo>
                    <a:pt x="2122297" y="2694140"/>
                  </a:lnTo>
                  <a:lnTo>
                    <a:pt x="2167902" y="2677909"/>
                  </a:lnTo>
                  <a:lnTo>
                    <a:pt x="2213546" y="2660866"/>
                  </a:lnTo>
                  <a:lnTo>
                    <a:pt x="2260333" y="2647492"/>
                  </a:lnTo>
                  <a:lnTo>
                    <a:pt x="2308034" y="2637815"/>
                  </a:lnTo>
                  <a:lnTo>
                    <a:pt x="2356421" y="2631922"/>
                  </a:lnTo>
                  <a:lnTo>
                    <a:pt x="2404783" y="2637815"/>
                  </a:lnTo>
                  <a:lnTo>
                    <a:pt x="2452471" y="2647492"/>
                  </a:lnTo>
                  <a:lnTo>
                    <a:pt x="2499258" y="2660866"/>
                  </a:lnTo>
                  <a:lnTo>
                    <a:pt x="2544927" y="2677909"/>
                  </a:lnTo>
                  <a:lnTo>
                    <a:pt x="2590520" y="2694140"/>
                  </a:lnTo>
                  <a:lnTo>
                    <a:pt x="2636863" y="2707792"/>
                  </a:lnTo>
                  <a:lnTo>
                    <a:pt x="2683865" y="2718866"/>
                  </a:lnTo>
                  <a:lnTo>
                    <a:pt x="2731414" y="2727337"/>
                  </a:lnTo>
                  <a:lnTo>
                    <a:pt x="2779395" y="2733154"/>
                  </a:lnTo>
                  <a:lnTo>
                    <a:pt x="2827693" y="2736316"/>
                  </a:lnTo>
                  <a:lnTo>
                    <a:pt x="2875978" y="2733154"/>
                  </a:lnTo>
                  <a:lnTo>
                    <a:pt x="2923959" y="2727337"/>
                  </a:lnTo>
                  <a:lnTo>
                    <a:pt x="2971495" y="2718866"/>
                  </a:lnTo>
                  <a:lnTo>
                    <a:pt x="3018498" y="2707792"/>
                  </a:lnTo>
                  <a:lnTo>
                    <a:pt x="3064853" y="2694140"/>
                  </a:lnTo>
                  <a:lnTo>
                    <a:pt x="3110458" y="2677909"/>
                  </a:lnTo>
                  <a:lnTo>
                    <a:pt x="3156115" y="2660866"/>
                  </a:lnTo>
                  <a:lnTo>
                    <a:pt x="3202889" y="2647492"/>
                  </a:lnTo>
                  <a:lnTo>
                    <a:pt x="3250590" y="2637815"/>
                  </a:lnTo>
                  <a:lnTo>
                    <a:pt x="3298977" y="2631922"/>
                  </a:lnTo>
                  <a:lnTo>
                    <a:pt x="3347262" y="2637129"/>
                  </a:lnTo>
                  <a:lnTo>
                    <a:pt x="3394926" y="2646108"/>
                  </a:lnTo>
                  <a:lnTo>
                    <a:pt x="3441738" y="2658795"/>
                  </a:lnTo>
                  <a:lnTo>
                    <a:pt x="3487483" y="2675153"/>
                  </a:lnTo>
                  <a:lnTo>
                    <a:pt x="3532962" y="2691930"/>
                  </a:lnTo>
                  <a:lnTo>
                    <a:pt x="3579279" y="2706103"/>
                  </a:lnTo>
                  <a:lnTo>
                    <a:pt x="3626281" y="2717660"/>
                  </a:lnTo>
                  <a:lnTo>
                    <a:pt x="3673868" y="2726563"/>
                  </a:lnTo>
                  <a:lnTo>
                    <a:pt x="3721900" y="2732798"/>
                  </a:lnTo>
                  <a:lnTo>
                    <a:pt x="3770261" y="2736316"/>
                  </a:lnTo>
                  <a:lnTo>
                    <a:pt x="3770261" y="2631922"/>
                  </a:lnTo>
                  <a:lnTo>
                    <a:pt x="3770261" y="2460383"/>
                  </a:lnTo>
                  <a:close/>
                </a:path>
                <a:path w="3770629" h="3288665">
                  <a:moveTo>
                    <a:pt x="3770261" y="701319"/>
                  </a:moveTo>
                  <a:lnTo>
                    <a:pt x="3719817" y="699973"/>
                  </a:lnTo>
                  <a:lnTo>
                    <a:pt x="3669817" y="695972"/>
                  </a:lnTo>
                  <a:lnTo>
                    <a:pt x="3620376" y="689432"/>
                  </a:lnTo>
                  <a:lnTo>
                    <a:pt x="3571621" y="680427"/>
                  </a:lnTo>
                  <a:lnTo>
                    <a:pt x="3523640" y="669061"/>
                  </a:lnTo>
                  <a:lnTo>
                    <a:pt x="3476561" y="655408"/>
                  </a:lnTo>
                  <a:lnTo>
                    <a:pt x="3448405" y="645731"/>
                  </a:lnTo>
                  <a:lnTo>
                    <a:pt x="3448405" y="839292"/>
                  </a:lnTo>
                  <a:lnTo>
                    <a:pt x="3448405" y="1241691"/>
                  </a:lnTo>
                  <a:lnTo>
                    <a:pt x="3264497" y="1241691"/>
                  </a:lnTo>
                  <a:lnTo>
                    <a:pt x="3264497" y="769391"/>
                  </a:lnTo>
                  <a:lnTo>
                    <a:pt x="3309340" y="789736"/>
                  </a:lnTo>
                  <a:lnTo>
                    <a:pt x="3354984" y="808189"/>
                  </a:lnTo>
                  <a:lnTo>
                    <a:pt x="3401364" y="824712"/>
                  </a:lnTo>
                  <a:lnTo>
                    <a:pt x="3448405" y="839292"/>
                  </a:lnTo>
                  <a:lnTo>
                    <a:pt x="3448405" y="645731"/>
                  </a:lnTo>
                  <a:lnTo>
                    <a:pt x="3430498" y="639572"/>
                  </a:lnTo>
                  <a:lnTo>
                    <a:pt x="3385566" y="621639"/>
                  </a:lnTo>
                  <a:lnTo>
                    <a:pt x="3341878" y="601700"/>
                  </a:lnTo>
                  <a:lnTo>
                    <a:pt x="3299523" y="579843"/>
                  </a:lnTo>
                  <a:lnTo>
                    <a:pt x="3258655" y="556171"/>
                  </a:lnTo>
                  <a:lnTo>
                    <a:pt x="3227806" y="536219"/>
                  </a:lnTo>
                  <a:lnTo>
                    <a:pt x="3219361" y="530758"/>
                  </a:lnTo>
                  <a:lnTo>
                    <a:pt x="3181756" y="503720"/>
                  </a:lnTo>
                  <a:lnTo>
                    <a:pt x="3145967" y="475119"/>
                  </a:lnTo>
                  <a:lnTo>
                    <a:pt x="3112084" y="445058"/>
                  </a:lnTo>
                  <a:lnTo>
                    <a:pt x="3080575" y="413956"/>
                  </a:lnTo>
                  <a:lnTo>
                    <a:pt x="3080575" y="658558"/>
                  </a:lnTo>
                  <a:lnTo>
                    <a:pt x="3080575" y="1241691"/>
                  </a:lnTo>
                  <a:lnTo>
                    <a:pt x="2942640" y="1241691"/>
                  </a:lnTo>
                  <a:lnTo>
                    <a:pt x="2942640" y="536219"/>
                  </a:lnTo>
                  <a:lnTo>
                    <a:pt x="2975102" y="569023"/>
                  </a:lnTo>
                  <a:lnTo>
                    <a:pt x="3008947" y="600379"/>
                  </a:lnTo>
                  <a:lnTo>
                    <a:pt x="3044126" y="630237"/>
                  </a:lnTo>
                  <a:lnTo>
                    <a:pt x="3080575" y="658558"/>
                  </a:lnTo>
                  <a:lnTo>
                    <a:pt x="3080575" y="413956"/>
                  </a:lnTo>
                  <a:lnTo>
                    <a:pt x="3080245" y="413626"/>
                  </a:lnTo>
                  <a:lnTo>
                    <a:pt x="3050552" y="380923"/>
                  </a:lnTo>
                  <a:lnTo>
                    <a:pt x="3023120" y="347040"/>
                  </a:lnTo>
                  <a:lnTo>
                    <a:pt x="2998063" y="312051"/>
                  </a:lnTo>
                  <a:lnTo>
                    <a:pt x="2975495" y="276072"/>
                  </a:lnTo>
                  <a:lnTo>
                    <a:pt x="2955518" y="239166"/>
                  </a:lnTo>
                  <a:lnTo>
                    <a:pt x="2938259" y="201447"/>
                  </a:lnTo>
                  <a:lnTo>
                    <a:pt x="2923832" y="162991"/>
                  </a:lnTo>
                  <a:lnTo>
                    <a:pt x="2912351" y="123888"/>
                  </a:lnTo>
                  <a:lnTo>
                    <a:pt x="2903918" y="84251"/>
                  </a:lnTo>
                  <a:lnTo>
                    <a:pt x="2898648" y="44145"/>
                  </a:lnTo>
                  <a:lnTo>
                    <a:pt x="2896666" y="3670"/>
                  </a:lnTo>
                  <a:lnTo>
                    <a:pt x="2896666" y="0"/>
                  </a:lnTo>
                  <a:lnTo>
                    <a:pt x="2712745" y="0"/>
                  </a:lnTo>
                  <a:lnTo>
                    <a:pt x="2712745" y="3670"/>
                  </a:lnTo>
                  <a:lnTo>
                    <a:pt x="2710269" y="45986"/>
                  </a:lnTo>
                  <a:lnTo>
                    <a:pt x="2703639" y="88074"/>
                  </a:lnTo>
                  <a:lnTo>
                    <a:pt x="2693073" y="129794"/>
                  </a:lnTo>
                  <a:lnTo>
                    <a:pt x="2678760" y="171030"/>
                  </a:lnTo>
                  <a:lnTo>
                    <a:pt x="2666771" y="198361"/>
                  </a:lnTo>
                  <a:lnTo>
                    <a:pt x="2666771" y="536219"/>
                  </a:lnTo>
                  <a:lnTo>
                    <a:pt x="2666771" y="1241691"/>
                  </a:lnTo>
                  <a:lnTo>
                    <a:pt x="2528836" y="1241691"/>
                  </a:lnTo>
                  <a:lnTo>
                    <a:pt x="2528836" y="768921"/>
                  </a:lnTo>
                  <a:lnTo>
                    <a:pt x="2528836" y="699477"/>
                  </a:lnTo>
                  <a:lnTo>
                    <a:pt x="2528836" y="658088"/>
                  </a:lnTo>
                  <a:lnTo>
                    <a:pt x="2565260" y="629869"/>
                  </a:lnTo>
                  <a:lnTo>
                    <a:pt x="2600439" y="600113"/>
                  </a:lnTo>
                  <a:lnTo>
                    <a:pt x="2634284" y="568896"/>
                  </a:lnTo>
                  <a:lnTo>
                    <a:pt x="2666771" y="536219"/>
                  </a:lnTo>
                  <a:lnTo>
                    <a:pt x="2666771" y="198361"/>
                  </a:lnTo>
                  <a:lnTo>
                    <a:pt x="2660929" y="211670"/>
                  </a:lnTo>
                  <a:lnTo>
                    <a:pt x="2639784" y="251561"/>
                  </a:lnTo>
                  <a:lnTo>
                    <a:pt x="2615514" y="290576"/>
                  </a:lnTo>
                  <a:lnTo>
                    <a:pt x="2588361" y="328612"/>
                  </a:lnTo>
                  <a:lnTo>
                    <a:pt x="2558504" y="365518"/>
                  </a:lnTo>
                  <a:lnTo>
                    <a:pt x="2526169" y="401180"/>
                  </a:lnTo>
                  <a:lnTo>
                    <a:pt x="2491562" y="435457"/>
                  </a:lnTo>
                  <a:lnTo>
                    <a:pt x="2454884" y="468236"/>
                  </a:lnTo>
                  <a:lnTo>
                    <a:pt x="2416365" y="499389"/>
                  </a:lnTo>
                  <a:lnTo>
                    <a:pt x="2376182" y="528777"/>
                  </a:lnTo>
                  <a:lnTo>
                    <a:pt x="2344928" y="549427"/>
                  </a:lnTo>
                  <a:lnTo>
                    <a:pt x="2344928" y="768921"/>
                  </a:lnTo>
                  <a:lnTo>
                    <a:pt x="2344928" y="1241691"/>
                  </a:lnTo>
                  <a:lnTo>
                    <a:pt x="2161006" y="1241691"/>
                  </a:lnTo>
                  <a:lnTo>
                    <a:pt x="2161006" y="876084"/>
                  </a:lnTo>
                  <a:lnTo>
                    <a:pt x="2161006" y="838835"/>
                  </a:lnTo>
                  <a:lnTo>
                    <a:pt x="2208047" y="824255"/>
                  </a:lnTo>
                  <a:lnTo>
                    <a:pt x="2254415" y="807732"/>
                  </a:lnTo>
                  <a:lnTo>
                    <a:pt x="2300059" y="789279"/>
                  </a:lnTo>
                  <a:lnTo>
                    <a:pt x="2344928" y="768921"/>
                  </a:lnTo>
                  <a:lnTo>
                    <a:pt x="2344928" y="549427"/>
                  </a:lnTo>
                  <a:lnTo>
                    <a:pt x="2334564" y="556272"/>
                  </a:lnTo>
                  <a:lnTo>
                    <a:pt x="2291715" y="581761"/>
                  </a:lnTo>
                  <a:lnTo>
                    <a:pt x="2247849" y="605116"/>
                  </a:lnTo>
                  <a:lnTo>
                    <a:pt x="2203158" y="626186"/>
                  </a:lnTo>
                  <a:lnTo>
                    <a:pt x="2157869" y="644867"/>
                  </a:lnTo>
                  <a:lnTo>
                    <a:pt x="2112187" y="661022"/>
                  </a:lnTo>
                  <a:lnTo>
                    <a:pt x="2066315" y="674535"/>
                  </a:lnTo>
                  <a:lnTo>
                    <a:pt x="2020468" y="685253"/>
                  </a:lnTo>
                  <a:lnTo>
                    <a:pt x="1977097" y="692696"/>
                  </a:lnTo>
                  <a:lnTo>
                    <a:pt x="1977097" y="876084"/>
                  </a:lnTo>
                  <a:lnTo>
                    <a:pt x="1977097" y="1243990"/>
                  </a:lnTo>
                  <a:lnTo>
                    <a:pt x="1793176" y="1243990"/>
                  </a:lnTo>
                  <a:lnTo>
                    <a:pt x="1793176" y="876084"/>
                  </a:lnTo>
                  <a:lnTo>
                    <a:pt x="1816023" y="878662"/>
                  </a:lnTo>
                  <a:lnTo>
                    <a:pt x="1838985" y="880846"/>
                  </a:lnTo>
                  <a:lnTo>
                    <a:pt x="1862035" y="882611"/>
                  </a:lnTo>
                  <a:lnTo>
                    <a:pt x="1885137" y="883894"/>
                  </a:lnTo>
                  <a:lnTo>
                    <a:pt x="1908238" y="883780"/>
                  </a:lnTo>
                  <a:lnTo>
                    <a:pt x="1931289" y="881888"/>
                  </a:lnTo>
                  <a:lnTo>
                    <a:pt x="1977097" y="876084"/>
                  </a:lnTo>
                  <a:lnTo>
                    <a:pt x="1977097" y="692696"/>
                  </a:lnTo>
                  <a:lnTo>
                    <a:pt x="1974850" y="693077"/>
                  </a:lnTo>
                  <a:lnTo>
                    <a:pt x="1929663" y="697865"/>
                  </a:lnTo>
                  <a:lnTo>
                    <a:pt x="1885137" y="699477"/>
                  </a:lnTo>
                  <a:lnTo>
                    <a:pt x="1840598" y="697865"/>
                  </a:lnTo>
                  <a:lnTo>
                    <a:pt x="1795424" y="693077"/>
                  </a:lnTo>
                  <a:lnTo>
                    <a:pt x="1749806" y="685253"/>
                  </a:lnTo>
                  <a:lnTo>
                    <a:pt x="1703959" y="674535"/>
                  </a:lnTo>
                  <a:lnTo>
                    <a:pt x="1658086" y="661022"/>
                  </a:lnTo>
                  <a:lnTo>
                    <a:pt x="1612404" y="644867"/>
                  </a:lnTo>
                  <a:lnTo>
                    <a:pt x="1609267" y="643585"/>
                  </a:lnTo>
                  <a:lnTo>
                    <a:pt x="1609267" y="838365"/>
                  </a:lnTo>
                  <a:lnTo>
                    <a:pt x="1609267" y="1241691"/>
                  </a:lnTo>
                  <a:lnTo>
                    <a:pt x="1425346" y="1241691"/>
                  </a:lnTo>
                  <a:lnTo>
                    <a:pt x="1425346" y="768921"/>
                  </a:lnTo>
                  <a:lnTo>
                    <a:pt x="1470202" y="789165"/>
                  </a:lnTo>
                  <a:lnTo>
                    <a:pt x="1515846" y="807504"/>
                  </a:lnTo>
                  <a:lnTo>
                    <a:pt x="1562214" y="823912"/>
                  </a:lnTo>
                  <a:lnTo>
                    <a:pt x="1609267" y="838365"/>
                  </a:lnTo>
                  <a:lnTo>
                    <a:pt x="1609267" y="643585"/>
                  </a:lnTo>
                  <a:lnTo>
                    <a:pt x="1567116" y="626186"/>
                  </a:lnTo>
                  <a:lnTo>
                    <a:pt x="1522425" y="605116"/>
                  </a:lnTo>
                  <a:lnTo>
                    <a:pt x="1478559" y="581761"/>
                  </a:lnTo>
                  <a:lnTo>
                    <a:pt x="1435709" y="556272"/>
                  </a:lnTo>
                  <a:lnTo>
                    <a:pt x="1405356" y="536219"/>
                  </a:lnTo>
                  <a:lnTo>
                    <a:pt x="1394091" y="528777"/>
                  </a:lnTo>
                  <a:lnTo>
                    <a:pt x="1353908" y="499389"/>
                  </a:lnTo>
                  <a:lnTo>
                    <a:pt x="1315377" y="468236"/>
                  </a:lnTo>
                  <a:lnTo>
                    <a:pt x="1278712" y="435457"/>
                  </a:lnTo>
                  <a:lnTo>
                    <a:pt x="1244104" y="401180"/>
                  </a:lnTo>
                  <a:lnTo>
                    <a:pt x="1241437" y="398246"/>
                  </a:lnTo>
                  <a:lnTo>
                    <a:pt x="1241437" y="658088"/>
                  </a:lnTo>
                  <a:lnTo>
                    <a:pt x="1241437" y="1241691"/>
                  </a:lnTo>
                  <a:lnTo>
                    <a:pt x="1103503" y="1241691"/>
                  </a:lnTo>
                  <a:lnTo>
                    <a:pt x="1103503" y="536219"/>
                  </a:lnTo>
                  <a:lnTo>
                    <a:pt x="1136002" y="568909"/>
                  </a:lnTo>
                  <a:lnTo>
                    <a:pt x="1169847" y="600138"/>
                  </a:lnTo>
                  <a:lnTo>
                    <a:pt x="1205001" y="629869"/>
                  </a:lnTo>
                  <a:lnTo>
                    <a:pt x="1241437" y="658088"/>
                  </a:lnTo>
                  <a:lnTo>
                    <a:pt x="1241437" y="398246"/>
                  </a:lnTo>
                  <a:lnTo>
                    <a:pt x="1211770" y="365518"/>
                  </a:lnTo>
                  <a:lnTo>
                    <a:pt x="1181912" y="328612"/>
                  </a:lnTo>
                  <a:lnTo>
                    <a:pt x="1154760" y="290576"/>
                  </a:lnTo>
                  <a:lnTo>
                    <a:pt x="1130490" y="251561"/>
                  </a:lnTo>
                  <a:lnTo>
                    <a:pt x="1109345" y="211670"/>
                  </a:lnTo>
                  <a:lnTo>
                    <a:pt x="1091514" y="171030"/>
                  </a:lnTo>
                  <a:lnTo>
                    <a:pt x="1077201" y="129794"/>
                  </a:lnTo>
                  <a:lnTo>
                    <a:pt x="1066634" y="88074"/>
                  </a:lnTo>
                  <a:lnTo>
                    <a:pt x="1060005" y="45986"/>
                  </a:lnTo>
                  <a:lnTo>
                    <a:pt x="1057529" y="3670"/>
                  </a:lnTo>
                  <a:lnTo>
                    <a:pt x="1057529" y="0"/>
                  </a:lnTo>
                  <a:lnTo>
                    <a:pt x="873607" y="0"/>
                  </a:lnTo>
                  <a:lnTo>
                    <a:pt x="873607" y="3670"/>
                  </a:lnTo>
                  <a:lnTo>
                    <a:pt x="871626" y="44386"/>
                  </a:lnTo>
                  <a:lnTo>
                    <a:pt x="866355" y="84683"/>
                  </a:lnTo>
                  <a:lnTo>
                    <a:pt x="857923" y="124498"/>
                  </a:lnTo>
                  <a:lnTo>
                    <a:pt x="846442" y="163728"/>
                  </a:lnTo>
                  <a:lnTo>
                    <a:pt x="832002" y="202285"/>
                  </a:lnTo>
                  <a:lnTo>
                    <a:pt x="827633" y="211874"/>
                  </a:lnTo>
                  <a:lnTo>
                    <a:pt x="827633" y="536219"/>
                  </a:lnTo>
                  <a:lnTo>
                    <a:pt x="827633" y="1241691"/>
                  </a:lnTo>
                  <a:lnTo>
                    <a:pt x="689698" y="1241691"/>
                  </a:lnTo>
                  <a:lnTo>
                    <a:pt x="689698" y="769391"/>
                  </a:lnTo>
                  <a:lnTo>
                    <a:pt x="689698" y="658558"/>
                  </a:lnTo>
                  <a:lnTo>
                    <a:pt x="726135" y="630237"/>
                  </a:lnTo>
                  <a:lnTo>
                    <a:pt x="761301" y="600379"/>
                  </a:lnTo>
                  <a:lnTo>
                    <a:pt x="795286" y="568896"/>
                  </a:lnTo>
                  <a:lnTo>
                    <a:pt x="827633" y="536219"/>
                  </a:lnTo>
                  <a:lnTo>
                    <a:pt x="827633" y="211874"/>
                  </a:lnTo>
                  <a:lnTo>
                    <a:pt x="814755" y="240093"/>
                  </a:lnTo>
                  <a:lnTo>
                    <a:pt x="794778" y="277050"/>
                  </a:lnTo>
                  <a:lnTo>
                    <a:pt x="772210" y="313067"/>
                  </a:lnTo>
                  <a:lnTo>
                    <a:pt x="747153" y="348056"/>
                  </a:lnTo>
                  <a:lnTo>
                    <a:pt x="719721" y="381939"/>
                  </a:lnTo>
                  <a:lnTo>
                    <a:pt x="690029" y="414616"/>
                  </a:lnTo>
                  <a:lnTo>
                    <a:pt x="658190" y="445998"/>
                  </a:lnTo>
                  <a:lnTo>
                    <a:pt x="624306" y="476008"/>
                  </a:lnTo>
                  <a:lnTo>
                    <a:pt x="588518" y="504545"/>
                  </a:lnTo>
                  <a:lnTo>
                    <a:pt x="550913" y="531520"/>
                  </a:lnTo>
                  <a:lnTo>
                    <a:pt x="511619" y="556844"/>
                  </a:lnTo>
                  <a:lnTo>
                    <a:pt x="505777" y="560222"/>
                  </a:lnTo>
                  <a:lnTo>
                    <a:pt x="505777" y="769391"/>
                  </a:lnTo>
                  <a:lnTo>
                    <a:pt x="505777" y="1241691"/>
                  </a:lnTo>
                  <a:lnTo>
                    <a:pt x="321868" y="1241691"/>
                  </a:lnTo>
                  <a:lnTo>
                    <a:pt x="321868" y="876541"/>
                  </a:lnTo>
                  <a:lnTo>
                    <a:pt x="321868" y="839292"/>
                  </a:lnTo>
                  <a:lnTo>
                    <a:pt x="368909" y="824712"/>
                  </a:lnTo>
                  <a:lnTo>
                    <a:pt x="415277" y="808189"/>
                  </a:lnTo>
                  <a:lnTo>
                    <a:pt x="460921" y="789736"/>
                  </a:lnTo>
                  <a:lnTo>
                    <a:pt x="505777" y="769391"/>
                  </a:lnTo>
                  <a:lnTo>
                    <a:pt x="505777" y="560222"/>
                  </a:lnTo>
                  <a:lnTo>
                    <a:pt x="470738" y="580440"/>
                  </a:lnTo>
                  <a:lnTo>
                    <a:pt x="428396" y="602208"/>
                  </a:lnTo>
                  <a:lnTo>
                    <a:pt x="384695" y="622058"/>
                  </a:lnTo>
                  <a:lnTo>
                    <a:pt x="339763" y="639914"/>
                  </a:lnTo>
                  <a:lnTo>
                    <a:pt x="293700" y="655675"/>
                  </a:lnTo>
                  <a:lnTo>
                    <a:pt x="246621" y="669251"/>
                  </a:lnTo>
                  <a:lnTo>
                    <a:pt x="198640" y="680554"/>
                  </a:lnTo>
                  <a:lnTo>
                    <a:pt x="149885" y="689508"/>
                  </a:lnTo>
                  <a:lnTo>
                    <a:pt x="100444" y="696010"/>
                  </a:lnTo>
                  <a:lnTo>
                    <a:pt x="50444" y="699985"/>
                  </a:lnTo>
                  <a:lnTo>
                    <a:pt x="0" y="701319"/>
                  </a:lnTo>
                  <a:lnTo>
                    <a:pt x="0" y="885278"/>
                  </a:lnTo>
                  <a:lnTo>
                    <a:pt x="34569" y="884643"/>
                  </a:lnTo>
                  <a:lnTo>
                    <a:pt x="69100" y="882980"/>
                  </a:lnTo>
                  <a:lnTo>
                    <a:pt x="103568" y="880275"/>
                  </a:lnTo>
                  <a:lnTo>
                    <a:pt x="137947" y="876541"/>
                  </a:lnTo>
                  <a:lnTo>
                    <a:pt x="137947" y="1241691"/>
                  </a:lnTo>
                  <a:lnTo>
                    <a:pt x="0" y="1241691"/>
                  </a:lnTo>
                  <a:lnTo>
                    <a:pt x="0" y="1609598"/>
                  </a:lnTo>
                  <a:lnTo>
                    <a:pt x="827633" y="1609598"/>
                  </a:lnTo>
                  <a:lnTo>
                    <a:pt x="827633" y="2155939"/>
                  </a:lnTo>
                  <a:lnTo>
                    <a:pt x="858761" y="2164130"/>
                  </a:lnTo>
                  <a:lnTo>
                    <a:pt x="890244" y="2170696"/>
                  </a:lnTo>
                  <a:lnTo>
                    <a:pt x="922045" y="2175637"/>
                  </a:lnTo>
                  <a:lnTo>
                    <a:pt x="954074" y="2178939"/>
                  </a:lnTo>
                  <a:lnTo>
                    <a:pt x="992060" y="2174964"/>
                  </a:lnTo>
                  <a:lnTo>
                    <a:pt x="1029703" y="2168652"/>
                  </a:lnTo>
                  <a:lnTo>
                    <a:pt x="1066888" y="2160003"/>
                  </a:lnTo>
                  <a:lnTo>
                    <a:pt x="1103503" y="2149043"/>
                  </a:lnTo>
                  <a:lnTo>
                    <a:pt x="1103503" y="1609598"/>
                  </a:lnTo>
                  <a:lnTo>
                    <a:pt x="2666771" y="1609598"/>
                  </a:lnTo>
                  <a:lnTo>
                    <a:pt x="2666771" y="2161463"/>
                  </a:lnTo>
                  <a:lnTo>
                    <a:pt x="2697873" y="2169757"/>
                  </a:lnTo>
                  <a:lnTo>
                    <a:pt x="2729357" y="2176373"/>
                  </a:lnTo>
                  <a:lnTo>
                    <a:pt x="2761157" y="2181275"/>
                  </a:lnTo>
                  <a:lnTo>
                    <a:pt x="2793212" y="2184450"/>
                  </a:lnTo>
                  <a:lnTo>
                    <a:pt x="2831211" y="2180488"/>
                  </a:lnTo>
                  <a:lnTo>
                    <a:pt x="2868841" y="2174163"/>
                  </a:lnTo>
                  <a:lnTo>
                    <a:pt x="2906026" y="2165515"/>
                  </a:lnTo>
                  <a:lnTo>
                    <a:pt x="2942640" y="2154567"/>
                  </a:lnTo>
                  <a:lnTo>
                    <a:pt x="2942640" y="1609598"/>
                  </a:lnTo>
                  <a:lnTo>
                    <a:pt x="3770261" y="1609598"/>
                  </a:lnTo>
                  <a:lnTo>
                    <a:pt x="3770261" y="1243990"/>
                  </a:lnTo>
                  <a:lnTo>
                    <a:pt x="3770261" y="1241691"/>
                  </a:lnTo>
                  <a:lnTo>
                    <a:pt x="3632314" y="1241691"/>
                  </a:lnTo>
                  <a:lnTo>
                    <a:pt x="3632314" y="876541"/>
                  </a:lnTo>
                  <a:lnTo>
                    <a:pt x="3666642" y="880275"/>
                  </a:lnTo>
                  <a:lnTo>
                    <a:pt x="3701148" y="882980"/>
                  </a:lnTo>
                  <a:lnTo>
                    <a:pt x="3735717" y="884643"/>
                  </a:lnTo>
                  <a:lnTo>
                    <a:pt x="3770261" y="885278"/>
                  </a:lnTo>
                  <a:lnTo>
                    <a:pt x="3770261" y="876541"/>
                  </a:lnTo>
                  <a:lnTo>
                    <a:pt x="3770261" y="769391"/>
                  </a:lnTo>
                  <a:lnTo>
                    <a:pt x="3770261" y="7013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36550" y="2750626"/>
            <a:ext cx="280035" cy="11925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ACADEMIA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88027" y="2823210"/>
            <a:ext cx="280035" cy="10528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BUSINESS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88464" y="1190244"/>
            <a:ext cx="932688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DD3CEC-FABE-47D5-8850-16050CA97E47}"/>
              </a:ext>
            </a:extLst>
          </p:cNvPr>
          <p:cNvSpPr/>
          <p:nvPr/>
        </p:nvSpPr>
        <p:spPr>
          <a:xfrm>
            <a:off x="0" y="-37432"/>
            <a:ext cx="12192000" cy="6895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da-DK" sz="1400" noProof="0" dirty="0" err="1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1E2B38B-D5A9-4A7A-846F-D72E5DB70694}"/>
              </a:ext>
            </a:extLst>
          </p:cNvPr>
          <p:cNvSpPr txBox="1">
            <a:spLocks/>
          </p:cNvSpPr>
          <p:nvPr/>
        </p:nvSpPr>
        <p:spPr>
          <a:xfrm>
            <a:off x="552434" y="203887"/>
            <a:ext cx="11473921" cy="89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3000"/>
              </a:lnSpc>
              <a:spcBef>
                <a:spcPct val="0"/>
              </a:spcBef>
              <a:buNone/>
              <a:defRPr sz="3200" kern="1200" cap="none" spc="20" baseline="0">
                <a:solidFill>
                  <a:srgbClr val="0046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dirty="0"/>
              <a:t>The BII Model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98906B-B83E-4FAB-976F-E5FB8BA52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34" y="1100316"/>
            <a:ext cx="11085209" cy="558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20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>
                <a:solidFill>
                  <a:schemeClr val="bg1"/>
                </a:solidFill>
              </a:rPr>
              <a:t>BII Labs</a:t>
            </a:r>
            <a:br>
              <a:rPr lang="da-DK" sz="1400">
                <a:solidFill>
                  <a:schemeClr val="bg1"/>
                </a:solidFill>
                <a:latin typeface="+mn-lt"/>
              </a:rPr>
            </a:br>
            <a:endParaRPr lang="da-DK" sz="14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9227" y="1474479"/>
            <a:ext cx="3313854" cy="4718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Currently </a:t>
            </a:r>
            <a:r>
              <a:rPr lang="en-US" sz="2000" b="1" dirty="0">
                <a:solidFill>
                  <a:schemeClr val="bg1"/>
                </a:solidFill>
              </a:rPr>
              <a:t>850 square meters </a:t>
            </a:r>
            <a:r>
              <a:rPr lang="en-US" sz="2000" dirty="0">
                <a:solidFill>
                  <a:schemeClr val="bg1"/>
                </a:solidFill>
              </a:rPr>
              <a:t>of GMO 1 classified open special labs</a:t>
            </a: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DNA/RNA lab</a:t>
            </a: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Microscope lab</a:t>
            </a: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Cell labs</a:t>
            </a: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One lab is prepared for GMO 2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Will expand to &gt;</a:t>
            </a:r>
            <a:r>
              <a:rPr lang="en-US" sz="2000" b="1" dirty="0">
                <a:solidFill>
                  <a:schemeClr val="bg1"/>
                </a:solidFill>
              </a:rPr>
              <a:t>2,500 square meters</a:t>
            </a:r>
            <a:r>
              <a:rPr lang="en-US" sz="2000" dirty="0">
                <a:solidFill>
                  <a:schemeClr val="bg1"/>
                </a:solidFill>
              </a:rPr>
              <a:t> of labs and &gt;</a:t>
            </a:r>
            <a:r>
              <a:rPr lang="en-US" sz="2000" b="1" dirty="0">
                <a:solidFill>
                  <a:schemeClr val="bg1"/>
                </a:solidFill>
              </a:rPr>
              <a:t>150 square meters</a:t>
            </a:r>
            <a:r>
              <a:rPr lang="en-US" sz="2000" dirty="0">
                <a:solidFill>
                  <a:schemeClr val="bg1"/>
                </a:solidFill>
              </a:rPr>
              <a:t> of open workshops</a:t>
            </a: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r="10195"/>
          <a:stretch/>
        </p:blipFill>
        <p:spPr>
          <a:xfrm>
            <a:off x="5182996" y="0"/>
            <a:ext cx="7009004" cy="6858000"/>
          </a:xfrm>
          <a:prstGeom prst="rect">
            <a:avLst/>
          </a:prstGeom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1869227" y="195483"/>
            <a:ext cx="3160058" cy="9153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7000" b="1" i="0" kern="1200" cap="none" spc="20" baseline="0">
                <a:solidFill>
                  <a:srgbClr val="0046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chemeClr val="bg1"/>
                </a:solidFill>
              </a:rPr>
              <a:t>BII Labs</a:t>
            </a:r>
            <a:br>
              <a:rPr lang="da-DK" sz="1400">
                <a:solidFill>
                  <a:schemeClr val="bg1"/>
                </a:solidFill>
                <a:latin typeface="+mn-lt"/>
              </a:rPr>
            </a:br>
            <a:endParaRPr lang="da-DK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60271DB9-C170-44CE-934D-1ADC7F70FFA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8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60271DB9-C170-44CE-934D-1ADC7F70FF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943B861D-F122-4973-98BA-BA7F21828601}"/>
              </a:ext>
            </a:extLst>
          </p:cNvPr>
          <p:cNvSpPr/>
          <p:nvPr/>
        </p:nvSpPr>
        <p:spPr>
          <a:xfrm>
            <a:off x="-10736" y="0"/>
            <a:ext cx="5210175" cy="6857999"/>
          </a:xfrm>
          <a:prstGeom prst="rect">
            <a:avLst/>
          </a:prstGeom>
          <a:solidFill>
            <a:srgbClr val="004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957C62-80C6-4454-9728-61B34F8B6CB0}"/>
              </a:ext>
            </a:extLst>
          </p:cNvPr>
          <p:cNvSpPr/>
          <p:nvPr/>
        </p:nvSpPr>
        <p:spPr>
          <a:xfrm>
            <a:off x="5199439" y="0"/>
            <a:ext cx="6992561" cy="6905516"/>
          </a:xfrm>
          <a:prstGeom prst="rect">
            <a:avLst/>
          </a:prstGeom>
          <a:solidFill>
            <a:srgbClr val="E5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70166D-5C6A-4E20-8A78-6B78333E8C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398" y="6365862"/>
            <a:ext cx="396625" cy="29149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DC9D263-B999-40BA-9935-179E1A896963}"/>
              </a:ext>
            </a:extLst>
          </p:cNvPr>
          <p:cNvSpPr txBox="1"/>
          <p:nvPr/>
        </p:nvSpPr>
        <p:spPr>
          <a:xfrm>
            <a:off x="5973709" y="782700"/>
            <a:ext cx="5631689" cy="305647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6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BII has established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46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</a:t>
            </a:r>
            <a:r>
              <a:rPr lang="en-US" sz="2400" b="1" dirty="0">
                <a:solidFill>
                  <a:srgbClr val="00464B"/>
                </a:solidFill>
                <a:latin typeface="Calibri" panose="020F0502020204030204"/>
              </a:rPr>
              <a:t>y basic infrastructure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46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6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Relies on collaboration with Danish universities on access to advanced infrastructure such as mass spectrometry, imaging, fermentation, cloud computing, high-throughput screening using robotics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46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6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Beaker outline">
            <a:extLst>
              <a:ext uri="{FF2B5EF4-FFF2-40B4-BE49-F238E27FC236}">
                <a16:creationId xmlns:a16="http://schemas.microsoft.com/office/drawing/2014/main" id="{50733507-59CC-4F05-BE72-E0F9CB23F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210" y="2379209"/>
            <a:ext cx="914400" cy="914400"/>
          </a:xfrm>
          <a:prstGeom prst="rect">
            <a:avLst/>
          </a:prstGeom>
        </p:spPr>
      </p:pic>
      <p:pic>
        <p:nvPicPr>
          <p:cNvPr id="5" name="Graphic 4" descr="Test tubes outline">
            <a:extLst>
              <a:ext uri="{FF2B5EF4-FFF2-40B4-BE49-F238E27FC236}">
                <a16:creationId xmlns:a16="http://schemas.microsoft.com/office/drawing/2014/main" id="{694DCE8A-4C76-4C2F-AB44-5C26CD698E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8210" y="3476516"/>
            <a:ext cx="914400" cy="914400"/>
          </a:xfrm>
          <a:prstGeom prst="rect">
            <a:avLst/>
          </a:prstGeom>
        </p:spPr>
      </p:pic>
      <p:pic>
        <p:nvPicPr>
          <p:cNvPr id="10" name="Graphic 9" descr="Cloud Computing outline">
            <a:extLst>
              <a:ext uri="{FF2B5EF4-FFF2-40B4-BE49-F238E27FC236}">
                <a16:creationId xmlns:a16="http://schemas.microsoft.com/office/drawing/2014/main" id="{C09A6399-C731-4C83-B473-2A02CA0232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5999" y="1303919"/>
            <a:ext cx="914400" cy="914400"/>
          </a:xfrm>
          <a:prstGeom prst="rect">
            <a:avLst/>
          </a:prstGeom>
        </p:spPr>
      </p:pic>
      <p:pic>
        <p:nvPicPr>
          <p:cNvPr id="15" name="Graphic 14" descr="Robot Hand outline">
            <a:extLst>
              <a:ext uri="{FF2B5EF4-FFF2-40B4-BE49-F238E27FC236}">
                <a16:creationId xmlns:a16="http://schemas.microsoft.com/office/drawing/2014/main" id="{A3ECA251-2A3D-4E54-9C3F-9923B720E3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6602" y="4639681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BBC3DC-7FAC-405F-B52E-ABCCE68E3E96}"/>
              </a:ext>
            </a:extLst>
          </p:cNvPr>
          <p:cNvSpPr txBox="1"/>
          <p:nvPr/>
        </p:nvSpPr>
        <p:spPr>
          <a:xfrm>
            <a:off x="200661" y="189076"/>
            <a:ext cx="4879979" cy="772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Modern Life Science research depends on a wide range of infrastructure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428CB5-E2A0-4A5C-8192-F2EC2106A31E}"/>
              </a:ext>
            </a:extLst>
          </p:cNvPr>
          <p:cNvSpPr txBox="1"/>
          <p:nvPr/>
        </p:nvSpPr>
        <p:spPr>
          <a:xfrm>
            <a:off x="1733018" y="1445479"/>
            <a:ext cx="2967210" cy="772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High performance computing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635A3D-2C7C-46D4-99AB-DE36F5E4E5F3}"/>
              </a:ext>
            </a:extLst>
          </p:cNvPr>
          <p:cNvSpPr txBox="1"/>
          <p:nvPr/>
        </p:nvSpPr>
        <p:spPr>
          <a:xfrm>
            <a:off x="1733018" y="2547476"/>
            <a:ext cx="2967210" cy="772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Chemistry &amp; molecular biology facilities</a:t>
            </a:r>
          </a:p>
        </p:txBody>
      </p:sp>
      <p:pic>
        <p:nvPicPr>
          <p:cNvPr id="17" name="Graphic 16" descr="Microscope outline">
            <a:extLst>
              <a:ext uri="{FF2B5EF4-FFF2-40B4-BE49-F238E27FC236}">
                <a16:creationId xmlns:a16="http://schemas.microsoft.com/office/drawing/2014/main" id="{C7E80551-F0D5-4650-B687-89B8EA27DB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8407" y="5728182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37A1917-8037-41A4-8C99-9E1E32A3DC53}"/>
              </a:ext>
            </a:extLst>
          </p:cNvPr>
          <p:cNvSpPr txBox="1"/>
          <p:nvPr/>
        </p:nvSpPr>
        <p:spPr>
          <a:xfrm>
            <a:off x="1782518" y="3756171"/>
            <a:ext cx="2967210" cy="3776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Analytics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106280-1AF2-4EFB-90FA-396C5EA7A83C}"/>
              </a:ext>
            </a:extLst>
          </p:cNvPr>
          <p:cNvSpPr txBox="1"/>
          <p:nvPr/>
        </p:nvSpPr>
        <p:spPr>
          <a:xfrm>
            <a:off x="1785855" y="4858168"/>
            <a:ext cx="2967210" cy="3776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Automation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13F44A-223D-4DE2-8FD9-E7CC61A607D0}"/>
              </a:ext>
            </a:extLst>
          </p:cNvPr>
          <p:cNvSpPr txBox="1"/>
          <p:nvPr/>
        </p:nvSpPr>
        <p:spPr>
          <a:xfrm>
            <a:off x="1782518" y="5925737"/>
            <a:ext cx="2967210" cy="3776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Imaging</a:t>
            </a:r>
          </a:p>
        </p:txBody>
      </p:sp>
    </p:spTree>
    <p:extLst>
      <p:ext uri="{BB962C8B-B14F-4D97-AF65-F5344CB8AC3E}">
        <p14:creationId xmlns:p14="http://schemas.microsoft.com/office/powerpoint/2010/main" val="4112473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5CA741C-EE1C-4C7E-8F1D-4FA24FFCB86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4" name="think-cell Slide" r:id="rId38" imgW="395" imgH="394" progId="TCLayout.ActiveDocument.1">
                  <p:embed/>
                </p:oleObj>
              </mc:Choice>
              <mc:Fallback>
                <p:oleObj name="think-cell Slide" r:id="rId38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5CA741C-EE1C-4C7E-8F1D-4FA24FFCB8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1540E0E8-A8A6-43F4-B9AD-56F9CB68D81C}"/>
              </a:ext>
            </a:extLst>
          </p:cNvPr>
          <p:cNvSpPr/>
          <p:nvPr/>
        </p:nvSpPr>
        <p:spPr>
          <a:xfrm>
            <a:off x="-1480" y="-28917"/>
            <a:ext cx="2600325" cy="2369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dirty="0"/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dirty="0"/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dirty="0"/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dirty="0"/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16C5CC0-955D-40F3-8C15-73AB242C4D92}"/>
              </a:ext>
            </a:extLst>
          </p:cNvPr>
          <p:cNvSpPr txBox="1"/>
          <p:nvPr/>
        </p:nvSpPr>
        <p:spPr>
          <a:xfrm>
            <a:off x="358775" y="592833"/>
            <a:ext cx="1697439" cy="15211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fld id="{C29552CB-869F-4257-A7F3-FE90AFD2EDDF}" type="thinkcell&lt;?xml version=&quot;1.0&quot; encoding=&quot;UTF-16&quot; standalone=&quot;yes&quot;?&gt;&lt;root reqver=&quot;27037&quot;&gt;&lt;version val=&quot;32780&quot;/&gt;&lt;PersistentType&gt;&lt;m_varval type=&quot;1&quot; val=&quot;5.00000000000000000000E+01&quot;/&gt;&lt;m_precExcel&gt;&lt;m_bNumberIsYear val=&quot;0&quot;/&gt;&lt;m_esigndisplay val=&quot;0&quot;/&gt;&lt;m_nSignPosition val=&quot;-2147483648&quot;/&gt;&lt;m_chMinusSymbol&gt;-&lt;/m_chMinusSymbol&gt;&lt;m_nDecimalDigits17909 val=&quot;0&quot;/&gt;&lt;m_chDecimalSymbol17909&gt;.&lt;/m_chDecimalSymbol17909&gt;&lt;m_nGroupingDigits17909 val=&quot;2147483647&quot;/&gt;&lt;m_strPrefix&gt;&lt;/m_strPrefix&gt;&lt;m_strSuffix17909&gt;&lt;/m_strSuffix17909&gt;&lt;m_nMagnitude17909 val=&quot;0&quot;/&gt;&lt;m_yearfmt&gt;&lt;begin val=&quot;0&quot;/&gt;&lt;end val=&quot;4&quot;/&gt;&lt;/m_yearfmt&gt;&lt;/m_precExcel&gt;&lt;m_guid val=&quot;f31dc3b7-572d-4e0a-bdca-e441f2b7c015&quot;/&gt;&lt;m_vecbMoniker&gt;4Mnqefm6zhGMggCqAEupC+4AAABoAHQAdABwAHMAOgAvAC8AbgBvAHYAbwBsAG8AYwB1AHMALgBzAGgAYQByAGUAcABvAGkAbgB0AC4AYwBvAG0ALwBzAGkAdABlAHMALwBiAGkAaQAtAGkAbQBwAGEAYwB0AC8AUwBoAGEAcgBlAGQAJQAyADAARABvAGMAdQBtAGUAbgB0AHMALwBLAFAASQAlADIAMAB0AHIAYQBjAGsAaQBuAGcALwBLAFAASQAlADIAMAB0AHIAYQBjAGsAaQBuAGcAJQAyADAALgB4AGwAcwB4AAAAeViB9Dsdf0ivLIJdxIUnYwAAAAClqwAD&lt;/m_vecbMoniker&gt;&lt;m_prec&gt;&lt;m_yearfmt&gt;&lt;begin val=&quot;0&quot;/&gt;&lt;end val=&quot;4&quot;/&gt;&lt;/m_yearfmt&gt;&lt;/m_prec&gt;&lt;/PersistentType&gt;&lt;/root&gt;">
              <a:rPr lang="en-US" altLang="en-US" sz="6500" b="1" smtClean="0">
                <a:solidFill>
                  <a:schemeClr val="bg1"/>
                </a:solidFill>
              </a:rPr>
              <a:pPr/>
              <a:t>50</a:t>
            </a:fld>
            <a:br>
              <a:rPr lang="en-US" sz="40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Start-ups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from 2018-2022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B71659B-9506-46CB-84FC-8771CE030A65}"/>
              </a:ext>
            </a:extLst>
          </p:cNvPr>
          <p:cNvSpPr/>
          <p:nvPr/>
        </p:nvSpPr>
        <p:spPr>
          <a:xfrm>
            <a:off x="-3442" y="2322748"/>
            <a:ext cx="2600325" cy="4535732"/>
          </a:xfrm>
          <a:prstGeom prst="rect">
            <a:avLst/>
          </a:prstGeom>
          <a:solidFill>
            <a:srgbClr val="3CB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dirty="0"/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dirty="0"/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dirty="0"/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dirty="0"/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9B707D6-E618-4E4A-BC46-6E09576206D6}"/>
              </a:ext>
            </a:extLst>
          </p:cNvPr>
          <p:cNvSpPr txBox="1"/>
          <p:nvPr/>
        </p:nvSpPr>
        <p:spPr>
          <a:xfrm>
            <a:off x="261921" y="3530399"/>
            <a:ext cx="901731" cy="150752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fld id="{C36C9290-9C21-437C-A1EF-7BDE9278D2B4}" type="thinkcell&lt;?xml version=&quot;1.0&quot; encoding=&quot;UTF-16&quot; standalone=&quot;yes&quot;?&gt;&lt;root reqver=&quot;27037&quot;&gt;&lt;version val=&quot;32780&quot;/&gt;&lt;PersistentType&gt;&lt;m_varval type=&quot;1&quot; val=&quot;3.00000000000000000000E+00&quot;/&gt;&lt;m_precExcel&gt;&lt;m_bNumberIsYear val=&quot;0&quot;/&gt;&lt;m_esigndisplay val=&quot;0&quot;/&gt;&lt;m_nSignPosition val=&quot;-2147483648&quot;/&gt;&lt;m_chMinusSymbol&gt;-&lt;/m_chMinusSymbol&gt;&lt;m_nDecimalDigits17909 val=&quot;0&quot;/&gt;&lt;m_chDecimalSymbol17909&gt;.&lt;/m_chDecimalSymbol17909&gt;&lt;m_nGroupingDigits17909 val=&quot;2147483647&quot;/&gt;&lt;m_strPrefix&gt;&lt;/m_strPrefix&gt;&lt;m_strSuffix17909&gt;&lt;/m_strSuffix17909&gt;&lt;m_nMagnitude17909 val=&quot;0&quot;/&gt;&lt;m_yearfmt&gt;&lt;begin val=&quot;0&quot;/&gt;&lt;end val=&quot;4&quot;/&gt;&lt;/m_yearfmt&gt;&lt;/m_precExcel&gt;&lt;m_guid val=&quot;f60b37e1-5c16-4f32-a0c7-c2f038200ecc&quot;/&gt;&lt;m_vecbMoniker&gt;4Mnqefm6zhGMggCqAEupC+4AAABoAHQAdABwAHMAOgAvAC8AbgBvAHYAbwBsAG8AYwB1AHMALgBzAGgAYQByAGUAcABvAGkAbgB0AC4AYwBvAG0ALwBzAGkAdABlAHMALwBiAGkAaQAtAGkAbQBwAGEAYwB0AC8AUwBoAGEAcgBlAGQAJQAyADAARABvAGMAdQBtAGUAbgB0AHMALwBLAFAASQAlADIAMAB0AHIAYQBjAGsAaQBuAGcALwBLAFAASQAlADIAMAB0AHIAYQBjAGsAaQBuAGcAJQAyADAALgB4AGwAcwB4AAAAeViB9Dsdf0ivLIJdxIUnYwAAAAClqwAD&lt;/m_vecbMoniker&gt;&lt;m_prec&gt;&lt;m_yearfmt&gt;&lt;begin val=&quot;0&quot;/&gt;&lt;end val=&quot;4&quot;/&gt;&lt;/m_yearfmt&gt;&lt;/m_prec&gt;&lt;/PersistentType&gt;&lt;/root&gt;">
              <a:rPr lang="en-US" altLang="en-US" sz="5400" b="1" smtClean="0">
                <a:solidFill>
                  <a:schemeClr val="bg1"/>
                </a:solidFill>
              </a:rPr>
              <a:pPr/>
              <a:t>3</a:t>
            </a:fld>
            <a:br>
              <a:rPr lang="en-US" sz="9600" b="1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Series A investments</a:t>
            </a:r>
            <a:r>
              <a:rPr lang="en-US" sz="1000" dirty="0">
                <a:solidFill>
                  <a:schemeClr val="bg1"/>
                </a:solidFill>
                <a:cs typeface="Calibri"/>
              </a:rPr>
              <a:t>&gt; 10M EUR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602ED28-7FFF-4193-AD48-BFF5BB0CAB9A}"/>
              </a:ext>
            </a:extLst>
          </p:cNvPr>
          <p:cNvSpPr txBox="1"/>
          <p:nvPr/>
        </p:nvSpPr>
        <p:spPr>
          <a:xfrm>
            <a:off x="1285876" y="3540784"/>
            <a:ext cx="1092173" cy="150752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fld id="{F3651D4F-D774-4E24-8CC6-C1E426660A57}" type="thinkcell&lt;?xml version=&quot;1.0&quot; encoding=&quot;UTF-16&quot; standalone=&quot;yes&quot;?&gt;&lt;root reqver=&quot;27037&quot;&gt;&lt;version val=&quot;32780&quot;/&gt;&lt;PersistentType&gt;&lt;m_varval type=&quot;1&quot; val=&quot;1.10000000000000000000E+01&quot;/&gt;&lt;m_precExcel&gt;&lt;m_bNumberIsYear val=&quot;0&quot;/&gt;&lt;m_esigndisplay val=&quot;0&quot;/&gt;&lt;m_nSignPosition val=&quot;-2147483648&quot;/&gt;&lt;m_chMinusSymbol&gt;-&lt;/m_chMinusSymbol&gt;&lt;m_nDecimalDigits17909 val=&quot;0&quot;/&gt;&lt;m_chDecimalSymbol17909&gt;.&lt;/m_chDecimalSymbol17909&gt;&lt;m_nGroupingDigits17909 val=&quot;2147483647&quot;/&gt;&lt;m_strPrefix&gt;&lt;/m_strPrefix&gt;&lt;m_strSuffix17909&gt;&lt;/m_strSuffix17909&gt;&lt;m_nMagnitude17909 val=&quot;0&quot;/&gt;&lt;m_yearfmt&gt;&lt;begin val=&quot;0&quot;/&gt;&lt;end val=&quot;4&quot;/&gt;&lt;/m_yearfmt&gt;&lt;/m_precExcel&gt;&lt;m_guid val=&quot;6054e060-4286-440d-8dfb-8d54edcdfde9&quot;/&gt;&lt;m_vecbMoniker&gt;4Mnqefm6zhGMggCqAEupC+4AAABoAHQAdABwAHMAOgAvAC8AbgBvAHYAbwBsAG8AYwB1AHMALgBzAGgAYQByAGUAcABvAGkAbgB0AC4AYwBvAG0ALwBzAGkAdABlAHMALwBiAGkAaQAtAGkAbQBwAGEAYwB0AC8AUwBoAGEAcgBlAGQAJQAyADAARABvAGMAdQBtAGUAbgB0AHMALwBLAFAASQAlADIAMAB0AHIAYQBjAGsAaQBuAGcALwBLAFAASQAlADIAMAB0AHIAYQBjAGsAaQBuAGcAJQAyADAALgB4AGwAcwB4AAAAeViB9Dsdf0ivLIJdxIUnYwAAAAClqwAD&lt;/m_vecbMoniker&gt;&lt;m_prec&gt;&lt;m_yearfmt&gt;&lt;begin val=&quot;0&quot;/&gt;&lt;end val=&quot;4&quot;/&gt;&lt;/m_yearfmt&gt;&lt;/m_prec&gt;&lt;/PersistentType&gt;&lt;/root&gt;">
              <a:rPr lang="en-US" altLang="en-US" sz="5400" b="1" smtClean="0">
                <a:solidFill>
                  <a:schemeClr val="bg1"/>
                </a:solidFill>
              </a:rPr>
              <a:pPr/>
              <a:t>11</a:t>
            </a:fld>
            <a:br>
              <a:rPr lang="en-US" sz="9600" b="1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Seed investments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  <a:cs typeface="Calibri"/>
              </a:rPr>
              <a:t>&gt; 1M EUR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9055A72-277D-4A2D-8043-200CBEEE6B5D}"/>
              </a:ext>
            </a:extLst>
          </p:cNvPr>
          <p:cNvSpPr txBox="1"/>
          <p:nvPr/>
        </p:nvSpPr>
        <p:spPr>
          <a:xfrm>
            <a:off x="1273585" y="5262249"/>
            <a:ext cx="1067170" cy="133998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fld id="{F825536C-CF05-4580-B550-3B96AD1D99E0}" type="thinkcell&lt;?xml version=&quot;1.0&quot; encoding=&quot;UTF-16&quot; standalone=&quot;yes&quot;?&gt;&lt;root reqver=&quot;27037&quot;&gt;&lt;version val=&quot;32780&quot;/&gt;&lt;PersistentType&gt;&lt;m_varval type=&quot;1&quot; val=&quot;8.50000000000000000000E+01&quot;/&gt;&lt;m_precExcel&gt;&lt;m_bNumberIsYear val=&quot;0&quot;/&gt;&lt;m_esigndisplay val=&quot;0&quot;/&gt;&lt;m_nSignPosition val=&quot;-2147483648&quot;/&gt;&lt;m_chMinusSymbol&gt;-&lt;/m_chMinusSymbol&gt;&lt;m_nDecimalDigits17909 val=&quot;0&quot;/&gt;&lt;m_chDecimalSymbol17909&gt;.&lt;/m_chDecimalSymbol17909&gt;&lt;m_nGroupingDigits17909 val=&quot;2147483647&quot;/&gt;&lt;m_strPrefix&gt;&lt;/m_strPrefix&gt;&lt;m_strSuffix17909&gt;&lt;/m_strSuffix17909&gt;&lt;m_nMagnitude17909 val=&quot;0&quot;/&gt;&lt;m_yearfmt&gt;&lt;begin val=&quot;0&quot;/&gt;&lt;end val=&quot;4&quot;/&gt;&lt;/m_yearfmt&gt;&lt;/m_precExcel&gt;&lt;m_guid val=&quot;96dc68d9-6397-413e-a202-dd23722c5be2&quot;/&gt;&lt;m_vecbMoniker&gt;4Mnqefm6zhGMggCqAEupC+4AAABoAHQAdABwAHMAOgAvAC8AbgBvAHYAbwBsAG8AYwB1AHMALgBzAGgAYQByAGUAcABvAGkAbgB0AC4AYwBvAG0ALwBzAGkAdABlAHMALwBiAGkAaQAtAGkAbQBwAGEAYwB0AC8AUwBoAGEAcgBlAGQAJQAyADAARABvAGMAdQBtAGUAbgB0AHMALwBLAFAASQAlADIAMAB0AHIAYQBjAGsAaQBuAGcALwBLAFAASQAlADIAMAB0AHIAYQBjAGsAaQBuAGcAJQAyADAALgB4AGwAcwB4AAAAeViB9Dsdf0ivLIJdxIUnYwAAAAClqwAD&lt;/m_vecbMoniker&gt;&lt;m_prec&gt;&lt;m_yearfmt&gt;&lt;begin val=&quot;0&quot;/&gt;&lt;end val=&quot;4&quot;/&gt;&lt;/m_yearfmt&gt;&lt;/m_prec&gt;&lt;/PersistentType&gt;&lt;/root&gt;">
              <a:rPr lang="en-US" altLang="en-US" sz="5400" b="1" smtClean="0">
                <a:solidFill>
                  <a:schemeClr val="bg1"/>
                </a:solidFill>
              </a:rPr>
              <a:pPr/>
              <a:t>85</a:t>
            </a:fld>
            <a:br>
              <a:rPr lang="en-US" sz="96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  <a:cs typeface="Calibri"/>
              </a:rPr>
              <a:t>A</a:t>
            </a:r>
            <a:r>
              <a:rPr lang="en-US" sz="1400" dirty="0">
                <a:solidFill>
                  <a:schemeClr val="bg1"/>
                </a:solidFill>
                <a:cs typeface="Calibri"/>
              </a:rPr>
              <a:t>dditional grants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45457B7-C883-4A28-B957-2EE147854E6B}"/>
              </a:ext>
            </a:extLst>
          </p:cNvPr>
          <p:cNvCxnSpPr>
            <a:cxnSpLocks/>
          </p:cNvCxnSpPr>
          <p:nvPr/>
        </p:nvCxnSpPr>
        <p:spPr>
          <a:xfrm>
            <a:off x="465932" y="5227076"/>
            <a:ext cx="1588655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33F102D-E4FE-4ECE-9C31-97835F9970D0}"/>
              </a:ext>
            </a:extLst>
          </p:cNvPr>
          <p:cNvCxnSpPr>
            <a:cxnSpLocks/>
          </p:cNvCxnSpPr>
          <p:nvPr/>
        </p:nvCxnSpPr>
        <p:spPr>
          <a:xfrm flipV="1">
            <a:off x="1260260" y="4532435"/>
            <a:ext cx="0" cy="143260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FABF69A4-B5E7-4AC6-94C2-8A49B7C1B07C}"/>
              </a:ext>
            </a:extLst>
          </p:cNvPr>
          <p:cNvSpPr/>
          <p:nvPr/>
        </p:nvSpPr>
        <p:spPr>
          <a:xfrm>
            <a:off x="-7701" y="2303796"/>
            <a:ext cx="2612797" cy="1059344"/>
          </a:xfrm>
          <a:prstGeom prst="rect">
            <a:avLst/>
          </a:prstGeom>
          <a:solidFill>
            <a:srgbClr val="FE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dirty="0" err="1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9AA3A94-1BA4-4942-8D40-114D974C5199}"/>
              </a:ext>
            </a:extLst>
          </p:cNvPr>
          <p:cNvSpPr txBox="1"/>
          <p:nvPr/>
        </p:nvSpPr>
        <p:spPr>
          <a:xfrm>
            <a:off x="187454" y="2406735"/>
            <a:ext cx="957726" cy="849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fld id="{368299C5-6C2B-44C4-87D7-BBE2AE5BD47A}" type="thinkcell&lt;?xml version=&quot;1.0&quot; encoding=&quot;UTF-16&quot; standalone=&quot;yes&quot;?&gt;&lt;root reqver=&quot;27037&quot;&gt;&lt;version val=&quot;32780&quot;/&gt;&lt;PersistentType&gt;&lt;m_varval type=&quot;1&quot; val=&quot;4.60000000000000000000E+01&quot;/&gt;&lt;m_precExcel&gt;&lt;m_bNumberIsYear val=&quot;0&quot;/&gt;&lt;m_esigndisplay val=&quot;0&quot;/&gt;&lt;m_nSignPosition val=&quot;-2147483648&quot;/&gt;&lt;m_chMinusSymbol&gt;-&lt;/m_chMinusSymbol&gt;&lt;m_nDecimalDigits17909 val=&quot;0&quot;/&gt;&lt;m_chDecimalSymbol17909&gt;.&lt;/m_chDecimalSymbol17909&gt;&lt;m_nGroupingDigits17909 val=&quot;2147483647&quot;/&gt;&lt;m_strPrefix&gt;&lt;/m_strPrefix&gt;&lt;m_strSuffix17909&gt;&lt;/m_strSuffix17909&gt;&lt;m_nMagnitude17909 val=&quot;0&quot;/&gt;&lt;m_yearfmt&gt;&lt;begin val=&quot;0&quot;/&gt;&lt;end val=&quot;4&quot;/&gt;&lt;/m_yearfmt&gt;&lt;/m_precExcel&gt;&lt;m_guid val=&quot;5b4f2199-10b6-4c93-8c87-b9f2f3555de3&quot;/&gt;&lt;m_vecbMoniker&gt;4Mnqefm6zhGMggCqAEupC+4AAABoAHQAdABwAHMAOgAvAC8AbgBvAHYAbwBsAG8AYwB1AHMALgBzAGgAYQByAGUAcABvAGkAbgB0AC4AYwBvAG0ALwBzAGkAdABlAHMALwBiAGkAaQAtAGkAbQBwAGEAYwB0AC8AUwBoAGEAcgBlAGQAJQAyADAARABvAGMAdQBtAGUAbgB0AHMALwBLAFAASQAlADIAMAB0AHIAYQBjAGsAaQBuAGcALwBLAFAASQAlADIAMAB0AHIAYQBjAGsAaQBuAGcAJQAyADAALgB4AGwAcwB4AAAAeViB9Dsdf0ivLIJdxIUnYwAAAAClqwAD&lt;/m_vecbMoniker&gt;&lt;m_prec&gt;&lt;m_yearfmt&gt;&lt;begin val=&quot;0&quot;/&gt;&lt;end val=&quot;4&quot;/&gt;&lt;/m_yearfmt&gt;&lt;/m_prec&gt;&lt;/PersistentType&gt;&lt;/root&gt;">
              <a:rPr lang="en-US" altLang="en-US" sz="5400" b="1" smtClean="0">
                <a:solidFill>
                  <a:srgbClr val="00464B"/>
                </a:solidFill>
              </a:rPr>
              <a:pPr/>
              <a:t>46</a:t>
            </a:fld>
            <a:endParaRPr lang="en-US" sz="5400" b="1" dirty="0">
              <a:solidFill>
                <a:srgbClr val="00464B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565684E-A51F-4D0B-BA7B-9CD7D2EFC830}"/>
              </a:ext>
            </a:extLst>
          </p:cNvPr>
          <p:cNvSpPr/>
          <p:nvPr/>
        </p:nvSpPr>
        <p:spPr>
          <a:xfrm>
            <a:off x="1166517" y="2461275"/>
            <a:ext cx="13939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464B"/>
                </a:solidFill>
              </a:rPr>
              <a:t>Start-ups received external funding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A189387-D795-4DD4-83C3-E351859D3F03}"/>
              </a:ext>
            </a:extLst>
          </p:cNvPr>
          <p:cNvCxnSpPr>
            <a:cxnSpLocks/>
          </p:cNvCxnSpPr>
          <p:nvPr/>
        </p:nvCxnSpPr>
        <p:spPr>
          <a:xfrm flipH="1">
            <a:off x="7418644" y="3398984"/>
            <a:ext cx="4784128" cy="0"/>
          </a:xfrm>
          <a:prstGeom prst="line">
            <a:avLst/>
          </a:prstGeom>
          <a:ln w="12700">
            <a:solidFill>
              <a:srgbClr val="3CB1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CF0A8393-E0B0-4C52-B4CC-16F7AF98A2A9}"/>
              </a:ext>
            </a:extLst>
          </p:cNvPr>
          <p:cNvSpPr txBox="1"/>
          <p:nvPr/>
        </p:nvSpPr>
        <p:spPr>
          <a:xfrm>
            <a:off x="8052159" y="3559743"/>
            <a:ext cx="1542691" cy="12111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fld id="{47FEA834-0F66-4716-8CEF-CFF051A296B3}" type="thinkcell&lt;?xml version=&quot;1.0&quot; encoding=&quot;UTF-16&quot; standalone=&quot;yes&quot;?&gt;&lt;root reqver=&quot;27037&quot;&gt;&lt;version val=&quot;32780&quot;/&gt;&lt;PersistentType&gt;&lt;m_varval type=&quot;1&quot; val=&quot;9.20000000000000000000E+01&quot;/&gt;&lt;m_precExcel&gt;&lt;m_bNumberIsYear val=&quot;0&quot;/&gt;&lt;m_esigndisplay val=&quot;0&quot;/&gt;&lt;m_nSignPosition val=&quot;-2147483648&quot;/&gt;&lt;m_chMinusSymbol&gt;-&lt;/m_chMinusSymbol&gt;&lt;m_nDecimalDigits17909 val=&quot;0&quot;/&gt;&lt;m_chDecimalSymbol17909&gt;.&lt;/m_chDecimalSymbol17909&gt;&lt;m_nGroupingDigits17909 val=&quot;2147483647&quot;/&gt;&lt;m_strPrefix&gt;&lt;/m_strPrefix&gt;&lt;m_strSuffix17909&gt;%&lt;/m_strSuffix17909&gt;&lt;m_nMagnitude17909 val=&quot;0&quot;/&gt;&lt;m_yearfmt&gt;&lt;begin val=&quot;0&quot;/&gt;&lt;end val=&quot;4&quot;/&gt;&lt;/m_yearfmt&gt;&lt;/m_precExcel&gt;&lt;m_guid val=&quot;156b17a7-3007-4fc8-a3a0-aee44d80af18&quot;/&gt;&lt;m_vecbMoniker&gt;4Mnqefm6zhGMggCqAEupC+4AAABoAHQAdABwAHMAOgAvAC8AbgBvAHYAbwBsAG8AYwB1AHMALgBzAGgAYQByAGUAcABvAGkAbgB0AC4AYwBvAG0ALwBzAGkAdABlAHMALwBiAGkAaQAtAGkAbQBwAGEAYwB0AC8AUwBoAGEAcgBlAGQAJQAyADAARABvAGMAdQBtAGUAbgB0AHMALwBLAFAASQAlADIAMAB0AHIAYQBjAGsAaQBuAGcALwBLAFAASQAlADIAMAB0AHIAYQBjAGsAaQBuAGcAJQAyADAALgB4AGwAcwB4AAAAeViB9Dsdf0ivLIJdxIUnYwAAAAClqwAD&lt;/m_vecbMoniker&gt;&lt;m_prec&gt;&lt;m_yearfmt&gt;&lt;begin val=&quot;0&quot;/&gt;&lt;end val=&quot;4&quot;/&gt;&lt;/m_yearfmt&gt;&lt;/m_prec&gt;&lt;/PersistentType&gt;&lt;/root&gt;">
              <a:rPr lang="en-US" altLang="en-US" sz="5400" b="1" smtClean="0">
                <a:solidFill>
                  <a:srgbClr val="3CB19B"/>
                </a:solidFill>
              </a:rPr>
              <a:pPr/>
              <a:t>92%</a:t>
            </a:fld>
            <a:br>
              <a:rPr lang="en-US" sz="9600" b="1" dirty="0">
                <a:solidFill>
                  <a:srgbClr val="3CB19B"/>
                </a:solidFill>
              </a:rPr>
            </a:br>
            <a:r>
              <a:rPr lang="en-US" sz="1000" dirty="0">
                <a:solidFill>
                  <a:srgbClr val="3CB19B"/>
                </a:solidFill>
              </a:rPr>
              <a:t>of portfolio have raised external funding since 2018</a:t>
            </a:r>
            <a:endParaRPr lang="en-US" sz="1000" dirty="0">
              <a:solidFill>
                <a:srgbClr val="3CB19B"/>
              </a:solidFill>
              <a:cs typeface="Calibri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BBFEB5A-8854-4415-977B-047EB95B0159}"/>
              </a:ext>
            </a:extLst>
          </p:cNvPr>
          <p:cNvSpPr txBox="1"/>
          <p:nvPr/>
        </p:nvSpPr>
        <p:spPr>
          <a:xfrm>
            <a:off x="10186093" y="3561428"/>
            <a:ext cx="1645545" cy="12111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fld id="{A3EC42A1-F761-41E8-935C-DA319FE41425}" type="thinkcell&lt;?xml version=&quot;1.0&quot; encoding=&quot;UTF-16&quot; standalone=&quot;yes&quot;?&gt;&lt;root reqver=&quot;27037&quot;&gt;&lt;version val=&quot;32780&quot;/&gt;&lt;PersistentType&gt;&lt;m_varval type=&quot;1&quot; val=&quot;1.57819891052043004720E+02&quot;/&gt;&lt;m_precExcel&gt;&lt;m_bNumberIsYear val=&quot;0&quot;/&gt;&lt;m_esigndisplay val=&quot;0&quot;/&gt;&lt;m_nSignPosition val=&quot;-2147483648&quot;/&gt;&lt;m_chMinusSymbol&gt;-&lt;/m_chMinusSymbol&gt;&lt;m_nDecimalDigits17909 val=&quot;0&quot;/&gt;&lt;m_chDecimalSymbol17909&gt;.&lt;/m_chDecimalSymbol17909&gt;&lt;m_nGroupingDigits17909 val=&quot;2147483647&quot;/&gt;&lt;m_strPrefix&gt;&lt;/m_strPrefix&gt;&lt;m_strSuffix17909&gt;&lt;/m_strSuffix17909&gt;&lt;m_nMagnitude17909 val=&quot;0&quot;/&gt;&lt;m_yearfmt&gt;&lt;begin val=&quot;0&quot;/&gt;&lt;end val=&quot;4&quot;/&gt;&lt;/m_yearfmt&gt;&lt;/m_precExcel&gt;&lt;m_guid val=&quot;593f14e6-d7e3-4aeb-a413-7c9f5c82a097&quot;/&gt;&lt;m_vecbMoniker&gt;4Mnqefm6zhGMggCqAEupC+4AAABoAHQAdABwAHMAOgAvAC8AbgBvAHYAbwBsAG8AYwB1AHMALgBzAGgAYQByAGUAcABvAGkAbgB0AC4AYwBvAG0ALwBzAGkAdABlAHMALwBiAGkAaQAtAGkAbQBwAGEAYwB0AC8AUwBoAGEAcgBlAGQAJQAyADAARABvAGMAdQBtAGUAbgB0AHMALwBLAFAASQAlADIAMAB0AHIAYQBjAGsAaQBuAGcALwBLAFAASQAlADIAMAB0AHIAYQBjAGsAaQBuAGcAJQAyADAALgB4AGwAcwB4AAAAeViB9Dsdf0ivLIJdxIUnYwAAAAClqwAD&lt;/m_vecbMoniker&gt;&lt;m_prec&gt;&lt;m_yearfmt&gt;&lt;begin val=&quot;0&quot;/&gt;&lt;end val=&quot;4&quot;/&gt;&lt;/m_yearfmt&gt;&lt;/m_prec&gt;&lt;/PersistentType&gt;&lt;/root&gt;">
              <a:rPr lang="en-US" altLang="en-US" sz="5400" b="1" smtClean="0">
                <a:solidFill>
                  <a:srgbClr val="3CB19B"/>
                </a:solidFill>
              </a:rPr>
              <a:pPr/>
              <a:t>158</a:t>
            </a:fld>
            <a:r>
              <a:rPr lang="en-US" sz="5400" b="1" dirty="0">
                <a:solidFill>
                  <a:srgbClr val="3CB19B"/>
                </a:solidFill>
              </a:rPr>
              <a:t>M</a:t>
            </a:r>
            <a:br>
              <a:rPr lang="en-US" sz="9600" b="1" dirty="0">
                <a:solidFill>
                  <a:srgbClr val="3CB19B"/>
                </a:solidFill>
              </a:rPr>
            </a:br>
            <a:r>
              <a:rPr lang="en-US" sz="1000" dirty="0">
                <a:solidFill>
                  <a:srgbClr val="3CB19B"/>
                </a:solidFill>
              </a:rPr>
              <a:t>EUR raised in external funding by our portfolio</a:t>
            </a:r>
            <a:endParaRPr lang="en-US" sz="1000" dirty="0">
              <a:solidFill>
                <a:srgbClr val="3CB19B"/>
              </a:solidFill>
              <a:cs typeface="Calibri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788CF65-1717-4C03-9DFD-98CA0212B555}"/>
              </a:ext>
            </a:extLst>
          </p:cNvPr>
          <p:cNvSpPr txBox="1"/>
          <p:nvPr/>
        </p:nvSpPr>
        <p:spPr>
          <a:xfrm>
            <a:off x="10186092" y="5195984"/>
            <a:ext cx="1645545" cy="12111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fld id="{B445D63F-6F32-4637-BD5E-71EED31070EA}" type="thinkcell&lt;?xml version=&quot;1.0&quot; encoding=&quot;UTF-16&quot; standalone=&quot;yes&quot;?&gt;&lt;root reqver=&quot;27037&quot;&gt;&lt;version val=&quot;32780&quot;/&gt;&lt;PersistentType&gt;&lt;m_varval type=&quot;1&quot; val=&quot;5.00000000000000000000E+00&quot;/&gt;&lt;m_precExcel&gt;&lt;m_bNumberIsYear val=&quot;0&quot;/&gt;&lt;m_esigndisplay val=&quot;0&quot;/&gt;&lt;m_nSignPosition val=&quot;-2147483648&quot;/&gt;&lt;m_chMinusSymbol&gt;-&lt;/m_chMinusSymbol&gt;&lt;m_nDecimalDigits17909 val=&quot;0&quot;/&gt;&lt;m_chDecimalSymbol17909&gt;.&lt;/m_chDecimalSymbol17909&gt;&lt;m_nGroupingDigits17909 val=&quot;2147483647&quot;/&gt;&lt;m_strPrefix&gt;&lt;/m_strPrefix&gt;&lt;m_strSuffix17909&gt;&lt;/m_strSuffix17909&gt;&lt;m_nMagnitude17909 val=&quot;0&quot;/&gt;&lt;m_yearfmt&gt;&lt;begin val=&quot;0&quot;/&gt;&lt;end val=&quot;4&quot;/&gt;&lt;/m_yearfmt&gt;&lt;/m_precExcel&gt;&lt;m_guid val=&quot;e95c8ae5-2bac-46e8-bfc9-e5974aade3e0&quot;/&gt;&lt;m_vecbMoniker&gt;4Mnqefm6zhGMggCqAEupC+4AAABoAHQAdABwAHMAOgAvAC8AbgBvAHYAbwBsAG8AYwB1AHMALgBzAGgAYQByAGUAcABvAGkAbgB0AC4AYwBvAG0ALwBzAGkAdABlAHMALwBiAGkAaQAtAGkAbQBwAGEAYwB0AC8AUwBoAGEAcgBlAGQAJQAyADAARABvAGMAdQBtAGUAbgB0AHMALwBLAFAASQAlADIAMAB0AHIAYQBjAGsAaQBuAGcALwBLAFAASQAlADIAMAB0AHIAYQBjAGsAaQBuAGcAJQAyADAALgB4AGwAcwB4AAAAeViB9Dsdf0ivLIJdxIUnYwAAAAClqwAD&lt;/m_vecbMoniker&gt;&lt;m_prec&gt;&lt;m_yearfmt&gt;&lt;begin val=&quot;0&quot;/&gt;&lt;end val=&quot;4&quot;/&gt;&lt;/m_yearfmt&gt;&lt;/m_prec&gt;&lt;/PersistentType&gt;&lt;/root&gt;">
              <a:rPr lang="en-US" altLang="en-US" sz="5400" b="1" smtClean="0">
                <a:solidFill>
                  <a:srgbClr val="3CB19B"/>
                </a:solidFill>
              </a:rPr>
              <a:pPr/>
              <a:t>5</a:t>
            </a:fld>
            <a:br>
              <a:rPr lang="en-US" sz="9600" b="1" dirty="0">
                <a:solidFill>
                  <a:srgbClr val="3CB19B"/>
                </a:solidFill>
              </a:rPr>
            </a:br>
            <a:r>
              <a:rPr lang="en-US" sz="1000" dirty="0">
                <a:solidFill>
                  <a:srgbClr val="3CB19B"/>
                </a:solidFill>
              </a:rPr>
              <a:t>companies transitioned from VL to CH</a:t>
            </a:r>
            <a:endParaRPr lang="en-US" sz="1050" dirty="0">
              <a:solidFill>
                <a:srgbClr val="3CB19B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A1B5872-5F88-4066-A541-F79577D462D2}"/>
              </a:ext>
            </a:extLst>
          </p:cNvPr>
          <p:cNvSpPr txBox="1"/>
          <p:nvPr/>
        </p:nvSpPr>
        <p:spPr>
          <a:xfrm>
            <a:off x="8042124" y="5195985"/>
            <a:ext cx="1552726" cy="12111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fld id="{2B6B387F-E0EB-45D9-88A7-0C462E897725}" type="thinkcell&lt;?xml version=&quot;1.0&quot; encoding=&quot;UTF-16&quot; standalone=&quot;yes&quot;?&gt;&lt;root reqver=&quot;27037&quot;&gt;&lt;version val=&quot;32780&quot;/&gt;&lt;PersistentType&gt;&lt;m_varval type=&quot;1&quot; val=&quot;3.48699723974311259767E+00&quot;/&gt;&lt;m_precExcel&gt;&lt;m_bNumberIsYear val=&quot;0&quot;/&gt;&lt;m_esigndisplay val=&quot;0&quot;/&gt;&lt;m_nSignPosition val=&quot;-2147483648&quot;/&gt;&lt;m_chMinusSymbol&gt;-&lt;/m_chMinusSymbol&gt;&lt;m_nDecimalDigits17909 val=&quot;1&quot;/&gt;&lt;m_chDecimalSymbol17909&gt;.&lt;/m_chDecimalSymbol17909&gt;&lt;m_nGroupingDigits17909 val=&quot;2147483647&quot;/&gt;&lt;m_strPrefix&gt;&lt;/m_strPrefix&gt;&lt;m_strSuffix17909&gt;&lt;/m_strSuffix17909&gt;&lt;m_nMagnitude17909 val=&quot;0&quot;/&gt;&lt;m_yearfmt&gt;&lt;begin val=&quot;0&quot;/&gt;&lt;end val=&quot;4&quot;/&gt;&lt;/m_yearfmt&gt;&lt;/m_precExcel&gt;&lt;m_guid val=&quot;74ffea43-b273-4270-8699-34b307310a46&quot;/&gt;&lt;m_vecbMoniker&gt;4Mnqefm6zhGMggCqAEupC+4AAABoAHQAdABwAHMAOgAvAC8AbgBvAHYAbwBsAG8AYwB1AHMALgBzAGgAYQByAGUAcABvAGkAbgB0AC4AYwBvAG0ALwBzAGkAdABlAHMALwBiAGkAaQAtAGkAbQBwAGEAYwB0AC8AUwBoAGEAcgBlAGQAJQAyADAARABvAGMAdQBtAGUAbgB0AHMALwBLAFAASQAlADIAMAB0AHIAYQBjAGsAaQBuAGcALwBLAFAASQAlADIAMAB0AHIAYQBjAGsAaQBuAGcAJQAyADAALgB4AGwAcwB4AAAAeViB9Dsdf0ivLIJdxIUnYwAAAAClqwAD&lt;/m_vecbMoniker&gt;&lt;m_prec&gt;&lt;m_yearfmt&gt;&lt;begin val=&quot;0&quot;/&gt;&lt;end val=&quot;4&quot;/&gt;&lt;/m_yearfmt&gt;&lt;/m_prec&gt;&lt;/PersistentType&gt;&lt;/root&gt;">
              <a:rPr lang="en-US" altLang="en-US" sz="5400" b="1" smtClean="0">
                <a:solidFill>
                  <a:srgbClr val="3CB19B"/>
                </a:solidFill>
              </a:rPr>
              <a:pPr/>
              <a:t>3.5</a:t>
            </a:fld>
            <a:r>
              <a:rPr lang="en-US" sz="5400" b="1" dirty="0">
                <a:solidFill>
                  <a:srgbClr val="3CB19B"/>
                </a:solidFill>
              </a:rPr>
              <a:t>x</a:t>
            </a:r>
            <a:br>
              <a:rPr lang="en-US" sz="9600" b="1" dirty="0">
                <a:solidFill>
                  <a:srgbClr val="3CB19B"/>
                </a:solidFill>
              </a:rPr>
            </a:br>
            <a:r>
              <a:rPr lang="en-US" sz="1000" dirty="0">
                <a:solidFill>
                  <a:srgbClr val="3CB19B"/>
                </a:solidFill>
              </a:rPr>
              <a:t>external funding leverage in average across portfolio</a:t>
            </a:r>
            <a:endParaRPr lang="en-US" sz="1050" dirty="0">
              <a:solidFill>
                <a:srgbClr val="3CB19B"/>
              </a:solidFill>
            </a:endParaRPr>
          </a:p>
        </p:txBody>
      </p:sp>
      <p:graphicFrame>
        <p:nvGraphicFramePr>
          <p:cNvPr id="62" name="Chart 61">
            <a:extLst>
              <a:ext uri="{FF2B5EF4-FFF2-40B4-BE49-F238E27FC236}">
                <a16:creationId xmlns:a16="http://schemas.microsoft.com/office/drawing/2014/main" id="{873BD2C3-788A-49F1-8AD1-67FD62CF7974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8515350" y="1003300"/>
          <a:ext cx="2443163" cy="2208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0"/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89111710-A38B-4BB2-8E18-BEA8339E1F02}"/>
              </a:ext>
            </a:extLst>
          </p:cNvPr>
          <p:cNvSpPr txBox="1"/>
          <p:nvPr/>
        </p:nvSpPr>
        <p:spPr>
          <a:xfrm>
            <a:off x="233923" y="5253011"/>
            <a:ext cx="957726" cy="1507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fld id="{067C6642-7789-4F08-B91D-30B31F19D478}" type="thinkcell&lt;?xml version=&quot;1.0&quot; encoding=&quot;UTF-16&quot; standalone=&quot;yes&quot;?&gt;&lt;root reqver=&quot;27037&quot;&gt;&lt;version val=&quot;32780&quot;/&gt;&lt;PersistentType&gt;&lt;m_varval type=&quot;1&quot; val=&quot;1.80000000000000000000E+01&quot;/&gt;&lt;m_precExcel&gt;&lt;m_bNumberIsYear val=&quot;0&quot;/&gt;&lt;m_esigndisplay val=&quot;0&quot;/&gt;&lt;m_nSignPosition val=&quot;-2147483648&quot;/&gt;&lt;m_chMinusSymbol&gt;-&lt;/m_chMinusSymbol&gt;&lt;m_nDecimalDigits17909 val=&quot;0&quot;/&gt;&lt;m_chDecimalSymbol17909&gt;.&lt;/m_chDecimalSymbol17909&gt;&lt;m_nGroupingDigits17909 val=&quot;2147483647&quot;/&gt;&lt;m_strPrefix&gt;&lt;/m_strPrefix&gt;&lt;m_strSuffix17909&gt;&lt;/m_strSuffix17909&gt;&lt;m_nMagnitude17909 val=&quot;0&quot;/&gt;&lt;m_yearfmt&gt;&lt;begin val=&quot;0&quot;/&gt;&lt;end val=&quot;4&quot;/&gt;&lt;/m_yearfmt&gt;&lt;/m_precExcel&gt;&lt;m_guid val=&quot;668df7de-e558-4455-8a85-797ddd05a02e&quot;/&gt;&lt;m_vecbMoniker&gt;4Mnqefm6zhGMggCqAEupC+4AAABoAHQAdABwAHMAOgAvAC8AbgBvAHYAbwBsAG8AYwB1AHMALgBzAGgAYQByAGUAcABvAGkAbgB0AC4AYwBvAG0ALwBzAGkAdABlAHMALwBiAGkAaQAtAGkAbQBwAGEAYwB0AC8AUwBoAGEAcgBlAGQAJQAyADAARABvAGMAdQBtAGUAbgB0AHMALwBLAFAASQAlADIAMAB0AHIAYQBjAGsAaQBuAGcALwBLAFAASQAlADIAMAB0AHIAYQBjAGsAaQBuAGcAJQAyADAALgB4AGwAcwB4AAAAeViB9Dsdf0ivLIJdxIUnYwAAAAClqwAD&lt;/m_vecbMoniker&gt;&lt;m_prec&gt;&lt;m_yearfmt&gt;&lt;begin val=&quot;0&quot;/&gt;&lt;end val=&quot;4&quot;/&gt;&lt;/m_yearfmt&gt;&lt;/m_prec&gt;&lt;/PersistentType&gt;&lt;/root&gt;">
              <a:rPr lang="en-US" altLang="en-US" sz="5400" b="1" smtClean="0">
                <a:solidFill>
                  <a:schemeClr val="bg1"/>
                </a:solidFill>
              </a:rPr>
              <a:pPr/>
              <a:t>18</a:t>
            </a:fld>
            <a:br>
              <a:rPr lang="en-US" sz="9600" b="1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Other investments </a:t>
            </a:r>
            <a:r>
              <a:rPr lang="en-US" sz="1000" dirty="0">
                <a:solidFill>
                  <a:schemeClr val="bg1"/>
                </a:solidFill>
                <a:cs typeface="Calibri"/>
              </a:rPr>
              <a:t>&lt; 1M EUR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EFE265D7-D019-4F5C-AE1D-D872C67D6747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8475663" y="735013"/>
            <a:ext cx="214313" cy="160338"/>
          </a:xfrm>
          <a:prstGeom prst="rect">
            <a:avLst/>
          </a:prstGeom>
          <a:solidFill>
            <a:srgbClr val="E0E9E9"/>
          </a:solidFill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dirty="0" err="1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07FF647F-A490-45CD-9453-1BAEE5D947D4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9199563" y="735013"/>
            <a:ext cx="214313" cy="160338"/>
          </a:xfrm>
          <a:prstGeom prst="rect">
            <a:avLst/>
          </a:prstGeom>
          <a:solidFill>
            <a:srgbClr val="A2BCBE"/>
          </a:solidFill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dirty="0" err="1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33B94AF1-3012-4BBD-8728-BECD686112C8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9974263" y="735013"/>
            <a:ext cx="214313" cy="160338"/>
          </a:xfrm>
          <a:prstGeom prst="rect">
            <a:avLst/>
          </a:prstGeom>
          <a:solidFill>
            <a:schemeClr val="accent5"/>
          </a:solidFill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dirty="0" err="1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5D81B5E-0651-4B50-B6DB-3EE512D4D3CE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239375" y="720725"/>
            <a:ext cx="755650" cy="1952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fld id="{932EB290-B0D2-4072-906E-EB04A2C0262E}" type="datetime'I''n''''''v''e''''st''''''''''m''''ent''''''''s'''''">
              <a:rPr lang="en-US" altLang="en-US" sz="1200" smtClean="0">
                <a:solidFill>
                  <a:schemeClr val="accent4"/>
                </a:solidFill>
              </a:rPr>
              <a:pPr>
                <a:lnSpc>
                  <a:spcPct val="107000"/>
                </a:lnSpc>
                <a:spcBef>
                  <a:spcPct val="0"/>
                </a:spcBef>
                <a:spcAft>
                  <a:spcPct val="0"/>
                </a:spcAft>
              </a:pPr>
              <a:t>Investments</a:t>
            </a:fld>
            <a:endParaRPr lang="en-US" sz="1200" noProof="0" dirty="0" err="1">
              <a:solidFill>
                <a:schemeClr val="accent4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D037AF-D5BC-4800-AAEE-EE318F9AAF4D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8740775" y="720725"/>
            <a:ext cx="357188" cy="1952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fld id="{53CA8DB7-9FBC-4662-9ADE-A27C2EE89EF4}" type="datetime'''''''''''L''o''''''''''a''''''''''''''''n''''''''''s'''''''">
              <a:rPr lang="en-US" altLang="en-US" sz="1200" smtClean="0">
                <a:solidFill>
                  <a:schemeClr val="accent4"/>
                </a:solidFill>
              </a:rPr>
              <a:pPr>
                <a:lnSpc>
                  <a:spcPct val="107000"/>
                </a:lnSpc>
                <a:spcBef>
                  <a:spcPct val="0"/>
                </a:spcBef>
                <a:spcAft>
                  <a:spcPct val="0"/>
                </a:spcAft>
              </a:pPr>
              <a:t>Loans</a:t>
            </a:fld>
            <a:endParaRPr lang="en-US" sz="1200" noProof="0" dirty="0" err="1">
              <a:solidFill>
                <a:schemeClr val="accent4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DB2354-91B9-48F0-AFF3-E94F3B36A7DD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9464675" y="720725"/>
            <a:ext cx="407988" cy="1952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fld id="{B03F50A2-3B44-4847-B7CE-73AD9202B2EC}" type="datetime'''''''''''''''''G''''''''''r''''a''n''''t''''''''''''s'''">
              <a:rPr lang="en-US" altLang="en-US" sz="1200" smtClean="0">
                <a:solidFill>
                  <a:schemeClr val="accent4"/>
                </a:solidFill>
              </a:rPr>
              <a:pPr/>
              <a:t>Grants</a:t>
            </a:fld>
            <a:endParaRPr lang="en-US" sz="1200" noProof="0" dirty="0" err="1">
              <a:solidFill>
                <a:schemeClr val="accent4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58D8E36-1B1E-444F-9F74-B08869B05079}"/>
              </a:ext>
            </a:extLst>
          </p:cNvPr>
          <p:cNvSpPr/>
          <p:nvPr/>
        </p:nvSpPr>
        <p:spPr>
          <a:xfrm rot="16200000">
            <a:off x="2513849" y="1248624"/>
            <a:ext cx="1055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464B"/>
                </a:solidFill>
              </a:rPr>
              <a:t>Million EUR</a:t>
            </a:r>
            <a:endParaRPr lang="en-US" sz="1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3C2C6E-A8F1-46CC-AE3D-C00E165CD405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3581400" y="1663700"/>
            <a:ext cx="3505200" cy="0"/>
          </a:xfrm>
          <a:prstGeom prst="line">
            <a:avLst/>
          </a:prstGeom>
          <a:ln w="3175" cap="flat" cmpd="sng" algn="ctr">
            <a:solidFill>
              <a:srgbClr val="D6D7D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8E7D8CA-D961-42DC-A4E4-B6F1C466BD32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>
            <a:off x="3581400" y="4122738"/>
            <a:ext cx="3505200" cy="0"/>
          </a:xfrm>
          <a:prstGeom prst="line">
            <a:avLst/>
          </a:prstGeom>
          <a:ln w="3175" cap="flat" cmpd="sng" algn="ctr">
            <a:solidFill>
              <a:srgbClr val="D6D7D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A32EEF-514A-4147-A6B3-B665C799ED40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>
            <a:off x="3581400" y="5043488"/>
            <a:ext cx="3505200" cy="0"/>
          </a:xfrm>
          <a:prstGeom prst="line">
            <a:avLst/>
          </a:prstGeom>
          <a:ln w="3175" cap="flat" cmpd="sng" algn="ctr">
            <a:solidFill>
              <a:srgbClr val="D6D7D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B9CEDA-E169-47BB-9269-71482BC078E9}"/>
              </a:ext>
            </a:extLst>
          </p:cNvPr>
          <p:cNvCxnSpPr/>
          <p:nvPr>
            <p:custDataLst>
              <p:tags r:id="rId13"/>
            </p:custDataLst>
          </p:nvPr>
        </p:nvCxnSpPr>
        <p:spPr bwMode="gray">
          <a:xfrm>
            <a:off x="3581400" y="5657850"/>
            <a:ext cx="3505200" cy="0"/>
          </a:xfrm>
          <a:prstGeom prst="line">
            <a:avLst/>
          </a:prstGeom>
          <a:ln w="3175" cap="flat" cmpd="sng" algn="ctr">
            <a:solidFill>
              <a:srgbClr val="D6D7D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45EC8E-BFC8-447D-B30B-0289A6294779}"/>
              </a:ext>
            </a:extLst>
          </p:cNvPr>
          <p:cNvCxnSpPr/>
          <p:nvPr>
            <p:custDataLst>
              <p:tags r:id="rId14"/>
            </p:custDataLst>
          </p:nvPr>
        </p:nvCxnSpPr>
        <p:spPr bwMode="gray">
          <a:xfrm>
            <a:off x="3581400" y="3814763"/>
            <a:ext cx="3505200" cy="0"/>
          </a:xfrm>
          <a:prstGeom prst="line">
            <a:avLst/>
          </a:prstGeom>
          <a:ln w="3175" cap="flat" cmpd="sng" algn="ctr">
            <a:solidFill>
              <a:srgbClr val="D6D7D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13BA4A-C249-4C7B-8DB3-EDC0996E58CD}"/>
              </a:ext>
            </a:extLst>
          </p:cNvPr>
          <p:cNvCxnSpPr/>
          <p:nvPr>
            <p:custDataLst>
              <p:tags r:id="rId15"/>
            </p:custDataLst>
          </p:nvPr>
        </p:nvCxnSpPr>
        <p:spPr bwMode="gray">
          <a:xfrm>
            <a:off x="3581400" y="5351463"/>
            <a:ext cx="3505200" cy="0"/>
          </a:xfrm>
          <a:prstGeom prst="line">
            <a:avLst/>
          </a:prstGeom>
          <a:ln w="3175" cap="flat" cmpd="sng" algn="ctr">
            <a:solidFill>
              <a:srgbClr val="D6D7D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7A67DD-52AB-4EDF-A046-6A2E15264FA9}"/>
              </a:ext>
            </a:extLst>
          </p:cNvPr>
          <p:cNvCxnSpPr/>
          <p:nvPr>
            <p:custDataLst>
              <p:tags r:id="rId16"/>
            </p:custDataLst>
          </p:nvPr>
        </p:nvCxnSpPr>
        <p:spPr bwMode="gray">
          <a:xfrm>
            <a:off x="3581400" y="4737100"/>
            <a:ext cx="3505200" cy="0"/>
          </a:xfrm>
          <a:prstGeom prst="line">
            <a:avLst/>
          </a:prstGeom>
          <a:ln w="3175" cap="flat" cmpd="sng" algn="ctr">
            <a:solidFill>
              <a:srgbClr val="D6D7D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E71C91E-F3BB-48EF-A582-911A968AC6FB}"/>
              </a:ext>
            </a:extLst>
          </p:cNvPr>
          <p:cNvCxnSpPr/>
          <p:nvPr>
            <p:custDataLst>
              <p:tags r:id="rId17"/>
            </p:custDataLst>
          </p:nvPr>
        </p:nvCxnSpPr>
        <p:spPr bwMode="gray">
          <a:xfrm>
            <a:off x="3581400" y="4429125"/>
            <a:ext cx="3505200" cy="0"/>
          </a:xfrm>
          <a:prstGeom prst="line">
            <a:avLst/>
          </a:prstGeom>
          <a:ln w="3175" cap="flat" cmpd="sng" algn="ctr">
            <a:solidFill>
              <a:srgbClr val="D6D7D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525EA7B-85D9-4DA0-A11A-8003A1D72E0A}"/>
              </a:ext>
            </a:extLst>
          </p:cNvPr>
          <p:cNvCxnSpPr/>
          <p:nvPr>
            <p:custDataLst>
              <p:tags r:id="rId18"/>
            </p:custDataLst>
          </p:nvPr>
        </p:nvCxnSpPr>
        <p:spPr bwMode="gray">
          <a:xfrm>
            <a:off x="3581400" y="3508375"/>
            <a:ext cx="3505200" cy="0"/>
          </a:xfrm>
          <a:prstGeom prst="line">
            <a:avLst/>
          </a:prstGeom>
          <a:ln w="3175" cap="flat" cmpd="sng" algn="ctr">
            <a:solidFill>
              <a:srgbClr val="D6D7D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2F40135-58D3-49A5-A2D7-C407048B1407}"/>
              </a:ext>
            </a:extLst>
          </p:cNvPr>
          <p:cNvCxnSpPr/>
          <p:nvPr>
            <p:custDataLst>
              <p:tags r:id="rId19"/>
            </p:custDataLst>
          </p:nvPr>
        </p:nvCxnSpPr>
        <p:spPr bwMode="gray">
          <a:xfrm>
            <a:off x="3581400" y="3200400"/>
            <a:ext cx="3505200" cy="0"/>
          </a:xfrm>
          <a:prstGeom prst="line">
            <a:avLst/>
          </a:prstGeom>
          <a:ln w="3175" cap="flat" cmpd="sng" algn="ctr">
            <a:solidFill>
              <a:srgbClr val="D6D7D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66408E8-D522-4CDB-ADE0-089FEDDFFC81}"/>
              </a:ext>
            </a:extLst>
          </p:cNvPr>
          <p:cNvCxnSpPr/>
          <p:nvPr>
            <p:custDataLst>
              <p:tags r:id="rId20"/>
            </p:custDataLst>
          </p:nvPr>
        </p:nvCxnSpPr>
        <p:spPr bwMode="gray">
          <a:xfrm>
            <a:off x="3581400" y="2892425"/>
            <a:ext cx="3505200" cy="0"/>
          </a:xfrm>
          <a:prstGeom prst="line">
            <a:avLst/>
          </a:prstGeom>
          <a:ln w="3175" cap="flat" cmpd="sng" algn="ctr">
            <a:solidFill>
              <a:srgbClr val="D6D7D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7E7731B-38B7-4ECA-869C-6DC7553DFB1B}"/>
              </a:ext>
            </a:extLst>
          </p:cNvPr>
          <p:cNvCxnSpPr/>
          <p:nvPr>
            <p:custDataLst>
              <p:tags r:id="rId21"/>
            </p:custDataLst>
          </p:nvPr>
        </p:nvCxnSpPr>
        <p:spPr bwMode="gray">
          <a:xfrm>
            <a:off x="3581400" y="2586038"/>
            <a:ext cx="3505200" cy="0"/>
          </a:xfrm>
          <a:prstGeom prst="line">
            <a:avLst/>
          </a:prstGeom>
          <a:ln w="3175" cap="flat" cmpd="sng" algn="ctr">
            <a:solidFill>
              <a:srgbClr val="D6D7D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9F33961-42F4-414C-A01C-2A5B919EB6C5}"/>
              </a:ext>
            </a:extLst>
          </p:cNvPr>
          <p:cNvCxnSpPr/>
          <p:nvPr>
            <p:custDataLst>
              <p:tags r:id="rId22"/>
            </p:custDataLst>
          </p:nvPr>
        </p:nvCxnSpPr>
        <p:spPr bwMode="gray">
          <a:xfrm>
            <a:off x="3581400" y="2278063"/>
            <a:ext cx="3505200" cy="0"/>
          </a:xfrm>
          <a:prstGeom prst="line">
            <a:avLst/>
          </a:prstGeom>
          <a:ln w="3175" cap="flat" cmpd="sng" algn="ctr">
            <a:solidFill>
              <a:srgbClr val="D6D7D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86FD498-C079-4CEF-A7A7-C1D56CBF9C90}"/>
              </a:ext>
            </a:extLst>
          </p:cNvPr>
          <p:cNvCxnSpPr/>
          <p:nvPr>
            <p:custDataLst>
              <p:tags r:id="rId23"/>
            </p:custDataLst>
          </p:nvPr>
        </p:nvCxnSpPr>
        <p:spPr bwMode="gray">
          <a:xfrm>
            <a:off x="3581400" y="1971675"/>
            <a:ext cx="3505200" cy="0"/>
          </a:xfrm>
          <a:prstGeom prst="line">
            <a:avLst/>
          </a:prstGeom>
          <a:ln w="3175" cap="flat" cmpd="sng" algn="ctr">
            <a:solidFill>
              <a:srgbClr val="D6D7D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7355E3-4C78-4B52-86DD-F79EC97D63EC}"/>
              </a:ext>
            </a:extLst>
          </p:cNvPr>
          <p:cNvCxnSpPr/>
          <p:nvPr>
            <p:custDataLst>
              <p:tags r:id="rId24"/>
            </p:custDataLst>
          </p:nvPr>
        </p:nvCxnSpPr>
        <p:spPr bwMode="gray">
          <a:xfrm>
            <a:off x="3581400" y="1357313"/>
            <a:ext cx="3505200" cy="0"/>
          </a:xfrm>
          <a:prstGeom prst="line">
            <a:avLst/>
          </a:prstGeom>
          <a:ln w="3175" cap="flat" cmpd="sng" algn="ctr">
            <a:solidFill>
              <a:srgbClr val="D6D7D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3F9A81-1121-4B01-9471-3A559880267D}"/>
              </a:ext>
            </a:extLst>
          </p:cNvPr>
          <p:cNvCxnSpPr/>
          <p:nvPr>
            <p:custDataLst>
              <p:tags r:id="rId25"/>
            </p:custDataLst>
          </p:nvPr>
        </p:nvCxnSpPr>
        <p:spPr bwMode="gray">
          <a:xfrm>
            <a:off x="3581400" y="1049338"/>
            <a:ext cx="3505200" cy="0"/>
          </a:xfrm>
          <a:prstGeom prst="line">
            <a:avLst/>
          </a:prstGeom>
          <a:ln w="3175" cap="flat" cmpd="sng" algn="ctr">
            <a:solidFill>
              <a:srgbClr val="D6D7D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0" name="Chart 69">
            <a:extLst>
              <a:ext uri="{FF2B5EF4-FFF2-40B4-BE49-F238E27FC236}">
                <a16:creationId xmlns:a16="http://schemas.microsoft.com/office/drawing/2014/main" id="{DE8260A9-2147-44C1-ACF6-31054753E904}"/>
              </a:ext>
            </a:extLst>
          </p:cNvPr>
          <p:cNvGraphicFramePr/>
          <p:nvPr>
            <p:custDataLst>
              <p:tags r:id="rId26"/>
            </p:custDataLst>
          </p:nvPr>
        </p:nvGraphicFramePr>
        <p:xfrm>
          <a:off x="3103563" y="936625"/>
          <a:ext cx="4065587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1"/>
          </a:graphicData>
        </a:graphic>
      </p:graphicFrame>
      <p:sp>
        <p:nvSpPr>
          <p:cNvPr id="105" name="Rectangle 104">
            <a:extLst>
              <a:ext uri="{FF2B5EF4-FFF2-40B4-BE49-F238E27FC236}">
                <a16:creationId xmlns:a16="http://schemas.microsoft.com/office/drawing/2014/main" id="{A344A922-7242-4009-A3BD-8BEEB2FA8D48}"/>
              </a:ext>
            </a:extLst>
          </p:cNvPr>
          <p:cNvSpPr/>
          <p:nvPr>
            <p:custDataLst>
              <p:tags r:id="rId27"/>
            </p:custDataLst>
          </p:nvPr>
        </p:nvSpPr>
        <p:spPr bwMode="auto">
          <a:xfrm>
            <a:off x="6572250" y="6016625"/>
            <a:ext cx="323850" cy="1952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fld id="{6C7A4B49-C1CF-4A1E-88E5-65810FF56F01}" type="datetime'''''''''2''''''''''''''''''''''''''''0''''''''2''''2'''''''''">
              <a:rPr lang="en-US" altLang="en-US" sz="1200" smtClean="0">
                <a:solidFill>
                  <a:schemeClr val="accent4"/>
                </a:solidFill>
              </a:rPr>
              <a:pPr/>
              <a:t>2022</a:t>
            </a:fld>
            <a:endParaRPr lang="en-US" sz="1200" noProof="0" dirty="0" err="1">
              <a:solidFill>
                <a:schemeClr val="accent4"/>
              </a:solidFill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370736F-2E68-46A2-96F0-DCD414CC81FA}"/>
              </a:ext>
            </a:extLst>
          </p:cNvPr>
          <p:cNvSpPr/>
          <p:nvPr>
            <p:custDataLst>
              <p:tags r:id="rId28"/>
            </p:custDataLst>
          </p:nvPr>
        </p:nvSpPr>
        <p:spPr bwMode="auto">
          <a:xfrm>
            <a:off x="3768725" y="6016625"/>
            <a:ext cx="323850" cy="1952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fld id="{A6B0B4E9-1D2D-4AD0-AD36-8CF1AEA37334}" type="datetime'''''''''''''''2''''0''''''''''''''''1''''''''''''''''''''8'''">
              <a:rPr lang="en-US" altLang="en-US" sz="1200" smtClean="0">
                <a:solidFill>
                  <a:schemeClr val="accent4"/>
                </a:solidFill>
              </a:rPr>
              <a:pPr/>
              <a:t>2018</a:t>
            </a:fld>
            <a:endParaRPr lang="en-US" sz="1200" noProof="0" dirty="0" err="1">
              <a:solidFill>
                <a:schemeClr val="accent4"/>
              </a:solidFill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B8EBAE9-B23F-47FC-B6A5-616DB493F269}"/>
              </a:ext>
            </a:extLst>
          </p:cNvPr>
          <p:cNvSpPr/>
          <p:nvPr>
            <p:custDataLst>
              <p:tags r:id="rId29"/>
            </p:custDataLst>
          </p:nvPr>
        </p:nvSpPr>
        <p:spPr bwMode="auto">
          <a:xfrm>
            <a:off x="4470400" y="6016625"/>
            <a:ext cx="323850" cy="1952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fld id="{3A59CCFB-CE61-432A-9F55-774B0A12602F}" type="datetime'''''''''''''''''''''''2''''0''''1''''9'''">
              <a:rPr lang="en-US" altLang="en-US" sz="1200" smtClean="0">
                <a:solidFill>
                  <a:schemeClr val="accent4"/>
                </a:solidFill>
              </a:rPr>
              <a:pPr/>
              <a:t>2019</a:t>
            </a:fld>
            <a:endParaRPr lang="en-US" sz="1200" noProof="0" dirty="0" err="1">
              <a:solidFill>
                <a:schemeClr val="accent4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7E2B4DA-2002-4EC1-AFA8-F666BF94534D}"/>
              </a:ext>
            </a:extLst>
          </p:cNvPr>
          <p:cNvSpPr/>
          <p:nvPr>
            <p:custDataLst>
              <p:tags r:id="rId30"/>
            </p:custDataLst>
          </p:nvPr>
        </p:nvSpPr>
        <p:spPr bwMode="auto">
          <a:xfrm>
            <a:off x="5170488" y="6016625"/>
            <a:ext cx="323850" cy="1952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fld id="{8C5C854E-4E86-4DE8-BD03-5CFC76DEB47B}" type="datetime'''''''''''''''''''''''''''''20''''''''''''''''''''''2''0'">
              <a:rPr lang="en-US" altLang="en-US" sz="1200" smtClean="0">
                <a:solidFill>
                  <a:schemeClr val="accent4"/>
                </a:solidFill>
              </a:rPr>
              <a:pPr/>
              <a:t>2020</a:t>
            </a:fld>
            <a:endParaRPr lang="en-US" sz="1200" noProof="0" dirty="0" err="1">
              <a:solidFill>
                <a:schemeClr val="accent4"/>
              </a:solidFill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A3B1EC74-12F5-4088-81B9-106CD59FF7F1}"/>
              </a:ext>
            </a:extLst>
          </p:cNvPr>
          <p:cNvSpPr/>
          <p:nvPr>
            <p:custDataLst>
              <p:tags r:id="rId31"/>
            </p:custDataLst>
          </p:nvPr>
        </p:nvSpPr>
        <p:spPr bwMode="auto">
          <a:xfrm>
            <a:off x="5872163" y="6016625"/>
            <a:ext cx="323850" cy="1952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fld id="{90C9142B-0B10-42E1-A55F-5F5F732A3E62}" type="datetime'2''''02''''''''''1'''''''''''''''''''''''''">
              <a:rPr lang="en-US" altLang="en-US" sz="1200" smtClean="0">
                <a:solidFill>
                  <a:schemeClr val="accent4"/>
                </a:solidFill>
              </a:rPr>
              <a:pPr/>
              <a:t>2021</a:t>
            </a:fld>
            <a:endParaRPr lang="en-US" sz="1200" noProof="0" dirty="0" err="1">
              <a:solidFill>
                <a:schemeClr val="accent4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828E20-7A19-4DD8-A2AC-2070AB35A89D}"/>
              </a:ext>
            </a:extLst>
          </p:cNvPr>
          <p:cNvSpPr/>
          <p:nvPr>
            <p:custDataLst>
              <p:tags r:id="rId32"/>
            </p:custDataLst>
          </p:nvPr>
        </p:nvSpPr>
        <p:spPr bwMode="auto">
          <a:xfrm>
            <a:off x="5002213" y="6400800"/>
            <a:ext cx="179388" cy="133350"/>
          </a:xfrm>
          <a:prstGeom prst="rect">
            <a:avLst/>
          </a:prstGeom>
          <a:solidFill>
            <a:srgbClr val="3CB19B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B03534-BB7D-405E-866F-B8A086B2D0F4}"/>
              </a:ext>
            </a:extLst>
          </p:cNvPr>
          <p:cNvSpPr/>
          <p:nvPr>
            <p:custDataLst>
              <p:tags r:id="rId33"/>
            </p:custDataLst>
          </p:nvPr>
        </p:nvSpPr>
        <p:spPr bwMode="auto">
          <a:xfrm>
            <a:off x="4114800" y="6400800"/>
            <a:ext cx="179388" cy="13335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noProof="0" dirty="0" err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E3E1AF-8C3A-4D82-B03E-A2B5B8D97EE4}"/>
              </a:ext>
            </a:extLst>
          </p:cNvPr>
          <p:cNvSpPr/>
          <p:nvPr>
            <p:custDataLst>
              <p:tags r:id="rId34"/>
            </p:custDataLst>
          </p:nvPr>
        </p:nvSpPr>
        <p:spPr bwMode="auto">
          <a:xfrm>
            <a:off x="4344988" y="6388100"/>
            <a:ext cx="555625" cy="1635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fld id="{12697F1E-E942-4C14-A6E3-35A9657AF16F}" type="datetime'B''I''I ''f''''''''''''''''''u''n''''''''''di''''''''''ng'">
              <a:rPr lang="en-US" altLang="en-US" sz="1000" smtClean="0">
                <a:solidFill>
                  <a:schemeClr val="accent4"/>
                </a:solidFill>
              </a:rPr>
              <a:pPr>
                <a:lnSpc>
                  <a:spcPct val="107000"/>
                </a:lnSpc>
                <a:spcBef>
                  <a:spcPct val="0"/>
                </a:spcBef>
                <a:spcAft>
                  <a:spcPct val="0"/>
                </a:spcAft>
              </a:pPr>
              <a:t>BII funding</a:t>
            </a:fld>
            <a:endParaRPr lang="en-US" sz="1000" noProof="0" dirty="0" err="1">
              <a:solidFill>
                <a:schemeClr val="accent4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CC0EE3-16E4-44EB-BA2E-8DACD6C21653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5232400" y="6388100"/>
            <a:ext cx="1136650" cy="1635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fld id="{FDF7B77D-785F-4F51-86BA-870E1DF0AEA0}" type="datetime'''''''To''''ta''''l e''xter''nal'''''''' fun''''d''in''g'">
              <a:rPr lang="en-US" altLang="en-US" sz="1000" smtClean="0">
                <a:solidFill>
                  <a:schemeClr val="accent4"/>
                </a:solidFill>
              </a:rPr>
              <a:pPr>
                <a:lnSpc>
                  <a:spcPct val="107000"/>
                </a:lnSpc>
                <a:spcBef>
                  <a:spcPct val="0"/>
                </a:spcBef>
                <a:spcAft>
                  <a:spcPct val="0"/>
                </a:spcAft>
              </a:pPr>
              <a:t>Total external funding</a:t>
            </a:fld>
            <a:endParaRPr lang="en-US" sz="1000" noProof="0" dirty="0" err="1">
              <a:solidFill>
                <a:schemeClr val="accent4"/>
              </a:solidFill>
            </a:endParaRPr>
          </a:p>
        </p:txBody>
      </p:sp>
      <p:pic>
        <p:nvPicPr>
          <p:cNvPr id="171" name="Graphic 170" descr="Heart with pulse">
            <a:extLst>
              <a:ext uri="{FF2B5EF4-FFF2-40B4-BE49-F238E27FC236}">
                <a16:creationId xmlns:a16="http://schemas.microsoft.com/office/drawing/2014/main" id="{8655D71E-C205-411E-B78E-3EAE22BC273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63353" y="195941"/>
            <a:ext cx="547847" cy="547847"/>
          </a:xfrm>
          <a:prstGeom prst="rect">
            <a:avLst/>
          </a:prstGeom>
        </p:spPr>
      </p:pic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466DDC79-BCD1-4E83-9F9D-BD62DBCAB2C5}"/>
              </a:ext>
            </a:extLst>
          </p:cNvPr>
          <p:cNvCxnSpPr>
            <a:cxnSpLocks/>
          </p:cNvCxnSpPr>
          <p:nvPr/>
        </p:nvCxnSpPr>
        <p:spPr>
          <a:xfrm flipH="1">
            <a:off x="7418643" y="-28917"/>
            <a:ext cx="9374" cy="6886917"/>
          </a:xfrm>
          <a:prstGeom prst="line">
            <a:avLst/>
          </a:prstGeom>
          <a:ln w="12700">
            <a:solidFill>
              <a:srgbClr val="3CB1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32724E8E-1535-49B2-B3C4-D1B9237F9D16}"/>
              </a:ext>
            </a:extLst>
          </p:cNvPr>
          <p:cNvSpPr txBox="1"/>
          <p:nvPr/>
        </p:nvSpPr>
        <p:spPr>
          <a:xfrm>
            <a:off x="768151" y="189845"/>
            <a:ext cx="916243" cy="5338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Total BII </a:t>
            </a:r>
            <a:r>
              <a:rPr lang="en-US" sz="1300" dirty="0">
                <a:solidFill>
                  <a:schemeClr val="bg1"/>
                </a:solidFill>
              </a:rPr>
              <a:t>(</a:t>
            </a:r>
            <a:r>
              <a:rPr lang="en-US" sz="1300" dirty="0" err="1">
                <a:solidFill>
                  <a:schemeClr val="bg1"/>
                </a:solidFill>
              </a:rPr>
              <a:t>excl.Faculty</a:t>
            </a:r>
            <a:r>
              <a:rPr lang="en-US" sz="13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1" name="TextBox 1">
            <a:extLst>
              <a:ext uri="{FF2B5EF4-FFF2-40B4-BE49-F238E27FC236}">
                <a16:creationId xmlns:a16="http://schemas.microsoft.com/office/drawing/2014/main" id="{98F61EA0-F669-4A73-94BE-CA873513D373}"/>
              </a:ext>
            </a:extLst>
          </p:cNvPr>
          <p:cNvSpPr txBox="1"/>
          <p:nvPr/>
        </p:nvSpPr>
        <p:spPr>
          <a:xfrm>
            <a:off x="3098800" y="284324"/>
            <a:ext cx="3987800" cy="450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464B"/>
                </a:solidFill>
              </a:rPr>
              <a:t>Granted funding by BII vs. granted external funding (accumulated)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390F26C-4FD6-4EF7-B4AE-EAE3A299D7C6}"/>
              </a:ext>
            </a:extLst>
          </p:cNvPr>
          <p:cNvSpPr txBox="1"/>
          <p:nvPr/>
        </p:nvSpPr>
        <p:spPr>
          <a:xfrm>
            <a:off x="7428017" y="277377"/>
            <a:ext cx="4571896" cy="2203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464B"/>
                </a:solidFill>
              </a:rPr>
              <a:t>Split between loans, grants and investments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CECDB8A-78D3-4D52-9CC6-45D089B9623F}"/>
              </a:ext>
            </a:extLst>
          </p:cNvPr>
          <p:cNvSpPr/>
          <p:nvPr/>
        </p:nvSpPr>
        <p:spPr>
          <a:xfrm>
            <a:off x="10855325" y="6551613"/>
            <a:ext cx="11961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900" dirty="0">
                <a:solidFill>
                  <a:srgbClr val="3CB19B"/>
                </a:solidFill>
                <a:latin typeface="Times New Roman" panose="02020603050405020304" pitchFamily="18" charset="0"/>
              </a:rPr>
              <a:t> </a:t>
            </a:r>
            <a:r>
              <a:rPr lang="en-US" sz="900" dirty="0">
                <a:solidFill>
                  <a:srgbClr val="3CB19B"/>
                </a:solidFill>
              </a:rPr>
              <a:t>Updated</a:t>
            </a:r>
            <a:r>
              <a:rPr lang="en-US" sz="900">
                <a:solidFill>
                  <a:srgbClr val="3CB19B"/>
                </a:solidFill>
              </a:rPr>
              <a:t>: </a:t>
            </a:r>
            <a:fld id="{7D0D436B-807E-4CFE-BE28-CFF9A33345E3}" type="thinkcell&lt;?xml version=&quot;1.0&quot; encoding=&quot;UTF-16&quot; standalone=&quot;yes&quot;?&gt;&lt;root reqver=&quot;27037&quot;&gt;&lt;version val=&quot;32760&quot;/&gt;&lt;PersistentType&gt;&lt;m_varval type=&quot;5&quot;&gt;01.03.2022&lt;/m_varval&gt;&lt;m_guid val=&quot;09c811b7-8f8b-4de8-bbc1-afbd34d4c171&quot;/&gt;&lt;m_vecbMoniker&gt;4Mnqefm6zhGMggCqAEupC+4AAABoAHQAdABwAHMAOgAvAC8AbgBvAHYAbwBsAG8AYwB1AHMALgBzAGgAYQByAGUAcABvAGkAbgB0AC4AYwBvAG0ALwBzAGkAdABlAHMALwBiAGkAaQAtAGkAbQBwAGEAYwB0AC8AUwBoAGEAcgBlAGQAJQAyADAARABvAGMAdQBtAGUAbgB0AHMALwBLAFAASQAlADIAMAB0AHIAYQBjAGsAaQBuAGcALwBLAFAASQAlADIAMAB0AHIAYQBjAGsAaQBuAGcAJQAyADAALgB4AGwAcwB4AAAAeViB9Dsdf0ivLIJdxIUnYwAAAAClqwAD&lt;/m_vecbMoniker&gt;&lt;m_bAutoUpdate val=&quot;1&quot;/&gt;&lt;m_prec&gt;&lt;m_yearfmt&gt;&lt;begin val=&quot;0&quot;/&gt;&lt;end val=&quot;4&quot;/&gt;&lt;/m_yearfmt&gt;&lt;/m_prec&gt;&lt;/PersistentType&gt;&lt;/root&gt;">
              <a:rPr lang="en-US" altLang="en-US" sz="900" smtClean="0">
                <a:solidFill>
                  <a:srgbClr val="3CB19B"/>
                </a:solidFill>
              </a:rPr>
              <a:pPr/>
              <a:t>01.03.2022</a:t>
            </a:fld>
            <a:endParaRPr lang="en-US" sz="900" dirty="0">
              <a:solidFill>
                <a:srgbClr val="3CB1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76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60271DB9-C170-44CE-934D-1ADC7F70FFA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8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60271DB9-C170-44CE-934D-1ADC7F70FF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943B861D-F122-4973-98BA-BA7F21828601}"/>
              </a:ext>
            </a:extLst>
          </p:cNvPr>
          <p:cNvSpPr/>
          <p:nvPr/>
        </p:nvSpPr>
        <p:spPr>
          <a:xfrm>
            <a:off x="0" y="1"/>
            <a:ext cx="5210175" cy="6857999"/>
          </a:xfrm>
          <a:prstGeom prst="rect">
            <a:avLst/>
          </a:prstGeom>
          <a:solidFill>
            <a:srgbClr val="004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957C62-80C6-4454-9728-61B34F8B6CB0}"/>
              </a:ext>
            </a:extLst>
          </p:cNvPr>
          <p:cNvSpPr/>
          <p:nvPr/>
        </p:nvSpPr>
        <p:spPr>
          <a:xfrm>
            <a:off x="5199439" y="0"/>
            <a:ext cx="6992561" cy="6905516"/>
          </a:xfrm>
          <a:prstGeom prst="rect">
            <a:avLst/>
          </a:prstGeom>
          <a:solidFill>
            <a:srgbClr val="E5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70166D-5C6A-4E20-8A78-6B78333E8C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398" y="6365862"/>
            <a:ext cx="396625" cy="291491"/>
          </a:xfrm>
          <a:prstGeom prst="rect">
            <a:avLst/>
          </a:prstGeom>
        </p:spPr>
      </p:pic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B09F6155-56B4-4FD2-AF13-B6F39CD7FBAC}"/>
              </a:ext>
            </a:extLst>
          </p:cNvPr>
          <p:cNvGraphicFramePr>
            <a:graphicFrameLocks/>
          </p:cNvGraphicFramePr>
          <p:nvPr/>
        </p:nvGraphicFramePr>
        <p:xfrm>
          <a:off x="307673" y="557792"/>
          <a:ext cx="4534525" cy="5561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BF5651B4-90FE-4E1D-BB7C-51A3A6F942B7}"/>
              </a:ext>
            </a:extLst>
          </p:cNvPr>
          <p:cNvSpPr txBox="1"/>
          <p:nvPr/>
        </p:nvSpPr>
        <p:spPr>
          <a:xfrm>
            <a:off x="307673" y="6427078"/>
            <a:ext cx="3642421" cy="1573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*Includes start-ups, corporate partners, advisors and staff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C9D263-B999-40BA-9935-179E1A896963}"/>
              </a:ext>
            </a:extLst>
          </p:cNvPr>
          <p:cNvSpPr txBox="1"/>
          <p:nvPr/>
        </p:nvSpPr>
        <p:spPr>
          <a:xfrm>
            <a:off x="5973709" y="782700"/>
            <a:ext cx="5631689" cy="534011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6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BII is growing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6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project to be 411 people by 2025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6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reaching the capacity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6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current premises at COBIS.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6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facilities that both cover our long- term projected needs and support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6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fulfillment of the vision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6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develop BII into a world-leading innovation center for life science.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46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scale-up of BII is currently being negotiated with COBIS and Pension Danmark.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0807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TwxE_KkI2iJjbbTKrOW9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.1dfMv.LGO7jN78pwtXm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GXZbYEv68xrTyHy1Wj5M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9Xhmr46nbBXP1Na.6FX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mdmz1C9SlmOxeUYL9_5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QG6VFiqlpC2AUhJrgy9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jlSFGA6v5RSVhYimk68e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01bumYjaBqAVcLuyH4c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rYLAVHmL7AHV00W0wf7y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tFbmqoPHGjSfQMKBAuGs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RH\AppData\Local\Temp\Templafy\PowerPointVsto\Assets\Danmarks Nationale Biobank_001.jp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lutC0tM7cItGvS7cqCFk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nukCl9r8TaPuXzmWO4P5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j1C2GL9n_vitWdkfvNK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8LDfClzCwIF8P86il1lE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KB6i904hALKEa7oT1Fz3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a69Ajv5W3DJ5OVYzCTv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ojLl4Pp1W9Fh4zDxknF2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f1jvUk1oHeW8BuWijg85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kEMUQMcpbMmc_Db55gO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C_TPooXPqIa3JJLEQnQ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ZmtpFkNRx9Ras8pSLuV7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1_IkwsRxbWXjkvLzrxQ_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eBMAFE704wIoK2.jD0m0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NggIvoRl2SS2rk8cXvtX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CsXJgTvyvL3YQZkyTWoh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pUJQEJxOYGKmGkrLVY89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ARN7c7UoVr2NPpV6j0c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yLbozhq08YVgJBsJ4wa4Q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5nSVmQ8uaA4vS7vzd3Sw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Nkix_DkHNKs8gH9d0X37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RH\AppData\Local\Temp\Templafy\PowerPointVsto\Assets\Novo Nordisk Foundation Center for Protein Research_005.jpg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Omo4Y5AYlnETLJfrVWoI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J8SAnlykD.CcqF0NCZ8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lzuMa6qosF_nAew5M4s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RH\AppData\Local\Temp\Templafy\PowerPointVsto\Assets\shutterstock_558059725_2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RH\AppData\Local\Temp\Templafy\PowerPointVsto\Assets\Novo Nordisk Foundation Center for Basic Metabolic Research_008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RH\AppData\Local\Temp\Templafy\PowerPointVsto\Assets\Novo Nordisk Foundation Center for Basic Metabolic Research_005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3_Ed.ToLji48emtL3Dik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RH\AppData\Local\Temp\Templafy\PowerPointVsto\Assets\shutterstock_38680621_2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RH\AppData\Local\Temp\Templafy\PowerPointVsto\Assets\Danmarks Nationale Biobank_001.j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RH\AppData\Local\Temp\Templafy\PowerPointVsto\Assets\Danmarks Nationale Biobank_001.jp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RH\AppData\Local\Temp\Templafy\PowerPointVsto\Assets\Novo Nordisk Foundation Center for Protein Research_005.jp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RH\AppData\Local\Temp\Templafy\PowerPointVsto\Assets\shutterstock_558059725_2.jp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RH\AppData\Local\Temp\Templafy\PowerPointVsto\Assets\Novo Nordisk Foundation Center for Basic Metabolic Research_008.jp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RH\AppData\Local\Temp\Templafy\PowerPointVsto\Assets\Novo Nordisk Foundation Center for Basic Metabolic Research_005.jp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RH\AppData\Local\Temp\Templafy\PowerPointVsto\Assets\shutterstock_38680621_2.jp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m2Cco1V8n45DocGqgSe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m2Cco1V8n45DocGqgSe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m2Cco1V8n45DocGqgSe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RH\AppData\Local\Temp\Templafy\PowerPointVsto\Assets\Danmarks Nationale Biobank_001.jp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m2Cco1V8n45DocGqgSe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m2Cco1V8n45DocGqgSe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m2Cco1V8n45DocGqgSe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m2Cco1V8n45DocGqgSe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wmLPJfbbDQh4oe25QwRF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otDsabbkUheYdLSCQhVa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m2Cco1V8n45DocGqgSe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m2Cco1V8n45DocGqgSe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m2Cco1V8n45DocGqgSe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RAH\AppData\Local\Temp\Templafy\PowerPointVsto\Assets\shutterstock_150591119_2.jp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10.xml><?xml version="1.0" encoding="utf-8"?>
<a:theme xmlns:a="http://schemas.openxmlformats.org/drawingml/2006/main" name="12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Presentation1" id="{3D50DBBE-86C3-4E3E-8F88-1823EFC199D1}" vid="{DCF32EDF-538C-47F0-9A52-32EB57781C27}"/>
    </a:ext>
  </a:extLst>
</a:theme>
</file>

<file path=ppt/theme/theme11.xml><?xml version="1.0" encoding="utf-8"?>
<a:theme xmlns:a="http://schemas.openxmlformats.org/drawingml/2006/main" name="9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Master draft" id="{4A78B099-F07D-462A-8F7A-E13318E909B4}" vid="{67084C61-5AB2-4E9C-93AF-10F2CF1FD618}"/>
    </a:ext>
  </a:extLst>
</a:theme>
</file>

<file path=ppt/theme/theme12.xml><?xml version="1.0" encoding="utf-8"?>
<a:theme xmlns:a="http://schemas.openxmlformats.org/drawingml/2006/main" name="5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13.xml><?xml version="1.0" encoding="utf-8"?>
<a:theme xmlns:a="http://schemas.openxmlformats.org/drawingml/2006/main" name="6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14.xml><?xml version="1.0" encoding="utf-8"?>
<a:theme xmlns:a="http://schemas.openxmlformats.org/drawingml/2006/main" name="13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Presentation1" id="{3D50DBBE-86C3-4E3E-8F88-1823EFC199D1}" vid="{DCF32EDF-538C-47F0-9A52-32EB57781C27}"/>
    </a:ext>
  </a:extLst>
</a:theme>
</file>

<file path=ppt/theme/theme15.xml><?xml version="1.0" encoding="utf-8"?>
<a:theme xmlns:a="http://schemas.openxmlformats.org/drawingml/2006/main" name="15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Master draft" id="{4A78B099-F07D-462A-8F7A-E13318E909B4}" vid="{67084C61-5AB2-4E9C-93AF-10F2CF1FD618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18.xml><?xml version="1.0" encoding="utf-8"?>
<a:theme xmlns:a="http://schemas.openxmlformats.org/drawingml/2006/main" name="7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Presentation1" id="{7622AAA7-21C7-452D-BC32-A531FF65AC42}" vid="{0F0FA6C1-CBD9-456C-BA09-AFB746ABE474}"/>
    </a:ext>
  </a:extLst>
</a:theme>
</file>

<file path=ppt/theme/theme19.xml><?xml version="1.0" encoding="utf-8"?>
<a:theme xmlns:a="http://schemas.openxmlformats.org/drawingml/2006/main" name="16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Presentation1" id="{7622AAA7-21C7-452D-BC32-A531FF65AC42}" vid="{0F0FA6C1-CBD9-456C-BA09-AFB746ABE474}"/>
    </a:ext>
  </a:extLst>
</a:theme>
</file>

<file path=ppt/theme/theme2.xml><?xml version="1.0" encoding="utf-8"?>
<a:theme xmlns:a="http://schemas.openxmlformats.org/drawingml/2006/main" name="10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20.xml><?xml version="1.0" encoding="utf-8"?>
<a:theme xmlns:a="http://schemas.openxmlformats.org/drawingml/2006/main" name="18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Master draft" id="{4A78B099-F07D-462A-8F7A-E13318E909B4}" vid="{67084C61-5AB2-4E9C-93AF-10F2CF1FD618}"/>
    </a:ext>
  </a:extLst>
</a:theme>
</file>

<file path=ppt/theme/theme2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8FFC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0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23.xml><?xml version="1.0" encoding="utf-8"?>
<a:theme xmlns:a="http://schemas.openxmlformats.org/drawingml/2006/main" name="Office-tema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Holding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Office Theme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Holding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9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4.xml><?xml version="1.0" encoding="utf-8"?>
<a:theme xmlns:a="http://schemas.openxmlformats.org/drawingml/2006/main" name="8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Master draft" id="{4A78B099-F07D-462A-8F7A-E13318E909B4}" vid="{67084C61-5AB2-4E9C-93AF-10F2CF1FD618}"/>
    </a:ext>
  </a:extLst>
</a:theme>
</file>

<file path=ppt/theme/theme5.xml><?xml version="1.0" encoding="utf-8"?>
<a:theme xmlns:a="http://schemas.openxmlformats.org/drawingml/2006/main" name="11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Presentation1" id="{3D50DBBE-86C3-4E3E-8F88-1823EFC199D1}" vid="{DCF32EDF-538C-47F0-9A52-32EB57781C27}"/>
    </a:ext>
  </a:extLst>
</a:theme>
</file>

<file path=ppt/theme/theme6.xml><?xml version="1.0" encoding="utf-8"?>
<a:theme xmlns:a="http://schemas.openxmlformats.org/drawingml/2006/main" name="14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Presentation1" id="{3D50DBBE-86C3-4E3E-8F88-1823EFC199D1}" vid="{DCF32EDF-538C-47F0-9A52-32EB57781C27}"/>
    </a:ext>
  </a:extLst>
</a:theme>
</file>

<file path=ppt/theme/theme7.xml><?xml version="1.0" encoding="utf-8"?>
<a:theme xmlns:a="http://schemas.openxmlformats.org/drawingml/2006/main" name="24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8.xml><?xml version="1.0" encoding="utf-8"?>
<a:theme xmlns:a="http://schemas.openxmlformats.org/drawingml/2006/main" name="3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ppt/theme/theme9.xml><?xml version="1.0" encoding="utf-8"?>
<a:theme xmlns:a="http://schemas.openxmlformats.org/drawingml/2006/main" name="4_Blank">
  <a:themeElements>
    <a:clrScheme name="Novo Nordisk Fonden">
      <a:dk1>
        <a:srgbClr val="000000"/>
      </a:dk1>
      <a:lt1>
        <a:srgbClr val="FFFFFF"/>
      </a:lt1>
      <a:dk2>
        <a:srgbClr val="001965"/>
      </a:dk2>
      <a:lt2>
        <a:srgbClr val="D9D9D9"/>
      </a:lt2>
      <a:accent1>
        <a:srgbClr val="001965"/>
      </a:accent1>
      <a:accent2>
        <a:srgbClr val="6675A2"/>
      </a:accent2>
      <a:accent3>
        <a:srgbClr val="F0CDB4"/>
      </a:accent3>
      <a:accent4>
        <a:srgbClr val="00464B"/>
      </a:accent4>
      <a:accent5>
        <a:srgbClr val="668F92"/>
      </a:accent5>
      <a:accent6>
        <a:srgbClr val="310024"/>
      </a:accent6>
      <a:hlink>
        <a:srgbClr val="848484"/>
      </a:hlink>
      <a:folHlink>
        <a:srgbClr val="AFAFAF"/>
      </a:folHlink>
    </a:clrScheme>
    <a:fontScheme name="novo nordisk fond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07000"/>
          </a:lnSpc>
          <a:spcBef>
            <a:spcPts val="600"/>
          </a:spcBef>
          <a:spcAft>
            <a:spcPts val="600"/>
          </a:spcAft>
          <a:defRPr sz="14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7000"/>
          </a:lnSpc>
          <a:spcBef>
            <a:spcPts val="600"/>
          </a:spcBef>
          <a:spcAft>
            <a:spcPts val="600"/>
          </a:spcAft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Novo Blue">
      <a:srgbClr val="001965"/>
    </a:custClr>
    <a:custClr name="Warm Sand">
      <a:srgbClr val="F0CDB4"/>
    </a:custClr>
    <a:custClr name="Petroleum">
      <a:srgbClr val="00464B"/>
    </a:custClr>
    <a:custClr name="Dark Purple">
      <a:srgbClr val="310024"/>
    </a:custClr>
    <a:custClr name="Bright green">
      <a:srgbClr val="BCDB00"/>
    </a:custClr>
    <a:custClr name="Bright yellow">
      <a:srgbClr val="FFD13C"/>
    </a:custClr>
    <a:custClr name="Crimeson red">
      <a:srgbClr val="CD164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Novo Light Blue">
      <a:srgbClr val="6675A2"/>
    </a:custClr>
    <a:custClr name="Color has no name">
      <a:srgbClr val="F7E3D6"/>
    </a:custClr>
    <a:custClr name="Color has no name">
      <a:srgbClr val="73999C"/>
    </a:custClr>
    <a:custClr name="Color has no name">
      <a:srgbClr val="8E7387"/>
    </a:custClr>
    <a:custClr name="Color has no name">
      <a:srgbClr val="DAEB73"/>
    </a:custClr>
    <a:custClr name="Color has no name">
      <a:srgbClr val="FFE694"/>
    </a:custClr>
    <a:custClr name="Color has no name">
      <a:srgbClr val="FC7F9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BFC5D8"/>
    </a:custClr>
    <a:custClr name="Color has no name">
      <a:srgbClr val="FBF2EC"/>
    </a:custClr>
    <a:custClr name="Color has no name">
      <a:srgbClr val="BFD1D2"/>
    </a:custClr>
    <a:custClr name="Color has no name">
      <a:srgbClr val="CBBFC8"/>
    </a:custClr>
    <a:custClr name="Color has no name">
      <a:srgbClr val="EEF6BF"/>
    </a:custClr>
    <a:custClr name="Color has no name">
      <a:srgbClr val="FFF3CE"/>
    </a:custClr>
    <a:custClr name="Color has no name">
      <a:srgbClr val="FCC5D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E5E8F0"/>
    </a:custClr>
    <a:custClr name="Color has no name">
      <a:srgbClr val="FDFAF7"/>
    </a:custClr>
    <a:custClr name="Color has no name">
      <a:srgbClr val="E5ECED"/>
    </a:custClr>
    <a:custClr name="Color has no name">
      <a:srgbClr val="EAE5E9"/>
    </a:custClr>
    <a:custClr name="Color has no name">
      <a:srgbClr val="F8FBE5"/>
    </a:custClr>
    <a:custClr name="Color has no name">
      <a:srgbClr val="FFFAEB"/>
    </a:custClr>
    <a:custClr name="Color has no name">
      <a:srgbClr val="FEE8E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F1F144ED-39A2-4FC9-B6BC-71E2928B5AC0}" vid="{BB83120C-D51A-4A67-AA09-CF050450940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181d331e9c84daf8f1d9bb6d2c8f76b xmlns="505265f6-5311-4e83-a99f-47a0584984a5">
      <Terms xmlns="http://schemas.microsoft.com/office/infopath/2007/PartnerControls">
        <TermInfo xmlns="http://schemas.microsoft.com/office/infopath/2007/PartnerControls">
          <TermName xmlns="http://schemas.microsoft.com/office/infopath/2007/PartnerControls">Business development</TermName>
          <TermId xmlns="http://schemas.microsoft.com/office/infopath/2007/PartnerControls">0bde1362-efb4-4a93-8e7c-4086a07e97ff</TermId>
        </TermInfo>
      </Terms>
    </p181d331e9c84daf8f1d9bb6d2c8f76b>
    <d8878ba30a43467cae615cad05cfd55c xmlns="505265f6-5311-4e83-a99f-47a0584984a5">
      <Terms xmlns="http://schemas.microsoft.com/office/infopath/2007/PartnerControls"/>
    </d8878ba30a43467cae615cad05cfd55c>
    <Archived xmlns="604aca10-0ade-40e7-8e11-87854739c762">false</Archive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6EF4C05F71EF46B326C26ABBF1E2D8" ma:contentTypeVersion="11" ma:contentTypeDescription="Create a new document." ma:contentTypeScope="" ma:versionID="ec98fd67f5803e51e980894fbc42cd60">
  <xsd:schema xmlns:xsd="http://www.w3.org/2001/XMLSchema" xmlns:xs="http://www.w3.org/2001/XMLSchema" xmlns:p="http://schemas.microsoft.com/office/2006/metadata/properties" xmlns:ns2="505265f6-5311-4e83-a99f-47a0584984a5" xmlns:ns3="604aca10-0ade-40e7-8e11-87854739c762" xmlns:ns4="39cd9742-2165-4312-a099-cff8943928a3" targetNamespace="http://schemas.microsoft.com/office/2006/metadata/properties" ma:root="true" ma:fieldsID="185d2b2a6e1389fb0cff3f7caa08b663" ns2:_="" ns3:_="" ns4:_="">
    <xsd:import namespace="505265f6-5311-4e83-a99f-47a0584984a5"/>
    <xsd:import namespace="604aca10-0ade-40e7-8e11-87854739c762"/>
    <xsd:import namespace="39cd9742-2165-4312-a099-cff8943928a3"/>
    <xsd:element name="properties">
      <xsd:complexType>
        <xsd:sequence>
          <xsd:element name="documentManagement">
            <xsd:complexType>
              <xsd:all>
                <xsd:element ref="ns2:d8878ba30a43467cae615cad05cfd55c" minOccurs="0"/>
                <xsd:element ref="ns3:Archived" minOccurs="0"/>
                <xsd:element ref="ns2:p181d331e9c84daf8f1d9bb6d2c8f76b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5265f6-5311-4e83-a99f-47a0584984a5" elementFormDefault="qualified">
    <xsd:import namespace="http://schemas.microsoft.com/office/2006/documentManagement/types"/>
    <xsd:import namespace="http://schemas.microsoft.com/office/infopath/2007/PartnerControls"/>
    <xsd:element name="d8878ba30a43467cae615cad05cfd55c" ma:index="9" nillable="true" ma:taxonomy="true" ma:internalName="d8878ba30a43467cae615cad05cfd55c" ma:taxonomyFieldName="Category" ma:displayName="Category" ma:default="" ma:fieldId="{d8878ba3-0a43-467c-ae61-5cad05cfd55c}" ma:taxonomyMulti="true" ma:sspId="9af1f2ba-b505-46e0-b878-22b7919d96a5" ma:termSetId="abf423b1-2507-4c3d-af1f-278634855e3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181d331e9c84daf8f1d9bb6d2c8f76b" ma:index="12" nillable="true" ma:taxonomy="true" ma:internalName="p181d331e9c84daf8f1d9bb6d2c8f76b" ma:taxonomyFieldName="Department" ma:displayName="Department" ma:indexed="true" ma:default="" ma:fieldId="{9181d331-e9c8-4daf-8f1d-9bb6d2c8f76b}" ma:sspId="9af1f2ba-b505-46e0-b878-22b7919d96a5" ma:termSetId="a11dfe08-8f3b-442a-8ecc-d072485d06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4aca10-0ade-40e7-8e11-87854739c762" elementFormDefault="qualified">
    <xsd:import namespace="http://schemas.microsoft.com/office/2006/documentManagement/types"/>
    <xsd:import namespace="http://schemas.microsoft.com/office/infopath/2007/PartnerControls"/>
    <xsd:element name="Archived" ma:index="10" nillable="true" ma:displayName="Archived" ma:default="0" ma:internalName="Archiv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cd9742-2165-4312-a099-cff8943928a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514375-0EF9-4263-806F-9F9C54B8042E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39cd9742-2165-4312-a099-cff8943928a3"/>
    <ds:schemaRef ds:uri="505265f6-5311-4e83-a99f-47a0584984a5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04aca10-0ade-40e7-8e11-87854739c76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891D367-EC18-4A55-809B-68D8EA497B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5265f6-5311-4e83-a99f-47a0584984a5"/>
    <ds:schemaRef ds:uri="604aca10-0ade-40e7-8e11-87854739c762"/>
    <ds:schemaRef ds:uri="39cd9742-2165-4312-a099-cff8943928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86FE96-E7C6-4D9A-9C52-376850569C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609</Words>
  <Application>Microsoft Office PowerPoint</Application>
  <PresentationFormat>Widescreen</PresentationFormat>
  <Paragraphs>104</Paragraphs>
  <Slides>11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39" baseType="lpstr">
      <vt:lpstr>Arial</vt:lpstr>
      <vt:lpstr>Calibri</vt:lpstr>
      <vt:lpstr>Calibri Light</vt:lpstr>
      <vt:lpstr>Carlito</vt:lpstr>
      <vt:lpstr>Times New Roman</vt:lpstr>
      <vt:lpstr>Blank</vt:lpstr>
      <vt:lpstr>10_Blank</vt:lpstr>
      <vt:lpstr>19_Blank</vt:lpstr>
      <vt:lpstr>8_Blank</vt:lpstr>
      <vt:lpstr>11_Blank</vt:lpstr>
      <vt:lpstr>14_Blank</vt:lpstr>
      <vt:lpstr>24_Blank</vt:lpstr>
      <vt:lpstr>3_Blank</vt:lpstr>
      <vt:lpstr>4_Blank</vt:lpstr>
      <vt:lpstr>12_Blank</vt:lpstr>
      <vt:lpstr>9_Blank</vt:lpstr>
      <vt:lpstr>5_Blank</vt:lpstr>
      <vt:lpstr>6_Blank</vt:lpstr>
      <vt:lpstr>13_Blank</vt:lpstr>
      <vt:lpstr>15_Blank</vt:lpstr>
      <vt:lpstr>Office Theme</vt:lpstr>
      <vt:lpstr>17_Blank</vt:lpstr>
      <vt:lpstr>7_Blank</vt:lpstr>
      <vt:lpstr>16_Blank</vt:lpstr>
      <vt:lpstr>18_Blank</vt:lpstr>
      <vt:lpstr>1_Office Theme</vt:lpstr>
      <vt:lpstr>20_Blank</vt:lpstr>
      <vt:lpstr>think-cell Slide</vt:lpstr>
      <vt:lpstr>Infrastructure for Life Science Innovation      November 2021 CEO of BII Jens Nielsen   </vt:lpstr>
      <vt:lpstr>PowerPoint Presentation</vt:lpstr>
      <vt:lpstr>BII is an addition to the Novo family ecosystem, but is different from The Novo Foundation and Novo Holding - both  in terms of focus area and funding type.</vt:lpstr>
      <vt:lpstr>BII helps start-ups become  investment ready by  bridging the gap between  academia and business.</vt:lpstr>
      <vt:lpstr>PowerPoint Presentation</vt:lpstr>
      <vt:lpstr>BII Labs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BII status and Outlook  CEO of BII Jens Nielsen</dc:title>
  <dc:creator/>
  <cp:lastModifiedBy/>
  <cp:revision>47</cp:revision>
  <dcterms:created xsi:type="dcterms:W3CDTF">2016-09-13T07:12:10Z</dcterms:created>
  <dcterms:modified xsi:type="dcterms:W3CDTF">2022-03-31T09:51:24Z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CustomerId">
    <vt:lpwstr>novo</vt:lpwstr>
  </property>
  <property fmtid="{D5CDD505-2E9C-101B-9397-08002B2CF9AE}" pid="4" name="TemplateId">
    <vt:lpwstr>636867001178241240</vt:lpwstr>
  </property>
  <property fmtid="{D5CDD505-2E9C-101B-9397-08002B2CF9AE}" pid="5" name="UserProfileId">
    <vt:lpwstr>636346735784856278</vt:lpwstr>
  </property>
  <property fmtid="{D5CDD505-2E9C-101B-9397-08002B2CF9AE}" pid="6" name="ContentTypeId">
    <vt:lpwstr>0x010100C46EF4C05F71EF46B326C26ABBF1E2D8</vt:lpwstr>
  </property>
  <property fmtid="{D5CDD505-2E9C-101B-9397-08002B2CF9AE}" pid="7" name="Category">
    <vt:lpwstr/>
  </property>
  <property fmtid="{D5CDD505-2E9C-101B-9397-08002B2CF9AE}" pid="8" name="Department">
    <vt:lpwstr>1;#Business development|0bde1362-efb4-4a93-8e7c-4086a07e97ff</vt:lpwstr>
  </property>
</Properties>
</file>