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61" r:id="rId2"/>
    <p:sldId id="673" r:id="rId3"/>
    <p:sldId id="675" r:id="rId4"/>
    <p:sldId id="674" r:id="rId5"/>
    <p:sldId id="366" r:id="rId6"/>
    <p:sldId id="681" r:id="rId7"/>
    <p:sldId id="685" r:id="rId8"/>
    <p:sldId id="682" r:id="rId9"/>
    <p:sldId id="686" r:id="rId10"/>
    <p:sldId id="692" r:id="rId11"/>
    <p:sldId id="694" r:id="rId12"/>
    <p:sldId id="690" r:id="rId13"/>
    <p:sldId id="672" r:id="rId14"/>
    <p:sldId id="69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94" autoAdjust="0"/>
    <p:restoredTop sz="94699"/>
  </p:normalViewPr>
  <p:slideViewPr>
    <p:cSldViewPr snapToGrid="0" snapToObjects="1" showGuides="1">
      <p:cViewPr varScale="1">
        <p:scale>
          <a:sx n="85" d="100"/>
          <a:sy n="85" d="100"/>
        </p:scale>
        <p:origin x="341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70" d="100"/>
          <a:sy n="170" d="100"/>
        </p:scale>
        <p:origin x="6568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9C90D6-3708-8345-A93D-E7710FC8EA8F}" type="slidenum">
              <a:rPr lang="en-US" smtClean="0"/>
              <a:t>‹nr.›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6365DD-7D04-B543-BAA9-7C59A8022527}" type="datetimeFigureOut">
              <a:rPr lang="en-US" smtClean="0"/>
              <a:t>6/8/2020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01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866EEF-4860-7549-9C81-4C6F18351DBB}" type="datetimeFigureOut">
              <a:rPr lang="en-US" smtClean="0"/>
              <a:t>6/8/2020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0F2E92-C175-4F47-B2E9-E9F234552EC4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574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5" Type="http://schemas.openxmlformats.org/officeDocument/2006/relationships/hyperlink" Target="mailto:info@ticra.com" TargetMode="External"/><Relationship Id="rId4" Type="http://schemas.openxmlformats.org/officeDocument/2006/relationships/hyperlink" Target="http://linkedin.com/company/ticra/" TargetMode="Externa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40152" y="523021"/>
            <a:ext cx="8540170" cy="2703188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40152" y="3194299"/>
            <a:ext cx="8540170" cy="813473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40152" y="6435606"/>
            <a:ext cx="5592698" cy="252412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788" y="5966929"/>
            <a:ext cx="1693409" cy="68234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40152" y="3799947"/>
            <a:ext cx="85991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54013581-C9BF-E342-B50A-1FC5CD3F29B7}" type="datetime1">
              <a:rPr lang="da-DK" smtClean="0"/>
              <a:t>08-06-2020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985275" y="2420698"/>
            <a:ext cx="0" cy="158707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ellite manufactur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515938" y="4280747"/>
            <a:ext cx="0" cy="1408853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809" y="6422232"/>
            <a:ext cx="890388" cy="358773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5636" y="6492875"/>
            <a:ext cx="85595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EB3765C-C70C-9640-8C16-7C34018A06A8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10" name="Picture Placeholder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9"/>
          <a:stretch/>
        </p:blipFill>
        <p:spPr>
          <a:xfrm>
            <a:off x="0" y="0"/>
            <a:ext cx="12192000" cy="3573463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770816" y="5046659"/>
            <a:ext cx="110095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  <a:spcBef>
                <a:spcPts val="1000"/>
              </a:spcBef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I need to push my reflector antenna design to the limit.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770817" y="4547439"/>
            <a:ext cx="110095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Satellite manufacturers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ellite operato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515938" y="4280747"/>
            <a:ext cx="0" cy="1408853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809" y="6422232"/>
            <a:ext cx="890388" cy="358773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5636" y="6492875"/>
            <a:ext cx="85595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EB3765C-C70C-9640-8C16-7C34018A06A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770816" y="5046659"/>
            <a:ext cx="11009506" cy="238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  <a:spcBef>
                <a:spcPts val="1000"/>
              </a:spcBef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I need to maximize my satellite’s revenue potential.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770817" y="4547439"/>
            <a:ext cx="110095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Satellite operators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0"/>
          <a:stretch/>
        </p:blipFill>
        <p:spPr>
          <a:xfrm>
            <a:off x="0" y="-1"/>
            <a:ext cx="12192000" cy="35734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arth st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515938" y="4280747"/>
            <a:ext cx="0" cy="1408853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809" y="6422232"/>
            <a:ext cx="890388" cy="358773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5636" y="6492875"/>
            <a:ext cx="85595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EB3765C-C70C-9640-8C16-7C34018A06A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770816" y="5046659"/>
            <a:ext cx="110095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  <a:spcBef>
                <a:spcPts val="1000"/>
              </a:spcBef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I need a shaped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</a:rPr>
              <a:t>Cassegrain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 reflector. Therefore I need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</a:rPr>
              <a:t>TICRA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 software packages.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770817" y="4547439"/>
            <a:ext cx="110095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Earth stations and terminals</a:t>
            </a:r>
          </a:p>
        </p:txBody>
      </p:sp>
      <p:pic>
        <p:nvPicPr>
          <p:cNvPr id="10" name="Picture Placeholder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9"/>
          <a:stretch/>
        </p:blipFill>
        <p:spPr>
          <a:xfrm>
            <a:off x="0" y="0"/>
            <a:ext cx="12192000" cy="35734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echoic cha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515938" y="4280747"/>
            <a:ext cx="0" cy="1408853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809" y="6422232"/>
            <a:ext cx="890388" cy="358773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5636" y="6492875"/>
            <a:ext cx="85595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EB3765C-C70C-9640-8C16-7C34018A06A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770816" y="5046659"/>
            <a:ext cx="11009506" cy="238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  <a:spcBef>
                <a:spcPts val="1000"/>
              </a:spcBef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I need faster, more accurate analysis.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770817" y="4547439"/>
            <a:ext cx="110095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Anechoic chambers</a:t>
            </a:r>
          </a:p>
        </p:txBody>
      </p:sp>
      <p:pic>
        <p:nvPicPr>
          <p:cNvPr id="9" name="Picture Placeholder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9"/>
          <a:stretch/>
        </p:blipFill>
        <p:spPr>
          <a:xfrm>
            <a:off x="0" y="0"/>
            <a:ext cx="12192000" cy="35734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earch institu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515938" y="4280747"/>
            <a:ext cx="0" cy="1408853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809" y="6422232"/>
            <a:ext cx="890388" cy="358773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5636" y="6492875"/>
            <a:ext cx="85595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EB3765C-C70C-9640-8C16-7C34018A06A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770816" y="5046659"/>
            <a:ext cx="110095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  <a:spcBef>
                <a:spcPts val="1000"/>
              </a:spcBef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I want to provide the best education and research facilities.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770817" y="4547439"/>
            <a:ext cx="110095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Research institutions and universities</a:t>
            </a:r>
          </a:p>
        </p:txBody>
      </p:sp>
      <p:pic>
        <p:nvPicPr>
          <p:cNvPr id="10" name="Picture Placeholder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9"/>
          <a:stretch/>
        </p:blipFill>
        <p:spPr>
          <a:xfrm>
            <a:off x="0" y="0"/>
            <a:ext cx="12192000" cy="35734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345238"/>
            <a:ext cx="12192000" cy="512762"/>
          </a:xfrm>
          <a:prstGeom prst="rect">
            <a:avLst/>
          </a:prstGeom>
          <a:gradFill flip="none" rotWithShape="1">
            <a:gsLst>
              <a:gs pos="0">
                <a:srgbClr val="8D2A73"/>
              </a:gs>
              <a:gs pos="93000">
                <a:schemeClr val="tx2"/>
              </a:gs>
              <a:gs pos="27000">
                <a:schemeClr val="tx2"/>
              </a:gs>
            </a:gsLst>
            <a:lin ang="144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809" y="6422232"/>
            <a:ext cx="890388" cy="3587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5636" y="1016000"/>
            <a:ext cx="5572414" cy="53292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016000"/>
            <a:ext cx="5684322" cy="53292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EB3765C-C70C-9640-8C16-7C34018A06A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716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5637" y="1016000"/>
            <a:ext cx="5572414" cy="503238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03556" y="1016000"/>
            <a:ext cx="5676765" cy="503238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345238"/>
            <a:ext cx="12192000" cy="512762"/>
          </a:xfrm>
          <a:prstGeom prst="rect">
            <a:avLst/>
          </a:prstGeom>
          <a:gradFill flip="none" rotWithShape="1">
            <a:gsLst>
              <a:gs pos="0">
                <a:srgbClr val="8D2A73"/>
              </a:gs>
              <a:gs pos="93000">
                <a:schemeClr val="tx2"/>
              </a:gs>
              <a:gs pos="27000">
                <a:schemeClr val="tx2"/>
              </a:gs>
            </a:gsLst>
            <a:lin ang="144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809" y="6422232"/>
            <a:ext cx="890388" cy="358774"/>
          </a:xfrm>
          <a:prstGeom prst="rect">
            <a:avLst/>
          </a:prstGeom>
        </p:spPr>
      </p:pic>
      <p:sp>
        <p:nvSpPr>
          <p:cNvPr id="12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15636" y="6492875"/>
            <a:ext cx="8559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EB3765C-C70C-9640-8C16-7C34018A06A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3"/>
          </p:nvPr>
        </p:nvSpPr>
        <p:spPr>
          <a:xfrm>
            <a:off x="415636" y="1519238"/>
            <a:ext cx="5572414" cy="482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519238"/>
            <a:ext cx="5684322" cy="482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15636" y="1"/>
            <a:ext cx="11364686" cy="1016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5998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0" y="6345238"/>
            <a:ext cx="12192000" cy="512762"/>
          </a:xfrm>
          <a:prstGeom prst="rect">
            <a:avLst/>
          </a:prstGeom>
          <a:gradFill flip="none" rotWithShape="1">
            <a:gsLst>
              <a:gs pos="0">
                <a:srgbClr val="8D2A73"/>
              </a:gs>
              <a:gs pos="93000">
                <a:schemeClr val="tx2"/>
              </a:gs>
              <a:gs pos="27000">
                <a:schemeClr val="tx2"/>
              </a:gs>
            </a:gsLst>
            <a:lin ang="144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809" y="6422232"/>
            <a:ext cx="890388" cy="358774"/>
          </a:xfrm>
          <a:prstGeom prst="rect">
            <a:avLst/>
          </a:prstGeom>
        </p:spPr>
      </p:pic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15636" y="6492875"/>
            <a:ext cx="8559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EB3765C-C70C-9640-8C16-7C34018A06A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76218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6345238"/>
            <a:ext cx="12192000" cy="512762"/>
          </a:xfrm>
          <a:prstGeom prst="rect">
            <a:avLst/>
          </a:prstGeom>
          <a:gradFill flip="none" rotWithShape="1">
            <a:gsLst>
              <a:gs pos="0">
                <a:srgbClr val="8D2A73"/>
              </a:gs>
              <a:gs pos="93000">
                <a:schemeClr val="tx2"/>
              </a:gs>
              <a:gs pos="27000">
                <a:schemeClr val="tx2"/>
              </a:gs>
            </a:gsLst>
            <a:lin ang="144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809" y="6422232"/>
            <a:ext cx="890388" cy="358774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15636" y="6492875"/>
            <a:ext cx="8559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EB3765C-C70C-9640-8C16-7C34018A06A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194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636" y="0"/>
            <a:ext cx="11373322" cy="1016000"/>
          </a:xfrm>
        </p:spPr>
        <p:txBody>
          <a:bodyPr anchor="ctr"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1016000"/>
            <a:ext cx="5692958" cy="5329238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5636" y="1016000"/>
            <a:ext cx="5572414" cy="53292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345238"/>
            <a:ext cx="12192000" cy="512762"/>
          </a:xfrm>
          <a:prstGeom prst="rect">
            <a:avLst/>
          </a:prstGeom>
          <a:gradFill flip="none" rotWithShape="1">
            <a:gsLst>
              <a:gs pos="0">
                <a:srgbClr val="8D2A73"/>
              </a:gs>
              <a:gs pos="93000">
                <a:schemeClr val="tx2"/>
              </a:gs>
              <a:gs pos="27000">
                <a:schemeClr val="tx2"/>
              </a:gs>
            </a:gsLst>
            <a:lin ang="144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809" y="6422232"/>
            <a:ext cx="890388" cy="358774"/>
          </a:xfrm>
          <a:prstGeom prst="rect">
            <a:avLst/>
          </a:prstGeom>
        </p:spPr>
      </p:pic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15636" y="6492875"/>
            <a:ext cx="8559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EB3765C-C70C-9640-8C16-7C34018A06A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006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40152" y="523021"/>
            <a:ext cx="8540170" cy="2703188"/>
          </a:xfrm>
        </p:spPr>
        <p:txBody>
          <a:bodyPr anchor="b">
            <a:normAutofit/>
          </a:bodyPr>
          <a:lstStyle>
            <a:lvl1pPr algn="l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40152" y="3194299"/>
            <a:ext cx="8540170" cy="813473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40152" y="6435606"/>
            <a:ext cx="5592698" cy="252412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788" y="5966929"/>
            <a:ext cx="1693409" cy="68234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40152" y="3799947"/>
            <a:ext cx="859910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54013581-C9BF-E342-B50A-1FC5CD3F29B7}" type="datetime1">
              <a:rPr lang="da-DK" smtClean="0"/>
              <a:t>08-06-2020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985275" y="2420698"/>
            <a:ext cx="0" cy="158707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636" y="0"/>
            <a:ext cx="11373322" cy="1016000"/>
          </a:xfrm>
        </p:spPr>
        <p:txBody>
          <a:bodyPr anchor="ctr"/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32400" y="1015999"/>
            <a:ext cx="6556558" cy="4845051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5636" y="1016000"/>
            <a:ext cx="4635789" cy="53292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345238"/>
            <a:ext cx="12192000" cy="512762"/>
          </a:xfrm>
          <a:prstGeom prst="rect">
            <a:avLst/>
          </a:prstGeom>
          <a:gradFill flip="none" rotWithShape="1">
            <a:gsLst>
              <a:gs pos="0">
                <a:srgbClr val="8D2A73"/>
              </a:gs>
              <a:gs pos="93000">
                <a:schemeClr val="tx2"/>
              </a:gs>
              <a:gs pos="27000">
                <a:schemeClr val="tx2"/>
              </a:gs>
            </a:gsLst>
            <a:lin ang="144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809" y="6422232"/>
            <a:ext cx="890388" cy="358774"/>
          </a:xfrm>
          <a:prstGeom prst="rect">
            <a:avLst/>
          </a:prstGeom>
        </p:spPr>
      </p:pic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15636" y="6492875"/>
            <a:ext cx="85595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EB3765C-C70C-9640-8C16-7C34018A06A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3388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788" y="5966929"/>
            <a:ext cx="1693409" cy="682344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515938" y="119280"/>
            <a:ext cx="11264383" cy="4829799"/>
            <a:chOff x="515938" y="119280"/>
            <a:chExt cx="11264383" cy="4829799"/>
          </a:xfrm>
        </p:grpSpPr>
        <p:sp>
          <p:nvSpPr>
            <p:cNvPr id="17" name="Title 1"/>
            <p:cNvSpPr txBox="1">
              <a:spLocks/>
            </p:cNvSpPr>
            <p:nvPr userDrawn="1"/>
          </p:nvSpPr>
          <p:spPr>
            <a:xfrm>
              <a:off x="770816" y="119280"/>
              <a:ext cx="11009505" cy="2703188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000" b="1" kern="12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dirty="0">
                  <a:solidFill>
                    <a:schemeClr val="bg1"/>
                  </a:solidFill>
                </a:rPr>
                <a:t>Thank you</a:t>
              </a:r>
            </a:p>
          </p:txBody>
        </p:sp>
        <p:sp>
          <p:nvSpPr>
            <p:cNvPr id="18" name="Subtitle 2"/>
            <p:cNvSpPr txBox="1">
              <a:spLocks/>
            </p:cNvSpPr>
            <p:nvPr userDrawn="1"/>
          </p:nvSpPr>
          <p:spPr>
            <a:xfrm>
              <a:off x="770816" y="2779663"/>
              <a:ext cx="11009505" cy="216941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chemeClr val="tx2"/>
                </a:buClr>
                <a:buFont typeface="Arial"/>
                <a:buChar char="•"/>
                <a:defRPr sz="1600" kern="1200">
                  <a:solidFill>
                    <a:schemeClr val="bg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/>
                <a:buChar char="•"/>
                <a:defRPr sz="1400" kern="1200">
                  <a:solidFill>
                    <a:schemeClr val="bg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/>
                <a:buChar char="•"/>
                <a:defRPr sz="1200" kern="1200">
                  <a:solidFill>
                    <a:schemeClr val="bg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/>
                <a:buChar char="•"/>
                <a:defRPr sz="1000" kern="1200">
                  <a:solidFill>
                    <a:schemeClr val="bg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tx2"/>
                </a:buClr>
                <a:buFont typeface="Arial"/>
                <a:buChar char="•"/>
                <a:defRPr sz="800" kern="1200">
                  <a:solidFill>
                    <a:schemeClr val="bg2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fontAlgn="base">
                <a:buClr>
                  <a:schemeClr val="bg1"/>
                </a:buClr>
                <a:buNone/>
              </a:pPr>
              <a:endParaRPr lang="en-US" dirty="0">
                <a:solidFill>
                  <a:schemeClr val="bg1"/>
                </a:solidFill>
              </a:endParaRPr>
            </a:p>
            <a:p>
              <a:pPr marL="0" indent="0" fontAlgn="base">
                <a:buClr>
                  <a:schemeClr val="bg1"/>
                </a:buClr>
                <a:buNone/>
              </a:pPr>
              <a:r>
                <a:rPr lang="en-US" dirty="0" err="1">
                  <a:solidFill>
                    <a:schemeClr val="bg1"/>
                  </a:solidFill>
                </a:rPr>
                <a:t>TICRA</a:t>
              </a:r>
              <a:endParaRPr lang="en-US" dirty="0">
                <a:solidFill>
                  <a:schemeClr val="bg1"/>
                </a:solidFill>
              </a:endParaRPr>
            </a:p>
            <a:p>
              <a:pPr marL="0" indent="0" fontAlgn="base">
                <a:buClr>
                  <a:schemeClr val="bg1"/>
                </a:buClr>
                <a:buNone/>
              </a:pPr>
              <a:r>
                <a:rPr lang="en-US" dirty="0">
                  <a:solidFill>
                    <a:schemeClr val="bg1"/>
                  </a:solidFill>
                </a:rPr>
                <a:t>Tel. +45 3312 4572</a:t>
              </a:r>
            </a:p>
            <a:p>
              <a:pPr marL="0" indent="0" fontAlgn="base">
                <a:buClr>
                  <a:schemeClr val="bg1"/>
                </a:buClr>
                <a:buNone/>
              </a:pPr>
              <a:r>
                <a:rPr lang="en-US" dirty="0">
                  <a:solidFill>
                    <a:schemeClr val="bg1"/>
                  </a:solidFill>
                </a:rPr>
                <a:t>E-mail: </a:t>
              </a:r>
              <a:r>
                <a:rPr lang="en-US" dirty="0" err="1">
                  <a:solidFill>
                    <a:schemeClr val="bg1"/>
                  </a:solidFill>
                </a:rPr>
                <a:t>info@ticra.com</a:t>
              </a:r>
              <a:endParaRPr lang="en-US" dirty="0">
                <a:solidFill>
                  <a:schemeClr val="bg1"/>
                </a:solidFill>
              </a:endParaRPr>
            </a:p>
            <a:p>
              <a:pPr marL="0" indent="0">
                <a:buClr>
                  <a:schemeClr val="bg1"/>
                </a:buClr>
                <a:buNone/>
              </a:pPr>
              <a:r>
                <a:rPr lang="en-US" dirty="0">
                  <a:solidFill>
                    <a:schemeClr val="bg1"/>
                  </a:solidFill>
                </a:rPr>
                <a:t>Follow us on LinkedIn </a:t>
              </a:r>
            </a:p>
          </p:txBody>
        </p:sp>
        <p:cxnSp>
          <p:nvCxnSpPr>
            <p:cNvPr id="23" name="Straight Connector 22"/>
            <p:cNvCxnSpPr/>
            <p:nvPr userDrawn="1"/>
          </p:nvCxnSpPr>
          <p:spPr>
            <a:xfrm>
              <a:off x="515938" y="2421701"/>
              <a:ext cx="0" cy="1964935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/>
            <p:cNvSpPr/>
            <p:nvPr/>
          </p:nvSpPr>
          <p:spPr>
            <a:xfrm>
              <a:off x="2755885" y="4139774"/>
              <a:ext cx="319823" cy="3198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Freeform 6"/>
            <p:cNvSpPr>
              <a:spLocks noEditPoints="1"/>
            </p:cNvSpPr>
            <p:nvPr/>
          </p:nvSpPr>
          <p:spPr bwMode="auto">
            <a:xfrm>
              <a:off x="2846616" y="4230766"/>
              <a:ext cx="138361" cy="137839"/>
            </a:xfrm>
            <a:custGeom>
              <a:avLst/>
              <a:gdLst>
                <a:gd name="T0" fmla="*/ 118 w 524"/>
                <a:gd name="T1" fmla="*/ 522 h 522"/>
                <a:gd name="T2" fmla="*/ 9 w 524"/>
                <a:gd name="T3" fmla="*/ 522 h 522"/>
                <a:gd name="T4" fmla="*/ 9 w 524"/>
                <a:gd name="T5" fmla="*/ 173 h 522"/>
                <a:gd name="T6" fmla="*/ 118 w 524"/>
                <a:gd name="T7" fmla="*/ 173 h 522"/>
                <a:gd name="T8" fmla="*/ 118 w 524"/>
                <a:gd name="T9" fmla="*/ 522 h 522"/>
                <a:gd name="T10" fmla="*/ 63 w 524"/>
                <a:gd name="T11" fmla="*/ 126 h 522"/>
                <a:gd name="T12" fmla="*/ 0 w 524"/>
                <a:gd name="T13" fmla="*/ 63 h 522"/>
                <a:gd name="T14" fmla="*/ 63 w 524"/>
                <a:gd name="T15" fmla="*/ 0 h 522"/>
                <a:gd name="T16" fmla="*/ 126 w 524"/>
                <a:gd name="T17" fmla="*/ 63 h 522"/>
                <a:gd name="T18" fmla="*/ 63 w 524"/>
                <a:gd name="T19" fmla="*/ 126 h 522"/>
                <a:gd name="T20" fmla="*/ 524 w 524"/>
                <a:gd name="T21" fmla="*/ 522 h 522"/>
                <a:gd name="T22" fmla="*/ 415 w 524"/>
                <a:gd name="T23" fmla="*/ 522 h 522"/>
                <a:gd name="T24" fmla="*/ 415 w 524"/>
                <a:gd name="T25" fmla="*/ 353 h 522"/>
                <a:gd name="T26" fmla="*/ 359 w 524"/>
                <a:gd name="T27" fmla="*/ 260 h 522"/>
                <a:gd name="T28" fmla="*/ 294 w 524"/>
                <a:gd name="T29" fmla="*/ 350 h 522"/>
                <a:gd name="T30" fmla="*/ 294 w 524"/>
                <a:gd name="T31" fmla="*/ 522 h 522"/>
                <a:gd name="T32" fmla="*/ 186 w 524"/>
                <a:gd name="T33" fmla="*/ 522 h 522"/>
                <a:gd name="T34" fmla="*/ 186 w 524"/>
                <a:gd name="T35" fmla="*/ 173 h 522"/>
                <a:gd name="T36" fmla="*/ 290 w 524"/>
                <a:gd name="T37" fmla="*/ 173 h 522"/>
                <a:gd name="T38" fmla="*/ 290 w 524"/>
                <a:gd name="T39" fmla="*/ 221 h 522"/>
                <a:gd name="T40" fmla="*/ 291 w 524"/>
                <a:gd name="T41" fmla="*/ 221 h 522"/>
                <a:gd name="T42" fmla="*/ 394 w 524"/>
                <a:gd name="T43" fmla="*/ 165 h 522"/>
                <a:gd name="T44" fmla="*/ 524 w 524"/>
                <a:gd name="T45" fmla="*/ 331 h 522"/>
                <a:gd name="T46" fmla="*/ 524 w 524"/>
                <a:gd name="T47" fmla="*/ 522 h 522"/>
                <a:gd name="T48" fmla="*/ 524 w 524"/>
                <a:gd name="T49" fmla="*/ 522 h 522"/>
                <a:gd name="T50" fmla="*/ 524 w 524"/>
                <a:gd name="T51" fmla="*/ 522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24" h="522">
                  <a:moveTo>
                    <a:pt x="118" y="522"/>
                  </a:moveTo>
                  <a:cubicBezTo>
                    <a:pt x="9" y="522"/>
                    <a:pt x="9" y="522"/>
                    <a:pt x="9" y="522"/>
                  </a:cubicBezTo>
                  <a:cubicBezTo>
                    <a:pt x="9" y="173"/>
                    <a:pt x="9" y="173"/>
                    <a:pt x="9" y="173"/>
                  </a:cubicBezTo>
                  <a:cubicBezTo>
                    <a:pt x="118" y="173"/>
                    <a:pt x="118" y="173"/>
                    <a:pt x="118" y="173"/>
                  </a:cubicBezTo>
                  <a:lnTo>
                    <a:pt x="118" y="522"/>
                  </a:lnTo>
                  <a:close/>
                  <a:moveTo>
                    <a:pt x="63" y="126"/>
                  </a:moveTo>
                  <a:cubicBezTo>
                    <a:pt x="29" y="126"/>
                    <a:pt x="0" y="98"/>
                    <a:pt x="0" y="63"/>
                  </a:cubicBezTo>
                  <a:cubicBezTo>
                    <a:pt x="0" y="28"/>
                    <a:pt x="29" y="0"/>
                    <a:pt x="63" y="0"/>
                  </a:cubicBezTo>
                  <a:cubicBezTo>
                    <a:pt x="98" y="0"/>
                    <a:pt x="126" y="28"/>
                    <a:pt x="126" y="63"/>
                  </a:cubicBezTo>
                  <a:cubicBezTo>
                    <a:pt x="126" y="98"/>
                    <a:pt x="98" y="126"/>
                    <a:pt x="63" y="126"/>
                  </a:cubicBezTo>
                  <a:close/>
                  <a:moveTo>
                    <a:pt x="524" y="522"/>
                  </a:moveTo>
                  <a:cubicBezTo>
                    <a:pt x="415" y="522"/>
                    <a:pt x="415" y="522"/>
                    <a:pt x="415" y="522"/>
                  </a:cubicBezTo>
                  <a:cubicBezTo>
                    <a:pt x="415" y="353"/>
                    <a:pt x="415" y="353"/>
                    <a:pt x="415" y="353"/>
                  </a:cubicBezTo>
                  <a:cubicBezTo>
                    <a:pt x="415" y="312"/>
                    <a:pt x="415" y="260"/>
                    <a:pt x="359" y="260"/>
                  </a:cubicBezTo>
                  <a:cubicBezTo>
                    <a:pt x="303" y="260"/>
                    <a:pt x="294" y="304"/>
                    <a:pt x="294" y="350"/>
                  </a:cubicBezTo>
                  <a:cubicBezTo>
                    <a:pt x="294" y="522"/>
                    <a:pt x="294" y="522"/>
                    <a:pt x="294" y="522"/>
                  </a:cubicBezTo>
                  <a:cubicBezTo>
                    <a:pt x="186" y="522"/>
                    <a:pt x="186" y="522"/>
                    <a:pt x="186" y="522"/>
                  </a:cubicBezTo>
                  <a:cubicBezTo>
                    <a:pt x="186" y="173"/>
                    <a:pt x="186" y="173"/>
                    <a:pt x="186" y="173"/>
                  </a:cubicBezTo>
                  <a:cubicBezTo>
                    <a:pt x="290" y="173"/>
                    <a:pt x="290" y="173"/>
                    <a:pt x="290" y="173"/>
                  </a:cubicBezTo>
                  <a:cubicBezTo>
                    <a:pt x="290" y="221"/>
                    <a:pt x="290" y="221"/>
                    <a:pt x="290" y="221"/>
                  </a:cubicBezTo>
                  <a:cubicBezTo>
                    <a:pt x="291" y="221"/>
                    <a:pt x="291" y="221"/>
                    <a:pt x="291" y="221"/>
                  </a:cubicBezTo>
                  <a:cubicBezTo>
                    <a:pt x="306" y="194"/>
                    <a:pt x="341" y="165"/>
                    <a:pt x="394" y="165"/>
                  </a:cubicBezTo>
                  <a:cubicBezTo>
                    <a:pt x="503" y="165"/>
                    <a:pt x="524" y="237"/>
                    <a:pt x="524" y="331"/>
                  </a:cubicBezTo>
                  <a:lnTo>
                    <a:pt x="524" y="522"/>
                  </a:lnTo>
                  <a:close/>
                  <a:moveTo>
                    <a:pt x="524" y="522"/>
                  </a:moveTo>
                  <a:cubicBezTo>
                    <a:pt x="524" y="522"/>
                    <a:pt x="524" y="522"/>
                    <a:pt x="524" y="5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Oval 26">
              <a:hlinkClick r:id="rId4"/>
            </p:cNvPr>
            <p:cNvSpPr/>
            <p:nvPr userDrawn="1"/>
          </p:nvSpPr>
          <p:spPr>
            <a:xfrm>
              <a:off x="2744573" y="4139774"/>
              <a:ext cx="346624" cy="357561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>
              <a:hlinkClick r:id="rId5"/>
            </p:cNvPr>
            <p:cNvSpPr/>
            <p:nvPr userDrawn="1"/>
          </p:nvSpPr>
          <p:spPr>
            <a:xfrm>
              <a:off x="1437064" y="3829530"/>
              <a:ext cx="1313165" cy="319614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45238"/>
            <a:ext cx="12192000" cy="512762"/>
          </a:xfrm>
          <a:prstGeom prst="rect">
            <a:avLst/>
          </a:prstGeom>
          <a:gradFill flip="none" rotWithShape="1">
            <a:gsLst>
              <a:gs pos="0">
                <a:srgbClr val="8D2A73"/>
              </a:gs>
              <a:gs pos="93000">
                <a:schemeClr val="tx2"/>
              </a:gs>
              <a:gs pos="27000">
                <a:schemeClr val="tx2"/>
              </a:gs>
            </a:gsLst>
            <a:lin ang="144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EB3765C-C70C-9640-8C16-7C34018A06A8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809" y="6422232"/>
            <a:ext cx="890388" cy="35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83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S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4" r="896"/>
          <a:stretch/>
        </p:blipFill>
        <p:spPr>
          <a:xfrm>
            <a:off x="0" y="0"/>
            <a:ext cx="12192000" cy="3573463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515938" y="4280747"/>
            <a:ext cx="0" cy="1408853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809" y="6422232"/>
            <a:ext cx="890388" cy="358773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5636" y="6492875"/>
            <a:ext cx="85595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EB3765C-C70C-9640-8C16-7C34018A06A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770816" y="5046659"/>
            <a:ext cx="11009506" cy="741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  <a:spcBef>
                <a:spcPts val="1000"/>
              </a:spcBef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Trust your results with GRASP. Reach enhanced</a:t>
            </a:r>
          </a:p>
          <a:p>
            <a:pPr>
              <a:lnSpc>
                <a:spcPct val="50000"/>
              </a:lnSpc>
              <a:spcBef>
                <a:spcPts val="1000"/>
              </a:spcBef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productivity with fast and accurate design and</a:t>
            </a:r>
          </a:p>
          <a:p>
            <a:pPr>
              <a:lnSpc>
                <a:spcPct val="50000"/>
              </a:lnSpc>
              <a:spcBef>
                <a:spcPts val="1000"/>
              </a:spcBef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analysis of competitive reflector antenna solutions.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770817" y="4122121"/>
            <a:ext cx="110095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tx2"/>
                </a:solidFill>
                <a:latin typeface="+mj-lt"/>
              </a:rPr>
              <a:t>GRASP</a:t>
            </a:r>
            <a:endParaRPr lang="en-US" sz="3000" b="1" dirty="0">
              <a:solidFill>
                <a:schemeClr val="tx2"/>
              </a:solidFill>
              <a:latin typeface="+mj-l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M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515938" y="4280747"/>
            <a:ext cx="0" cy="1408853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809" y="6422232"/>
            <a:ext cx="890388" cy="358773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5636" y="6492875"/>
            <a:ext cx="85595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EB3765C-C70C-9640-8C16-7C34018A06A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770816" y="5046659"/>
            <a:ext cx="11009506" cy="741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  <a:spcBef>
                <a:spcPts val="1000"/>
              </a:spcBef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Fast, intuitive and accurate analysis and optimization</a:t>
            </a:r>
          </a:p>
          <a:p>
            <a:pPr>
              <a:lnSpc>
                <a:spcPct val="50000"/>
              </a:lnSpc>
              <a:spcBef>
                <a:spcPts val="1000"/>
              </a:spcBef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of feed horns and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</a:rPr>
              <a:t>VSAT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 with rotational symmetry for</a:t>
            </a:r>
          </a:p>
          <a:p>
            <a:pPr>
              <a:lnSpc>
                <a:spcPct val="50000"/>
              </a:lnSpc>
              <a:spcBef>
                <a:spcPts val="1000"/>
              </a:spcBef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space,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</a:rPr>
              <a:t>defence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, and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</a:rPr>
              <a:t>satcom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 applications.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770817" y="4122121"/>
            <a:ext cx="110095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CHAMP</a:t>
            </a:r>
          </a:p>
        </p:txBody>
      </p:sp>
      <p:pic>
        <p:nvPicPr>
          <p:cNvPr id="9" name="Picture Placeholder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9" t="-1" b="-1"/>
          <a:stretch/>
        </p:blipFill>
        <p:spPr>
          <a:xfrm>
            <a:off x="0" y="0"/>
            <a:ext cx="12192000" cy="35734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515938" y="4280747"/>
            <a:ext cx="0" cy="1408853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809" y="6422232"/>
            <a:ext cx="890388" cy="358773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5636" y="6492875"/>
            <a:ext cx="85595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EB3765C-C70C-9640-8C16-7C34018A06A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770816" y="5046659"/>
            <a:ext cx="11009506" cy="741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  <a:spcBef>
                <a:spcPts val="1000"/>
              </a:spcBef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With optimum speed and performance, POS is tailored</a:t>
            </a:r>
          </a:p>
          <a:p>
            <a:pPr>
              <a:lnSpc>
                <a:spcPct val="50000"/>
              </a:lnSpc>
              <a:spcBef>
                <a:spcPts val="1000"/>
              </a:spcBef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to provide the most accurate and efficient contoured beam</a:t>
            </a:r>
          </a:p>
          <a:p>
            <a:pPr>
              <a:lnSpc>
                <a:spcPct val="50000"/>
              </a:lnSpc>
              <a:spcBef>
                <a:spcPts val="1000"/>
              </a:spcBef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optimization of shaped-surface or multi-feed reflector antennas.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770817" y="4122121"/>
            <a:ext cx="110095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tx2"/>
                </a:solidFill>
                <a:latin typeface="+mj-lt"/>
              </a:rPr>
              <a:t>POS</a:t>
            </a:r>
          </a:p>
        </p:txBody>
      </p:sp>
      <p:pic>
        <p:nvPicPr>
          <p:cNvPr id="10" name="Picture Placeholder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9"/>
          <a:stretch/>
        </p:blipFill>
        <p:spPr>
          <a:xfrm>
            <a:off x="0" y="0"/>
            <a:ext cx="12192000" cy="35734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TSO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515938" y="4280747"/>
            <a:ext cx="0" cy="1408853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809" y="6422232"/>
            <a:ext cx="890388" cy="358773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5636" y="6492875"/>
            <a:ext cx="85595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EB3765C-C70C-9640-8C16-7C34018A06A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770816" y="5046659"/>
            <a:ext cx="11009506" cy="741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  <a:spcBef>
                <a:spcPts val="1000"/>
              </a:spcBef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Quick assessment of antenna coverage and gain, development</a:t>
            </a:r>
          </a:p>
          <a:p>
            <a:pPr>
              <a:lnSpc>
                <a:spcPct val="50000"/>
              </a:lnSpc>
              <a:spcBef>
                <a:spcPts val="1000"/>
              </a:spcBef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of shaped beam and multi-beam antenna designs, and many</a:t>
            </a:r>
          </a:p>
          <a:p>
            <a:pPr>
              <a:lnSpc>
                <a:spcPct val="50000"/>
              </a:lnSpc>
              <a:spcBef>
                <a:spcPts val="1000"/>
              </a:spcBef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other tasks required for payload design and regulatory filings.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770817" y="4122121"/>
            <a:ext cx="110095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chemeClr val="tx2"/>
                </a:solidFill>
                <a:latin typeface="+mj-lt"/>
              </a:rPr>
              <a:t>SATSOFT</a:t>
            </a:r>
            <a:endParaRPr lang="en-US" sz="30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9" name="Picture Placeholder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9"/>
          <a:stretch/>
        </p:blipFill>
        <p:spPr>
          <a:xfrm>
            <a:off x="0" y="0"/>
            <a:ext cx="12192000" cy="35734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TO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515938" y="4280747"/>
            <a:ext cx="0" cy="1408853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809" y="6422232"/>
            <a:ext cx="890388" cy="358773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5636" y="6492875"/>
            <a:ext cx="85595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EB3765C-C70C-9640-8C16-7C34018A06A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770816" y="5046659"/>
            <a:ext cx="11009506" cy="718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  <a:spcBef>
                <a:spcPts val="1000"/>
              </a:spcBef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Perform antenna diagnostics, filter undesired radiation</a:t>
            </a:r>
          </a:p>
          <a:p>
            <a:pPr>
              <a:lnSpc>
                <a:spcPct val="50000"/>
              </a:lnSpc>
              <a:spcBef>
                <a:spcPts val="1000"/>
              </a:spcBef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and reconstruct near-field</a:t>
            </a:r>
            <a:r>
              <a:rPr lang="en-US" sz="1600" baseline="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and surface currents of the</a:t>
            </a:r>
          </a:p>
          <a:p>
            <a:pPr>
              <a:lnSpc>
                <a:spcPct val="50000"/>
              </a:lnSpc>
              <a:spcBef>
                <a:spcPts val="1000"/>
              </a:spcBef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antenna under test from</a:t>
            </a:r>
            <a:r>
              <a:rPr lang="en-US" sz="1600" baseline="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measured radiated fields.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770817" y="4122121"/>
            <a:ext cx="110095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chemeClr val="tx2"/>
                </a:solidFill>
                <a:latin typeface="+mj-lt"/>
              </a:rPr>
              <a:t>DIATOOL</a:t>
            </a:r>
            <a:endParaRPr lang="en-US" sz="30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0" name="Picture Placeholder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9"/>
          <a:stretch/>
        </p:blipFill>
        <p:spPr>
          <a:xfrm>
            <a:off x="0" y="0"/>
            <a:ext cx="12192000" cy="35734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515938" y="4280747"/>
            <a:ext cx="0" cy="1408853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809" y="6422232"/>
            <a:ext cx="890388" cy="358773"/>
          </a:xfrm>
          <a:prstGeom prst="rect">
            <a:avLst/>
          </a:prstGeom>
        </p:spPr>
      </p:pic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5636" y="6492875"/>
            <a:ext cx="855952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EB3765C-C70C-9640-8C16-7C34018A06A8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770816" y="5046659"/>
            <a:ext cx="11009506" cy="741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50000"/>
              </a:lnSpc>
              <a:spcBef>
                <a:spcPts val="1000"/>
              </a:spcBef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The accurate and highly stable 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</a:rPr>
              <a:t>SNIFT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 software transforms</a:t>
            </a:r>
          </a:p>
          <a:p>
            <a:pPr>
              <a:lnSpc>
                <a:spcPct val="50000"/>
              </a:lnSpc>
              <a:spcBef>
                <a:spcPts val="1000"/>
              </a:spcBef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measured spherical near-field antenna data to far fields,</a:t>
            </a:r>
          </a:p>
          <a:p>
            <a:pPr>
              <a:lnSpc>
                <a:spcPct val="50000"/>
              </a:lnSpc>
              <a:spcBef>
                <a:spcPts val="1000"/>
              </a:spcBef>
            </a:pP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accounting for the full characteristics of the measuring probe.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770817" y="4122121"/>
            <a:ext cx="110095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chemeClr val="tx2"/>
                </a:solidFill>
                <a:latin typeface="+mj-lt"/>
              </a:rPr>
              <a:t>SNIFT</a:t>
            </a:r>
            <a:endParaRPr lang="en-US" sz="30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0"/>
          <a:stretch/>
        </p:blipFill>
        <p:spPr>
          <a:xfrm>
            <a:off x="0" y="-1"/>
            <a:ext cx="12192000" cy="3573463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5636" y="1"/>
            <a:ext cx="11364686" cy="1016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5636" y="1016000"/>
            <a:ext cx="11364686" cy="5329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20413" y="6492875"/>
            <a:ext cx="8599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2C6C998-724E-3547-8857-019FE4F88FAE}" type="datetime1">
              <a:rPr lang="da-DK" smtClean="0"/>
              <a:pPr/>
              <a:t>08-06-2020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0975" y="6492875"/>
            <a:ext cx="9290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5636" y="6492875"/>
            <a:ext cx="8559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DEB3765C-C70C-9640-8C16-7C34018A06A8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2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72" r:id="rId2"/>
    <p:sldLayoutId id="214748365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52" r:id="rId15"/>
    <p:sldLayoutId id="2147483653" r:id="rId16"/>
    <p:sldLayoutId id="2147483654" r:id="rId17"/>
    <p:sldLayoutId id="2147483655" r:id="rId18"/>
    <p:sldLayoutId id="2147483656" r:id="rId19"/>
    <p:sldLayoutId id="2147483657" r:id="rId20"/>
    <p:sldLayoutId id="2147483660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Arial"/>
        <a:buChar char="•"/>
        <a:defRPr sz="16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/>
        <a:buChar char="•"/>
        <a:defRPr sz="14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/>
        <a:buChar char="•"/>
        <a:defRPr sz="12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/>
        <a:buChar char="•"/>
        <a:defRPr sz="10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/>
        <a:buChar char="•"/>
        <a:defRPr sz="8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8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801" userDrawn="1">
          <p15:clr>
            <a:srgbClr val="F26B43"/>
          </p15:clr>
        </p15:guide>
        <p15:guide id="5" pos="914" userDrawn="1">
          <p15:clr>
            <a:srgbClr val="F26B43"/>
          </p15:clr>
        </p15:guide>
        <p15:guide id="6" pos="1391" userDrawn="1">
          <p15:clr>
            <a:srgbClr val="F26B43"/>
          </p15:clr>
        </p15:guide>
        <p15:guide id="7" pos="1504" userDrawn="1">
          <p15:clr>
            <a:srgbClr val="F26B43"/>
          </p15:clr>
        </p15:guide>
        <p15:guide id="8" pos="2003" userDrawn="1">
          <p15:clr>
            <a:srgbClr val="F26B43"/>
          </p15:clr>
        </p15:guide>
        <p15:guide id="9" pos="2116" userDrawn="1">
          <p15:clr>
            <a:srgbClr val="F26B43"/>
          </p15:clr>
        </p15:guide>
        <p15:guide id="10" pos="2593" userDrawn="1">
          <p15:clr>
            <a:srgbClr val="F26B43"/>
          </p15:clr>
        </p15:guide>
        <p15:guide id="11" pos="2706" userDrawn="1">
          <p15:clr>
            <a:srgbClr val="F26B43"/>
          </p15:clr>
        </p15:guide>
        <p15:guide id="12" pos="3182" userDrawn="1">
          <p15:clr>
            <a:srgbClr val="F26B43"/>
          </p15:clr>
        </p15:guide>
        <p15:guide id="13" pos="3296" userDrawn="1">
          <p15:clr>
            <a:srgbClr val="F26B43"/>
          </p15:clr>
        </p15:guide>
        <p15:guide id="14" pos="3908" userDrawn="1">
          <p15:clr>
            <a:srgbClr val="F26B43"/>
          </p15:clr>
        </p15:guide>
        <p15:guide id="15" pos="3772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98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87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77" userDrawn="1">
          <p15:clr>
            <a:srgbClr val="F26B43"/>
          </p15:clr>
        </p15:guide>
        <p15:guide id="22" pos="6176" userDrawn="1">
          <p15:clr>
            <a:srgbClr val="F26B43"/>
          </p15:clr>
        </p15:guide>
        <p15:guide id="23" pos="6289" userDrawn="1">
          <p15:clr>
            <a:srgbClr val="F26B43"/>
          </p15:clr>
        </p15:guide>
        <p15:guide id="24" pos="6766" userDrawn="1">
          <p15:clr>
            <a:srgbClr val="F26B43"/>
          </p15:clr>
        </p15:guide>
        <p15:guide id="25" pos="6879" userDrawn="1">
          <p15:clr>
            <a:srgbClr val="F26B43"/>
          </p15:clr>
        </p15:guide>
        <p15:guide id="26" pos="7355" userDrawn="1">
          <p15:clr>
            <a:srgbClr val="F26B43"/>
          </p15:clr>
        </p15:guide>
        <p15:guide id="27" orient="horz" pos="323" userDrawn="1">
          <p15:clr>
            <a:srgbClr val="F26B43"/>
          </p15:clr>
        </p15:guide>
        <p15:guide id="28" orient="horz" pos="640" userDrawn="1">
          <p15:clr>
            <a:srgbClr val="F26B43"/>
          </p15:clr>
        </p15:guide>
        <p15:guide id="29" orient="horz" pos="1094" userDrawn="1">
          <p15:clr>
            <a:srgbClr val="F26B43"/>
          </p15:clr>
        </p15:guide>
        <p15:guide id="30" orient="horz" pos="1207" userDrawn="1">
          <p15:clr>
            <a:srgbClr val="F26B43"/>
          </p15:clr>
        </p15:guide>
        <p15:guide id="31" orient="horz" pos="1684" userDrawn="1">
          <p15:clr>
            <a:srgbClr val="F26B43"/>
          </p15:clr>
        </p15:guide>
        <p15:guide id="32" orient="horz" pos="1820" userDrawn="1">
          <p15:clr>
            <a:srgbClr val="F26B43"/>
          </p15:clr>
        </p15:guide>
        <p15:guide id="33" orient="horz" pos="2251" userDrawn="1">
          <p15:clr>
            <a:srgbClr val="F26B43"/>
          </p15:clr>
        </p15:guide>
        <p15:guide id="34" orient="horz" pos="2387" userDrawn="1">
          <p15:clr>
            <a:srgbClr val="F26B43"/>
          </p15:clr>
        </p15:guide>
        <p15:guide id="35" orient="horz" pos="2840" userDrawn="1">
          <p15:clr>
            <a:srgbClr val="F26B43"/>
          </p15:clr>
        </p15:guide>
        <p15:guide id="36" orient="horz" pos="2954" userDrawn="1">
          <p15:clr>
            <a:srgbClr val="F26B43"/>
          </p15:clr>
        </p15:guide>
        <p15:guide id="37" orient="horz" pos="3407" userDrawn="1">
          <p15:clr>
            <a:srgbClr val="F26B43"/>
          </p15:clr>
        </p15:guide>
        <p15:guide id="38" orient="horz" pos="3543" userDrawn="1">
          <p15:clr>
            <a:srgbClr val="F26B43"/>
          </p15:clr>
        </p15:guide>
        <p15:guide id="39" orient="horz" pos="3997" userDrawn="1">
          <p15:clr>
            <a:srgbClr val="F26B43"/>
          </p15:clr>
        </p15:guide>
        <p15:guide id="40" orient="horz" pos="164" userDrawn="1">
          <p15:clr>
            <a:srgbClr val="F26B43"/>
          </p15:clr>
        </p15:guide>
        <p15:guide id="41" orient="horz" pos="4156" userDrawn="1">
          <p15:clr>
            <a:srgbClr val="F26B43"/>
          </p15:clr>
        </p15:guide>
        <p15:guide id="42" userDrawn="1">
          <p15:clr>
            <a:srgbClr val="F26B43"/>
          </p15:clr>
        </p15:guide>
        <p15:guide id="43" pos="7673" userDrawn="1">
          <p15:clr>
            <a:srgbClr val="F26B43"/>
          </p15:clr>
        </p15:guide>
        <p15:guide id="44" orient="horz" userDrawn="1">
          <p15:clr>
            <a:srgbClr val="F26B43"/>
          </p15:clr>
        </p15:guide>
        <p15:guide id="45" orient="horz" pos="43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fk@atv.dk" TargetMode="External"/><Relationship Id="rId5" Type="http://schemas.openxmlformats.org/officeDocument/2006/relationships/hyperlink" Target="mailto:jg@atv.dk" TargetMode="External"/><Relationship Id="rId4" Type="http://schemas.openxmlformats.org/officeDocument/2006/relationships/hyperlink" Target="mailto:ml@ticra.com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40153" y="523021"/>
            <a:ext cx="8528050" cy="2703188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r>
              <a:rPr lang="en-US" dirty="0" err="1"/>
              <a:t>Vejen</a:t>
            </a:r>
            <a:r>
              <a:rPr lang="en-US" dirty="0"/>
              <a:t> </a:t>
            </a:r>
            <a:r>
              <a:rPr lang="en-US" dirty="0" err="1"/>
              <a:t>fra</a:t>
            </a:r>
            <a:r>
              <a:rPr lang="en-US" dirty="0"/>
              <a:t> Silicon Valley </a:t>
            </a:r>
            <a:r>
              <a:rPr lang="en-US" dirty="0" err="1"/>
              <a:t>til</a:t>
            </a:r>
            <a:r>
              <a:rPr lang="en-US" dirty="0"/>
              <a:t> </a:t>
            </a:r>
            <a:r>
              <a:rPr lang="en-US" dirty="0" err="1"/>
              <a:t>Forretningsstrategi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40153" y="3426121"/>
            <a:ext cx="8528050" cy="813473"/>
          </a:xfrm>
        </p:spPr>
        <p:txBody>
          <a:bodyPr/>
          <a:lstStyle/>
          <a:p>
            <a:r>
              <a:rPr lang="en-US" dirty="0"/>
              <a:t>ATV Tech Talk 8</a:t>
            </a:r>
            <a:r>
              <a:rPr lang="en-US" baseline="30000" dirty="0"/>
              <a:t>th</a:t>
            </a:r>
            <a:r>
              <a:rPr lang="en-US" dirty="0"/>
              <a:t> June, 2020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1482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5153D-66B1-4449-9492-A588953B1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36" y="0"/>
            <a:ext cx="11364686" cy="1534885"/>
          </a:xfrm>
        </p:spPr>
        <p:txBody>
          <a:bodyPr/>
          <a:lstStyle/>
          <a:p>
            <a:r>
              <a:rPr lang="en-US" dirty="0"/>
              <a:t>Key Take-Away #3: Operational AI may seem like a big obstacle</a:t>
            </a:r>
            <a:br>
              <a:rPr lang="en-US" dirty="0"/>
            </a:br>
            <a:r>
              <a:rPr lang="en-US" dirty="0"/>
              <a:t>			….. but there is help to get flying.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FD526F-BCF7-4052-8419-DA296D9A7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3765C-C70C-9640-8C16-7C34018A06A8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10D52C-9E00-4D03-9798-E09F15E438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90" t="33271" r="16098" b="26058"/>
          <a:stretch/>
        </p:blipFill>
        <p:spPr>
          <a:xfrm>
            <a:off x="581316" y="1872343"/>
            <a:ext cx="6066063" cy="20138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9CDE9A-DE1A-4DAC-9B72-179D6FE2FB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13" t="16527" r="15625" b="19722"/>
          <a:stretch/>
        </p:blipFill>
        <p:spPr>
          <a:xfrm>
            <a:off x="5617029" y="3163616"/>
            <a:ext cx="6066063" cy="303965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3040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499C1A9-953F-4B48-9888-AFE44FF80AF2}"/>
              </a:ext>
            </a:extLst>
          </p:cNvPr>
          <p:cNvSpPr/>
          <p:nvPr/>
        </p:nvSpPr>
        <p:spPr>
          <a:xfrm>
            <a:off x="0" y="-50568"/>
            <a:ext cx="12192000" cy="6409266"/>
          </a:xfrm>
          <a:prstGeom prst="rect">
            <a:avLst/>
          </a:prstGeom>
          <a:solidFill>
            <a:srgbClr val="0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965391-72B4-4FA9-A78C-064672311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3765C-C70C-9640-8C16-7C34018A06A8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 descr="A picture containing nature, table, sitting, green&#10;&#10;Description automatically generated">
            <a:extLst>
              <a:ext uri="{FF2B5EF4-FFF2-40B4-BE49-F238E27FC236}">
                <a16:creationId xmlns:a16="http://schemas.microsoft.com/office/drawing/2014/main" id="{CBBF0766-D7F6-4409-B0C4-DF26D74B07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20"/>
          <a:stretch/>
        </p:blipFill>
        <p:spPr>
          <a:xfrm>
            <a:off x="3598711" y="1023258"/>
            <a:ext cx="5012267" cy="48308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9D2F9D-1FB9-411D-894A-012B36CE5866}"/>
              </a:ext>
            </a:extLst>
          </p:cNvPr>
          <p:cNvSpPr txBox="1"/>
          <p:nvPr/>
        </p:nvSpPr>
        <p:spPr>
          <a:xfrm>
            <a:off x="945860" y="617294"/>
            <a:ext cx="1118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WHY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3158E1-1845-40D3-8906-9F2180225C73}"/>
              </a:ext>
            </a:extLst>
          </p:cNvPr>
          <p:cNvSpPr txBox="1"/>
          <p:nvPr/>
        </p:nvSpPr>
        <p:spPr>
          <a:xfrm>
            <a:off x="1993340" y="2504718"/>
            <a:ext cx="1844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Mitigate Risks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78591D-D89E-42B1-9672-68931458744B}"/>
              </a:ext>
            </a:extLst>
          </p:cNvPr>
          <p:cNvSpPr txBox="1"/>
          <p:nvPr/>
        </p:nvSpPr>
        <p:spPr>
          <a:xfrm>
            <a:off x="1852971" y="1783712"/>
            <a:ext cx="2295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Meet Expectations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47E6B5-E37C-474A-9AA4-0998B4EF2246}"/>
              </a:ext>
            </a:extLst>
          </p:cNvPr>
          <p:cNvSpPr txBox="1"/>
          <p:nvPr/>
        </p:nvSpPr>
        <p:spPr>
          <a:xfrm>
            <a:off x="2154776" y="1056263"/>
            <a:ext cx="2517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Explore Opportunities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E2D1EA-9E8D-405D-9191-E4D529CA79B9}"/>
              </a:ext>
            </a:extLst>
          </p:cNvPr>
          <p:cNvSpPr txBox="1"/>
          <p:nvPr/>
        </p:nvSpPr>
        <p:spPr>
          <a:xfrm>
            <a:off x="10358102" y="600524"/>
            <a:ext cx="1176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HOW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D83FB5-C3AC-4254-A4CB-670A77D28416}"/>
              </a:ext>
            </a:extLst>
          </p:cNvPr>
          <p:cNvSpPr txBox="1"/>
          <p:nvPr/>
        </p:nvSpPr>
        <p:spPr>
          <a:xfrm>
            <a:off x="8663945" y="2505075"/>
            <a:ext cx="3393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Offer to do it for the customer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F6D4BD-DD62-41F8-9B90-DBDBC5E1B58F}"/>
              </a:ext>
            </a:extLst>
          </p:cNvPr>
          <p:cNvSpPr txBox="1"/>
          <p:nvPr/>
        </p:nvSpPr>
        <p:spPr>
          <a:xfrm>
            <a:off x="8393246" y="1778907"/>
            <a:ext cx="3568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Offer the customer to do more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5ADD31-7DCA-4E9E-BA02-E9AFA0253DC9}"/>
              </a:ext>
            </a:extLst>
          </p:cNvPr>
          <p:cNvSpPr txBox="1"/>
          <p:nvPr/>
        </p:nvSpPr>
        <p:spPr>
          <a:xfrm>
            <a:off x="7805034" y="1070779"/>
            <a:ext cx="3729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Offer the customer to do it better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477377-F966-43F8-AB87-B5EB3AE9991B}"/>
              </a:ext>
            </a:extLst>
          </p:cNvPr>
          <p:cNvSpPr txBox="1"/>
          <p:nvPr/>
        </p:nvSpPr>
        <p:spPr>
          <a:xfrm>
            <a:off x="937403" y="5639891"/>
            <a:ext cx="1194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WHAT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CE87CC-6192-4744-B70A-D233F171208D}"/>
              </a:ext>
            </a:extLst>
          </p:cNvPr>
          <p:cNvSpPr txBox="1"/>
          <p:nvPr/>
        </p:nvSpPr>
        <p:spPr>
          <a:xfrm>
            <a:off x="2315972" y="5405187"/>
            <a:ext cx="27064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Platform  (own data)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600F98-A7FC-4138-8A0E-A9AF78228479}"/>
              </a:ext>
            </a:extLst>
          </p:cNvPr>
          <p:cNvSpPr txBox="1"/>
          <p:nvPr/>
        </p:nvSpPr>
        <p:spPr>
          <a:xfrm>
            <a:off x="1397487" y="4677738"/>
            <a:ext cx="297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Service  (correlate data)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43F678-4AB4-4ED3-BEC3-68392C500E9A}"/>
              </a:ext>
            </a:extLst>
          </p:cNvPr>
          <p:cNvSpPr txBox="1"/>
          <p:nvPr/>
        </p:nvSpPr>
        <p:spPr>
          <a:xfrm>
            <a:off x="1583648" y="3939861"/>
            <a:ext cx="2295864" cy="37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Products  (no data)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5C37B5-F5CB-49AE-B8BF-932AA91A7602}"/>
              </a:ext>
            </a:extLst>
          </p:cNvPr>
          <p:cNvSpPr txBox="1"/>
          <p:nvPr/>
        </p:nvSpPr>
        <p:spPr>
          <a:xfrm>
            <a:off x="10319059" y="5639891"/>
            <a:ext cx="21669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WHO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F5DC3D0-4FE9-422E-9EDE-64965E2972C1}"/>
              </a:ext>
            </a:extLst>
          </p:cNvPr>
          <p:cNvSpPr txBox="1"/>
          <p:nvPr/>
        </p:nvSpPr>
        <p:spPr>
          <a:xfrm>
            <a:off x="7805034" y="5364204"/>
            <a:ext cx="2166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With competitor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CD320E-C89A-4591-BD2B-CEE25EA8848D}"/>
              </a:ext>
            </a:extLst>
          </p:cNvPr>
          <p:cNvSpPr txBox="1"/>
          <p:nvPr/>
        </p:nvSpPr>
        <p:spPr>
          <a:xfrm>
            <a:off x="8393246" y="4664621"/>
            <a:ext cx="216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With new players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CC66CE9-8F7C-488A-92C7-1278E4B55186}"/>
              </a:ext>
            </a:extLst>
          </p:cNvPr>
          <p:cNvSpPr txBox="1"/>
          <p:nvPr/>
        </p:nvSpPr>
        <p:spPr>
          <a:xfrm>
            <a:off x="8670017" y="3966664"/>
            <a:ext cx="1719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Alone</a:t>
            </a:r>
          </a:p>
        </p:txBody>
      </p:sp>
    </p:spTree>
    <p:extLst>
      <p:ext uri="{BB962C8B-B14F-4D97-AF65-F5344CB8AC3E}">
        <p14:creationId xmlns:p14="http://schemas.microsoft.com/office/powerpoint/2010/main" val="422559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E25EA-0D41-4BF5-AE83-C7AD36F90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36" y="-19049"/>
            <a:ext cx="11364686" cy="1016000"/>
          </a:xfrm>
        </p:spPr>
        <p:txBody>
          <a:bodyPr/>
          <a:lstStyle/>
          <a:p>
            <a:r>
              <a:rPr lang="en-US" dirty="0"/>
              <a:t>From Strategy to Action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C705B0-2F9E-45BC-BCFC-369E6FFFC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3765C-C70C-9640-8C16-7C34018A06A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59D22B-B7FA-49DE-A4E9-58C1F1EE8553}"/>
              </a:ext>
            </a:extLst>
          </p:cNvPr>
          <p:cNvSpPr txBox="1"/>
          <p:nvPr/>
        </p:nvSpPr>
        <p:spPr>
          <a:xfrm>
            <a:off x="2577024" y="2521912"/>
            <a:ext cx="1220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Hiring new employees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C96F24-9BFD-43CF-8A23-593E85197BA3}"/>
              </a:ext>
            </a:extLst>
          </p:cNvPr>
          <p:cNvSpPr txBox="1"/>
          <p:nvPr/>
        </p:nvSpPr>
        <p:spPr>
          <a:xfrm>
            <a:off x="4078992" y="2505670"/>
            <a:ext cx="2027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 cooperating with key knowledge institutions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FC89F5-DCA1-433B-B772-A339833AC13A}"/>
              </a:ext>
            </a:extLst>
          </p:cNvPr>
          <p:cNvSpPr txBox="1"/>
          <p:nvPr/>
        </p:nvSpPr>
        <p:spPr>
          <a:xfrm>
            <a:off x="1081088" y="2516556"/>
            <a:ext cx="1719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New Team: “Math &amp; AI”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6B15AFF-771A-4C3E-ABA0-2BFA2B8BDD26}"/>
              </a:ext>
            </a:extLst>
          </p:cNvPr>
          <p:cNvSpPr txBox="1"/>
          <p:nvPr/>
        </p:nvSpPr>
        <p:spPr>
          <a:xfrm>
            <a:off x="7754030" y="2505670"/>
            <a:ext cx="1719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dirty="0"/>
              <a:t>Strategy Guiding Map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EC12957D-BC7D-4F6F-963F-ADC4583DE6C2}"/>
              </a:ext>
            </a:extLst>
          </p:cNvPr>
          <p:cNvSpPr/>
          <p:nvPr/>
        </p:nvSpPr>
        <p:spPr>
          <a:xfrm>
            <a:off x="914400" y="3469866"/>
            <a:ext cx="10487025" cy="7934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39636E9-D41A-4C2F-A7D0-C6FBDC889D60}"/>
              </a:ext>
            </a:extLst>
          </p:cNvPr>
          <p:cNvSpPr txBox="1"/>
          <p:nvPr/>
        </p:nvSpPr>
        <p:spPr>
          <a:xfrm>
            <a:off x="9582148" y="2516556"/>
            <a:ext cx="1719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Pilot Projects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DB6342-CA40-4E17-82C5-92E99C7AEF3A}"/>
              </a:ext>
            </a:extLst>
          </p:cNvPr>
          <p:cNvSpPr txBox="1"/>
          <p:nvPr/>
        </p:nvSpPr>
        <p:spPr>
          <a:xfrm>
            <a:off x="6150463" y="2508103"/>
            <a:ext cx="1719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Participation conferences, </a:t>
            </a:r>
            <a:br>
              <a:rPr lang="en-US" dirty="0"/>
            </a:br>
            <a:r>
              <a:rPr lang="en-US" dirty="0"/>
              <a:t>AI Academy </a:t>
            </a:r>
          </a:p>
        </p:txBody>
      </p:sp>
    </p:spTree>
    <p:extLst>
      <p:ext uri="{BB962C8B-B14F-4D97-AF65-F5344CB8AC3E}">
        <p14:creationId xmlns:p14="http://schemas.microsoft.com/office/powerpoint/2010/main" val="1062976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6CC46-F179-432B-BB64-EDA2AD328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36" y="-63599"/>
            <a:ext cx="11364686" cy="1016000"/>
          </a:xfrm>
        </p:spPr>
        <p:txBody>
          <a:bodyPr/>
          <a:lstStyle/>
          <a:p>
            <a:r>
              <a:rPr lang="da-DK" dirty="0" err="1"/>
              <a:t>Reinforcement</a:t>
            </a:r>
            <a:r>
              <a:rPr lang="da-DK" dirty="0"/>
              <a:t> Learning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B2B0A2-A7B2-4B3B-ABAC-4AAAB82EC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3765C-C70C-9640-8C16-7C34018A06A8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D7BF81-119B-49F0-9F7B-13A6514A35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95" t="24444" r="27916" b="12593"/>
          <a:stretch/>
        </p:blipFill>
        <p:spPr>
          <a:xfrm>
            <a:off x="5452274" y="1581150"/>
            <a:ext cx="6462045" cy="3582217"/>
          </a:xfrm>
          <a:prstGeom prst="rect">
            <a:avLst/>
          </a:prstGeom>
        </p:spPr>
      </p:pic>
      <p:pic>
        <p:nvPicPr>
          <p:cNvPr id="1026" name="Picture 2" descr="98130fbe-d411-4e9a-ae57-359e1b3532b8@ticra">
            <a:extLst>
              <a:ext uri="{FF2B5EF4-FFF2-40B4-BE49-F238E27FC236}">
                <a16:creationId xmlns:a16="http://schemas.microsoft.com/office/drawing/2014/main" id="{A32F2EB9-1702-492F-B445-321709B43E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3" r="24873" b="20400"/>
          <a:stretch/>
        </p:blipFill>
        <p:spPr bwMode="auto">
          <a:xfrm>
            <a:off x="495300" y="1581150"/>
            <a:ext cx="4776289" cy="3582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53110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https://www.ticra.com/wp-content/uploads/2018/06/Michael_Lumholt_TICRA_2018-300x300.jpg">
            <a:extLst>
              <a:ext uri="{FF2B5EF4-FFF2-40B4-BE49-F238E27FC236}">
                <a16:creationId xmlns:a16="http://schemas.microsoft.com/office/drawing/2014/main" id="{EA734ACB-D9C1-401F-AE15-CB0511264B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4" r="-1" b="35146"/>
          <a:stretch/>
        </p:blipFill>
        <p:spPr bwMode="auto"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DSC01560asm_H,0.jpg">
            <a:extLst>
              <a:ext uri="{FF2B5EF4-FFF2-40B4-BE49-F238E27FC236}">
                <a16:creationId xmlns:a16="http://schemas.microsoft.com/office/drawing/2014/main" id="{FDD6CB37-F3E4-45BF-8B9C-3EB1CA73A7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r="-2" b="14344"/>
          <a:stretch/>
        </p:blipFill>
        <p:spPr bwMode="auto"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</p:spPr>
      </p:pic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6CC3F48-80DA-4EE2-9D3E-891E99188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859536"/>
            <a:ext cx="4832802" cy="1243584"/>
          </a:xfrm>
        </p:spPr>
        <p:txBody>
          <a:bodyPr>
            <a:normAutofit/>
          </a:bodyPr>
          <a:lstStyle/>
          <a:p>
            <a:r>
              <a:rPr lang="da-DK" sz="3400" dirty="0" err="1"/>
              <a:t>Further</a:t>
            </a:r>
            <a:r>
              <a:rPr lang="da-DK" sz="3400" dirty="0"/>
              <a:t> Info</a:t>
            </a:r>
            <a:endParaRPr lang="en-DK" sz="34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49DEC-B486-41B0-BAF4-8C5DC2A0C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512611"/>
            <a:ext cx="5080874" cy="36643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2000" dirty="0"/>
              <a:t>Michael Lumholt</a:t>
            </a:r>
          </a:p>
          <a:p>
            <a:pPr marL="0" indent="0">
              <a:buNone/>
            </a:pPr>
            <a:r>
              <a:rPr lang="da-DK" sz="2000" dirty="0"/>
              <a:t>CEO</a:t>
            </a:r>
          </a:p>
          <a:p>
            <a:pPr marL="0" indent="0">
              <a:buNone/>
            </a:pPr>
            <a:r>
              <a:rPr lang="da-DK" sz="2000" dirty="0">
                <a:hlinkClick r:id="rId4"/>
              </a:rPr>
              <a:t>ml@ticra.com</a:t>
            </a:r>
            <a:endParaRPr lang="da-DK" sz="2000" dirty="0"/>
          </a:p>
          <a:p>
            <a:pPr marL="0" indent="0">
              <a:buNone/>
            </a:pPr>
            <a:br>
              <a:rPr lang="da-DK" sz="2000" dirty="0"/>
            </a:br>
            <a:endParaRPr lang="da-DK" sz="2000" dirty="0"/>
          </a:p>
          <a:p>
            <a:pPr marL="0" indent="0">
              <a:buNone/>
            </a:pPr>
            <a:r>
              <a:rPr lang="da-DK" sz="2000" b="1" dirty="0"/>
              <a:t>Applied AI-Academy, Nov. 2019</a:t>
            </a:r>
          </a:p>
          <a:p>
            <a:pPr marL="0" indent="0">
              <a:buNone/>
            </a:pPr>
            <a:r>
              <a:rPr lang="da-DK" sz="2000" dirty="0"/>
              <a:t>Akademiet for de Tekniske Videnskaber (ATV)</a:t>
            </a:r>
          </a:p>
          <a:p>
            <a:pPr marL="0" indent="0">
              <a:buNone/>
            </a:pPr>
            <a:r>
              <a:rPr lang="da-DK" sz="2000" dirty="0">
                <a:hlinkClick r:id="rId5"/>
              </a:rPr>
              <a:t>jg@atv.dk</a:t>
            </a:r>
            <a:r>
              <a:rPr lang="da-DK" sz="2000" dirty="0"/>
              <a:t>; </a:t>
            </a:r>
            <a:r>
              <a:rPr lang="da-DK" sz="2000" dirty="0">
                <a:hlinkClick r:id="rId6"/>
              </a:rPr>
              <a:t>fk@atv.dk</a:t>
            </a:r>
            <a:endParaRPr lang="da-DK" sz="2000" dirty="0"/>
          </a:p>
          <a:p>
            <a:pPr marL="0" indent="0">
              <a:buNone/>
            </a:pPr>
            <a:r>
              <a:rPr lang="da-DK" sz="2000" dirty="0"/>
              <a:t>Innovation Center Denmark </a:t>
            </a:r>
            <a:r>
              <a:rPr lang="da-DK" sz="2000" dirty="0" err="1"/>
              <a:t>Silicon</a:t>
            </a:r>
            <a:r>
              <a:rPr lang="da-DK" sz="2000" dirty="0"/>
              <a:t> Valley</a:t>
            </a:r>
            <a:endParaRPr lang="en-DK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1C202A-FFA4-4316-A910-409D41801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888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DEB3765C-C70C-9640-8C16-7C34018A06A8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656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3765C-C70C-9640-8C16-7C34018A06A8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72" b="9386"/>
          <a:stretch/>
        </p:blipFill>
        <p:spPr>
          <a:xfrm>
            <a:off x="0" y="-96253"/>
            <a:ext cx="12192000" cy="64489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785D2E-3A89-453C-B049-804B743A0342}"/>
              </a:ext>
            </a:extLst>
          </p:cNvPr>
          <p:cNvSpPr txBox="1"/>
          <p:nvPr/>
        </p:nvSpPr>
        <p:spPr>
          <a:xfrm>
            <a:off x="0" y="5980925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The majority of the world’s large satellites have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antennas designed using TICRA’s software solutions</a:t>
            </a:r>
          </a:p>
        </p:txBody>
      </p:sp>
    </p:spTree>
    <p:extLst>
      <p:ext uri="{BB962C8B-B14F-4D97-AF65-F5344CB8AC3E}">
        <p14:creationId xmlns:p14="http://schemas.microsoft.com/office/powerpoint/2010/main" val="3766521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atellite in space&#10;&#10;Description automatically generated">
            <a:extLst>
              <a:ext uri="{FF2B5EF4-FFF2-40B4-BE49-F238E27FC236}">
                <a16:creationId xmlns:a16="http://schemas.microsoft.com/office/drawing/2014/main" id="{5B0620F5-B3C1-4E04-B72E-623A96FBEC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5" r="2541"/>
          <a:stretch/>
        </p:blipFill>
        <p:spPr>
          <a:xfrm>
            <a:off x="29551" y="-269825"/>
            <a:ext cx="12128487" cy="7120327"/>
          </a:xfrm>
          <a:prstGeom prst="rect">
            <a:avLst/>
          </a:prstGeom>
          <a:effectLst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E9908E-F42C-4DAC-ADEF-ACA32AA16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3765C-C70C-9640-8C16-7C34018A06A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FD0CDF-7657-4F78-BF67-B95A6A295038}"/>
              </a:ext>
            </a:extLst>
          </p:cNvPr>
          <p:cNvSpPr txBox="1"/>
          <p:nvPr/>
        </p:nvSpPr>
        <p:spPr>
          <a:xfrm>
            <a:off x="428625" y="5847855"/>
            <a:ext cx="116316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Connecting</a:t>
            </a:r>
            <a:r>
              <a:rPr lang="da-DK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the </a:t>
            </a:r>
            <a:r>
              <a:rPr lang="da-DK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world</a:t>
            </a:r>
            <a:endParaRPr lang="da-DK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Observing</a:t>
            </a:r>
            <a:r>
              <a:rPr lang="da-DK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da-DK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our</a:t>
            </a:r>
            <a:r>
              <a:rPr lang="da-DK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globe</a:t>
            </a:r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43FFD8DF-D71C-4F40-8CF0-4B1207AFF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657" y="5706065"/>
            <a:ext cx="849676" cy="849676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8B6EBD66-2C50-4F9C-A788-36E372DD6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3418" y="5691304"/>
            <a:ext cx="849676" cy="84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5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13">
            <a:extLst>
              <a:ext uri="{FF2B5EF4-FFF2-40B4-BE49-F238E27FC236}">
                <a16:creationId xmlns:a16="http://schemas.microsoft.com/office/drawing/2014/main" id="{EDC3DEBC-D4F2-478E-97FC-F777269347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037" b="15784"/>
          <a:stretch/>
        </p:blipFill>
        <p:spPr>
          <a:xfrm>
            <a:off x="-1998" y="903516"/>
            <a:ext cx="12172225" cy="544285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Digital Satellite Antenna Models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3765C-C70C-9640-8C16-7C34018A06A8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1" name="Picture 6" descr="Screen Shot 2014-03-31 at 21.01.3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7" t="9478"/>
          <a:stretch/>
        </p:blipFill>
        <p:spPr bwMode="auto">
          <a:xfrm>
            <a:off x="3624943" y="3011479"/>
            <a:ext cx="3268919" cy="2337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8446549-27C9-418B-85FC-69ABEEE523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976"/>
          <a:stretch/>
        </p:blipFill>
        <p:spPr>
          <a:xfrm>
            <a:off x="201158" y="2998308"/>
            <a:ext cx="3283049" cy="23620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49FE54-8685-48C2-A33B-A8C3F4EAAD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9591" y="2998308"/>
            <a:ext cx="4961250" cy="23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69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Customers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B3765C-C70C-9640-8C16-7C34018A06A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kstfelt 5"/>
          <p:cNvSpPr txBox="1"/>
          <p:nvPr/>
        </p:nvSpPr>
        <p:spPr>
          <a:xfrm>
            <a:off x="8198047" y="1148511"/>
            <a:ext cx="3433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32E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Space Agencies</a:t>
            </a:r>
          </a:p>
        </p:txBody>
      </p:sp>
      <p:sp>
        <p:nvSpPr>
          <p:cNvPr id="11" name="Tekstfelt 10"/>
          <p:cNvSpPr txBox="1"/>
          <p:nvPr/>
        </p:nvSpPr>
        <p:spPr>
          <a:xfrm>
            <a:off x="412989" y="1146330"/>
            <a:ext cx="3433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32E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Satellite Manufacturers</a:t>
            </a:r>
          </a:p>
        </p:txBody>
      </p:sp>
      <p:sp>
        <p:nvSpPr>
          <p:cNvPr id="13" name="Tekstfelt 12"/>
          <p:cNvSpPr txBox="1"/>
          <p:nvPr/>
        </p:nvSpPr>
        <p:spPr>
          <a:xfrm>
            <a:off x="4331359" y="1147011"/>
            <a:ext cx="3433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232E3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Satellite Operators</a:t>
            </a:r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8008E1BC-D274-4DF1-8856-310B8ECC3F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88" b="2030"/>
          <a:stretch/>
        </p:blipFill>
        <p:spPr>
          <a:xfrm>
            <a:off x="4350409" y="1758111"/>
            <a:ext cx="3405979" cy="2059091"/>
          </a:xfrm>
          <a:prstGeom prst="rect">
            <a:avLst/>
          </a:prstGeom>
        </p:spPr>
      </p:pic>
      <p:pic>
        <p:nvPicPr>
          <p:cNvPr id="15" name="Billed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671" y="4122822"/>
            <a:ext cx="1247087" cy="343685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620" y="4648570"/>
            <a:ext cx="1424940" cy="434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 descr="SKYM-1 in Orbital ATK’s Dulles, Virginia satellite manufacturing facility. (Photo: Business Wire)"/>
          <p:cNvPicPr>
            <a:picLocks noChangeAspect="1" noChangeArrowheads="1"/>
          </p:cNvPicPr>
          <p:nvPr/>
        </p:nvPicPr>
        <p:blipFill rotWithShape="1">
          <a:blip r:embed="rId5" cstate="print"/>
          <a:srcRect b="9707"/>
          <a:stretch/>
        </p:blipFill>
        <p:spPr bwMode="auto">
          <a:xfrm>
            <a:off x="408481" y="1749198"/>
            <a:ext cx="3423514" cy="2054356"/>
          </a:xfrm>
          <a:prstGeom prst="rect">
            <a:avLst/>
          </a:prstGeom>
          <a:noFill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07" y="4054117"/>
            <a:ext cx="1817370" cy="525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90" y="4646922"/>
            <a:ext cx="2198267" cy="44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 descr="Airbus log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63127" y="5304462"/>
            <a:ext cx="1379223" cy="312420"/>
          </a:xfrm>
          <a:prstGeom prst="rect">
            <a:avLst/>
          </a:prstGeom>
          <a:noFill/>
        </p:spPr>
      </p:pic>
      <p:pic>
        <p:nvPicPr>
          <p:cNvPr id="21" name="Picture 2" descr="NASA.gov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397831" y="4504533"/>
            <a:ext cx="1047750" cy="876300"/>
          </a:xfrm>
          <a:prstGeom prst="rect">
            <a:avLst/>
          </a:prstGeom>
          <a:noFill/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963" y="4087993"/>
            <a:ext cx="1994344" cy="38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Billed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3603" y="5108474"/>
            <a:ext cx="831522" cy="803804"/>
          </a:xfrm>
          <a:prstGeom prst="rect">
            <a:avLst/>
          </a:prstGeom>
        </p:spPr>
      </p:pic>
      <p:pic>
        <p:nvPicPr>
          <p:cNvPr id="37" name="Billede 3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91"/>
          <a:stretch/>
        </p:blipFill>
        <p:spPr>
          <a:xfrm>
            <a:off x="8189133" y="1758111"/>
            <a:ext cx="3474720" cy="21232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1EBBEC-A79C-450B-BF8C-E6A473B5744E}"/>
              </a:ext>
            </a:extLst>
          </p:cNvPr>
          <p:cNvSpPr txBox="1"/>
          <p:nvPr/>
        </p:nvSpPr>
        <p:spPr>
          <a:xfrm>
            <a:off x="8335963" y="5654439"/>
            <a:ext cx="607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a-DK" sz="1800" b="0" i="0" u="none" strike="noStrike" kern="1200" cap="none" spc="0" normalizeH="0" baseline="0" noProof="0" dirty="0">
              <a:ln>
                <a:noFill/>
              </a:ln>
              <a:solidFill>
                <a:srgbClr val="232E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583A1528-A735-49B0-927B-0178B10F930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84424" y="5108474"/>
            <a:ext cx="1204577" cy="61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7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3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59871-EB47-4D48-8F60-BC1FADB70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Applied AI Academy, 18-22 Nov. 2019</a:t>
            </a:r>
            <a:endParaRPr lang="en-DK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15E33D-FC10-4C9D-8A45-236189B01F3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endParaRPr lang="en-DK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CA223C5-400A-416B-915D-78982485E86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da-DK" sz="1800" dirty="0"/>
          </a:p>
          <a:p>
            <a:r>
              <a:rPr lang="da-DK" sz="1800" dirty="0"/>
              <a:t>Høre om det nyeste inden for AI og blive klædt på til at adskille hype fra realiteter</a:t>
            </a:r>
          </a:p>
          <a:p>
            <a:r>
              <a:rPr lang="da-DK" sz="1800" b="1" dirty="0"/>
              <a:t>Møde store og små virksomheder, danske og USA-baserede, som arbejder med kunstig intelligens</a:t>
            </a:r>
          </a:p>
          <a:p>
            <a:r>
              <a:rPr lang="da-DK" sz="1800" dirty="0"/>
              <a:t>Lære at identificere, konkretisere og designe AI-baserede løsninger</a:t>
            </a:r>
          </a:p>
          <a:p>
            <a:r>
              <a:rPr lang="da-DK" sz="1800" b="1" dirty="0"/>
              <a:t>Få indsigt i forretningsmæssige innovationsmodeller og ”innovation management”</a:t>
            </a:r>
          </a:p>
          <a:p>
            <a:r>
              <a:rPr lang="da-DK" sz="1800" dirty="0"/>
              <a:t>Navigere imellem </a:t>
            </a:r>
            <a:r>
              <a:rPr lang="da-DK" sz="1800" dirty="0" err="1"/>
              <a:t>disruptive</a:t>
            </a:r>
            <a:r>
              <a:rPr lang="da-DK" sz="1800" dirty="0"/>
              <a:t> trends og </a:t>
            </a:r>
            <a:r>
              <a:rPr lang="da-DK" sz="1800" dirty="0" err="1"/>
              <a:t>emerging</a:t>
            </a:r>
            <a:r>
              <a:rPr lang="da-DK" sz="1800" dirty="0"/>
              <a:t> teknologier</a:t>
            </a:r>
          </a:p>
          <a:p>
            <a:r>
              <a:rPr lang="da-DK" sz="1800" b="1" dirty="0"/>
              <a:t>Blive en del af et </a:t>
            </a:r>
            <a:r>
              <a:rPr lang="da-DK" sz="1800" b="1" dirty="0" err="1"/>
              <a:t>vidensbaseret</a:t>
            </a:r>
            <a:r>
              <a:rPr lang="da-DK" sz="1800" b="1" dirty="0"/>
              <a:t> AI-netværk i Danmark og </a:t>
            </a:r>
            <a:r>
              <a:rPr lang="da-DK" sz="1800" b="1" dirty="0" err="1"/>
              <a:t>Silicon</a:t>
            </a:r>
            <a:r>
              <a:rPr lang="da-DK" sz="1800" b="1" dirty="0"/>
              <a:t> Valley</a:t>
            </a:r>
          </a:p>
          <a:p>
            <a:r>
              <a:rPr lang="da-DK" sz="1800" dirty="0"/>
              <a:t>Mulighed for at engagere sig i de mest lovende danske AI-baserede </a:t>
            </a:r>
            <a:r>
              <a:rPr lang="da-DK" sz="1800" dirty="0" err="1"/>
              <a:t>start-ups</a:t>
            </a:r>
            <a:endParaRPr lang="da-DK" sz="1800" dirty="0"/>
          </a:p>
          <a:p>
            <a:r>
              <a:rPr lang="da-DK" sz="1800" dirty="0"/>
              <a:t>Opbygge og udbygge netværk i </a:t>
            </a:r>
            <a:r>
              <a:rPr lang="da-DK" sz="1800" dirty="0" err="1"/>
              <a:t>Silicon</a:t>
            </a:r>
            <a:r>
              <a:rPr lang="da-DK" sz="1800" dirty="0"/>
              <a:t> Valley</a:t>
            </a:r>
          </a:p>
          <a:p>
            <a:r>
              <a:rPr lang="da-DK" sz="1800" dirty="0"/>
              <a:t>Give luft under vingerne til jeres innovationsprojekter</a:t>
            </a:r>
          </a:p>
          <a:p>
            <a:endParaRPr lang="en-DK" sz="1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DFF64A-F138-435D-892D-0B765F7AE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3765C-C70C-9640-8C16-7C34018A06A8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4" descr="A picture containing person, stage, man, holding&#10;&#10;Description automatically generated">
            <a:extLst>
              <a:ext uri="{FF2B5EF4-FFF2-40B4-BE49-F238E27FC236}">
                <a16:creationId xmlns:a16="http://schemas.microsoft.com/office/drawing/2014/main" id="{A86807C9-9626-486D-A691-106485620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414" y="1718582"/>
            <a:ext cx="5442857" cy="374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32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2B5CF37-14ED-482D-871D-155EEE568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Key Take-</a:t>
            </a:r>
            <a:r>
              <a:rPr lang="da-DK" dirty="0" err="1"/>
              <a:t>Away</a:t>
            </a:r>
            <a:r>
              <a:rPr lang="da-DK" dirty="0"/>
              <a:t> #1: </a:t>
            </a:r>
            <a:r>
              <a:rPr lang="da-DK" dirty="0" err="1"/>
              <a:t>Where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you</a:t>
            </a:r>
            <a:r>
              <a:rPr lang="da-DK" dirty="0"/>
              <a:t> in the </a:t>
            </a:r>
            <a:r>
              <a:rPr lang="da-DK" dirty="0" err="1"/>
              <a:t>fish</a:t>
            </a:r>
            <a:r>
              <a:rPr lang="da-DK" dirty="0"/>
              <a:t> pond?</a:t>
            </a:r>
            <a:endParaRPr lang="en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66ADE7-9DB8-4683-88CF-9D4E7579E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3765C-C70C-9640-8C16-7C34018A06A8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02B107-4779-465B-AA65-1AB3B3A22B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41" t="20278" r="26875" b="6388"/>
          <a:stretch/>
        </p:blipFill>
        <p:spPr>
          <a:xfrm>
            <a:off x="1890712" y="870862"/>
            <a:ext cx="8410576" cy="5029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2D1417-EB3D-4B7F-861B-70C1E9B7F598}"/>
              </a:ext>
            </a:extLst>
          </p:cNvPr>
          <p:cNvSpPr txBox="1"/>
          <p:nvPr/>
        </p:nvSpPr>
        <p:spPr>
          <a:xfrm>
            <a:off x="174171" y="5900062"/>
            <a:ext cx="6750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From the presentation “Terminator vs. Iron Man” by </a:t>
            </a:r>
            <a:r>
              <a:rPr lang="en-US" sz="1400" i="1" dirty="0" err="1"/>
              <a:t>Shomit</a:t>
            </a:r>
            <a:r>
              <a:rPr lang="en-US" sz="1400" i="1" dirty="0"/>
              <a:t> Ghose, GP, ONSET Ventures. Used with permission.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29F6BE8-3FE3-42CD-8798-542BEDB4103E}"/>
              </a:ext>
            </a:extLst>
          </p:cNvPr>
          <p:cNvSpPr/>
          <p:nvPr/>
        </p:nvSpPr>
        <p:spPr>
          <a:xfrm>
            <a:off x="5999392" y="1571625"/>
            <a:ext cx="3797752" cy="1857375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K"/>
          </a:p>
        </p:txBody>
      </p:sp>
    </p:spTree>
    <p:extLst>
      <p:ext uri="{BB962C8B-B14F-4D97-AF65-F5344CB8AC3E}">
        <p14:creationId xmlns:p14="http://schemas.microsoft.com/office/powerpoint/2010/main" val="138208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5153D-66B1-4449-9492-A588953B1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Key Take-</a:t>
            </a:r>
            <a:r>
              <a:rPr lang="da-DK" dirty="0" err="1"/>
              <a:t>Away</a:t>
            </a:r>
            <a:r>
              <a:rPr lang="da-DK" dirty="0"/>
              <a:t> #2: A data-</a:t>
            </a:r>
            <a:r>
              <a:rPr lang="da-DK" dirty="0" err="1"/>
              <a:t>centric</a:t>
            </a:r>
            <a:r>
              <a:rPr lang="da-DK" dirty="0"/>
              <a:t> vision of the future </a:t>
            </a:r>
            <a:endParaRPr lang="en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FD526F-BCF7-4052-8419-DA296D9A7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3765C-C70C-9640-8C16-7C34018A06A8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BA87BF-1DC8-451A-973F-6491A5D93E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0" t="21586" r="29464" b="6349"/>
          <a:stretch/>
        </p:blipFill>
        <p:spPr>
          <a:xfrm>
            <a:off x="858694" y="824408"/>
            <a:ext cx="8360228" cy="52715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624F7D-29D5-45E2-9804-2CDE84C9B2F0}"/>
              </a:ext>
            </a:extLst>
          </p:cNvPr>
          <p:cNvSpPr txBox="1"/>
          <p:nvPr/>
        </p:nvSpPr>
        <p:spPr>
          <a:xfrm>
            <a:off x="174171" y="5900062"/>
            <a:ext cx="6750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From the presentation “Terminator vs. Iron Man” by </a:t>
            </a:r>
            <a:r>
              <a:rPr lang="en-US" sz="1400" i="1" dirty="0" err="1"/>
              <a:t>Shomit</a:t>
            </a:r>
            <a:r>
              <a:rPr lang="en-US" sz="1400" i="1" dirty="0"/>
              <a:t> Ghose, GP, ONSET Ventures. Used with permission.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5035B5-EF68-410D-A9A5-A27EA1AE1F73}"/>
              </a:ext>
            </a:extLst>
          </p:cNvPr>
          <p:cNvSpPr txBox="1"/>
          <p:nvPr/>
        </p:nvSpPr>
        <p:spPr>
          <a:xfrm>
            <a:off x="9218922" y="2664785"/>
            <a:ext cx="27315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Think of your assets: </a:t>
            </a:r>
            <a:br>
              <a:rPr lang="en-US" dirty="0"/>
            </a:br>
            <a:r>
              <a:rPr lang="en-US" dirty="0"/>
              <a:t>Don’t give data away!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Say to your customer:</a:t>
            </a:r>
            <a:br>
              <a:rPr lang="en-US" dirty="0"/>
            </a:br>
            <a:r>
              <a:rPr lang="en-US" dirty="0"/>
              <a:t>“You may own the data, but we want the right to also correlate it!”</a:t>
            </a:r>
          </a:p>
        </p:txBody>
      </p:sp>
    </p:spTree>
    <p:extLst>
      <p:ext uri="{BB962C8B-B14F-4D97-AF65-F5344CB8AC3E}">
        <p14:creationId xmlns:p14="http://schemas.microsoft.com/office/powerpoint/2010/main" val="21984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5153D-66B1-4449-9492-A588953B1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36" y="0"/>
            <a:ext cx="11364686" cy="1534885"/>
          </a:xfrm>
        </p:spPr>
        <p:txBody>
          <a:bodyPr/>
          <a:lstStyle/>
          <a:p>
            <a:r>
              <a:rPr lang="en-US" dirty="0"/>
              <a:t>Key Take-Away #3: Operational AI may seem like a big obstacle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FD526F-BCF7-4052-8419-DA296D9A7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B3765C-C70C-9640-8C16-7C34018A06A8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30741D-3416-4AC4-B206-81A5CA510C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49" t="17333" r="15001" b="12667"/>
          <a:stretch/>
        </p:blipFill>
        <p:spPr>
          <a:xfrm>
            <a:off x="2292870" y="1661160"/>
            <a:ext cx="7606260" cy="414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5206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icra test 1">
      <a:dk1>
        <a:srgbClr val="232E3E"/>
      </a:dk1>
      <a:lt1>
        <a:srgbClr val="FFFFFF"/>
      </a:lt1>
      <a:dk2>
        <a:srgbClr val="014169"/>
      </a:dk2>
      <a:lt2>
        <a:srgbClr val="919388"/>
      </a:lt2>
      <a:accent1>
        <a:srgbClr val="008D9F"/>
      </a:accent1>
      <a:accent2>
        <a:srgbClr val="50B338"/>
      </a:accent2>
      <a:accent3>
        <a:srgbClr val="E1C800"/>
      </a:accent3>
      <a:accent4>
        <a:srgbClr val="E36400"/>
      </a:accent4>
      <a:accent5>
        <a:srgbClr val="E31C79"/>
      </a:accent5>
      <a:accent6>
        <a:srgbClr val="A10051"/>
      </a:accent6>
      <a:hlink>
        <a:srgbClr val="0563C1"/>
      </a:hlink>
      <a:folHlink>
        <a:srgbClr val="E31C79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1323</TotalTime>
  <Words>437</Words>
  <Application>Microsoft Office PowerPoint</Application>
  <PresentationFormat>Widescreen</PresentationFormat>
  <Paragraphs>80</Paragraphs>
  <Slides>14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Century Gothic</vt:lpstr>
      <vt:lpstr>Office Theme</vt:lpstr>
      <vt:lpstr>  Vejen fra Silicon Valley til Forretningsstrategi</vt:lpstr>
      <vt:lpstr>PowerPoint-præsentation</vt:lpstr>
      <vt:lpstr>PowerPoint-præsentation</vt:lpstr>
      <vt:lpstr>Digital Satellite Antenna Models</vt:lpstr>
      <vt:lpstr>Key Customers</vt:lpstr>
      <vt:lpstr>Applied AI Academy, 18-22 Nov. 2019</vt:lpstr>
      <vt:lpstr>Key Take-Away #1: Where are you in the fish pond?</vt:lpstr>
      <vt:lpstr>Key Take-Away #2: A data-centric vision of the future </vt:lpstr>
      <vt:lpstr>Key Take-Away #3: Operational AI may seem like a big obstacle </vt:lpstr>
      <vt:lpstr>Key Take-Away #3: Operational AI may seem like a big obstacle    ….. but there is help to get flying.  </vt:lpstr>
      <vt:lpstr>PowerPoint-præsentation</vt:lpstr>
      <vt:lpstr>From Strategy to Action</vt:lpstr>
      <vt:lpstr>Reinforcement Learning</vt:lpstr>
      <vt:lpstr>Further Info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Vejen fra Silicon Valley til Forretningsstrategi</dc:title>
  <dc:creator>Michael Lumholt</dc:creator>
  <cp:lastModifiedBy>Frederikke Kroon</cp:lastModifiedBy>
  <cp:revision>26</cp:revision>
  <dcterms:created xsi:type="dcterms:W3CDTF">2020-06-07T12:53:55Z</dcterms:created>
  <dcterms:modified xsi:type="dcterms:W3CDTF">2020-06-08T13:48:51Z</dcterms:modified>
</cp:coreProperties>
</file>